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58891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2780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41498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0156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81928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58948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3921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16759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28917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60390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5844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4834E-E8C5-43A3-91EB-60AE4B644ED8}" type="datetimeFigureOut">
              <a:rPr lang="fa-IR" smtClean="0"/>
              <a:t>19/03/1448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14A51-5C5C-451A-ADB4-83D26E83E8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93316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16121"/>
          </a:xfrm>
        </p:spPr>
        <p:txBody>
          <a:bodyPr>
            <a:normAutofit/>
          </a:bodyPr>
          <a:lstStyle/>
          <a:p>
            <a:r>
              <a:rPr lang="ar-SA" sz="8800" dirty="0" smtClean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کانسر پروستات</a:t>
            </a:r>
            <a:endParaRPr lang="fa-IR" sz="8800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38484"/>
            <a:ext cx="9653516" cy="2719316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ar-SA" sz="3500" dirty="0" smtClean="0">
                <a:solidFill>
                  <a:srgbClr val="00B050"/>
                </a:solidFill>
                <a:cs typeface="B Titr" panose="00000700000000000000" pitchFamily="2" charset="-78"/>
              </a:rPr>
              <a:t>دکتر </a:t>
            </a:r>
            <a:r>
              <a:rPr lang="ar-SA" sz="3500" dirty="0">
                <a:solidFill>
                  <a:srgbClr val="00B050"/>
                </a:solidFill>
                <a:cs typeface="B Titr" panose="00000700000000000000" pitchFamily="2" charset="-78"/>
              </a:rPr>
              <a:t>رضا ولی </a:t>
            </a:r>
            <a:r>
              <a:rPr lang="ar-SA" sz="3500" dirty="0" smtClean="0">
                <a:solidFill>
                  <a:srgbClr val="00B050"/>
                </a:solidFill>
                <a:cs typeface="B Titr" panose="00000700000000000000" pitchFamily="2" charset="-78"/>
              </a:rPr>
              <a:t>پور</a:t>
            </a:r>
            <a:r>
              <a:rPr lang="en-US" sz="3500" dirty="0">
                <a:solidFill>
                  <a:srgbClr val="00B050"/>
                </a:solidFill>
                <a:cs typeface="B Titr" panose="00000700000000000000" pitchFamily="2" charset="-78"/>
              </a:rPr>
              <a:t/>
            </a:r>
            <a:br>
              <a:rPr lang="en-US" sz="3500" dirty="0">
                <a:solidFill>
                  <a:srgbClr val="00B050"/>
                </a:solidFill>
                <a:cs typeface="B Titr" panose="00000700000000000000" pitchFamily="2" charset="-78"/>
              </a:rPr>
            </a:br>
            <a:r>
              <a:rPr lang="fa-IR" dirty="0">
                <a:solidFill>
                  <a:srgbClr val="00B050"/>
                </a:solidFill>
                <a:cs typeface="B Titr" panose="00000700000000000000" pitchFamily="2" charset="-78"/>
              </a:rPr>
              <a:t>	</a:t>
            </a:r>
            <a:r>
              <a:rPr lang="fa-IR" dirty="0" smtClean="0">
                <a:solidFill>
                  <a:srgbClr val="00B050"/>
                </a:solidFill>
                <a:cs typeface="B Titr" panose="00000700000000000000" pitchFamily="2" charset="-78"/>
              </a:rPr>
              <a:t>		</a:t>
            </a:r>
            <a:r>
              <a:rPr lang="ar-SA" dirty="0" smtClean="0">
                <a:solidFill>
                  <a:srgbClr val="00B050"/>
                </a:solidFill>
                <a:cs typeface="B Titr" panose="00000700000000000000" pitchFamily="2" charset="-78"/>
              </a:rPr>
              <a:t>متخصص </a:t>
            </a:r>
            <a:r>
              <a:rPr lang="ar-SA" dirty="0">
                <a:solidFill>
                  <a:srgbClr val="00B050"/>
                </a:solidFill>
                <a:cs typeface="B Titr" panose="00000700000000000000" pitchFamily="2" charset="-78"/>
              </a:rPr>
              <a:t>ارولوژی</a:t>
            </a:r>
            <a:r>
              <a:rPr lang="en-US" dirty="0">
                <a:solidFill>
                  <a:srgbClr val="00B050"/>
                </a:solidFill>
                <a:cs typeface="B Titr" panose="00000700000000000000" pitchFamily="2" charset="-78"/>
              </a:rPr>
              <a:t/>
            </a:r>
            <a:br>
              <a:rPr lang="en-US" dirty="0">
                <a:solidFill>
                  <a:srgbClr val="00B050"/>
                </a:solidFill>
                <a:cs typeface="B Titr" panose="00000700000000000000" pitchFamily="2" charset="-78"/>
              </a:rPr>
            </a:br>
            <a:r>
              <a:rPr lang="fa-IR" dirty="0" smtClean="0">
                <a:solidFill>
                  <a:srgbClr val="00B050"/>
                </a:solidFill>
                <a:cs typeface="B Titr" panose="00000700000000000000" pitchFamily="2" charset="-78"/>
              </a:rPr>
              <a:t>				</a:t>
            </a:r>
            <a:r>
              <a:rPr lang="ar-SA" dirty="0" smtClean="0">
                <a:solidFill>
                  <a:srgbClr val="00B050"/>
                </a:solidFill>
                <a:cs typeface="B Titr" panose="00000700000000000000" pitchFamily="2" charset="-78"/>
              </a:rPr>
              <a:t>فلوشیپ </a:t>
            </a:r>
            <a:r>
              <a:rPr lang="ar-SA" dirty="0">
                <a:solidFill>
                  <a:srgbClr val="00B050"/>
                </a:solidFill>
                <a:cs typeface="B Titr" panose="00000700000000000000" pitchFamily="2" charset="-78"/>
              </a:rPr>
              <a:t>اندویورولوژی</a:t>
            </a:r>
            <a:r>
              <a:rPr lang="en-US" dirty="0">
                <a:solidFill>
                  <a:srgbClr val="00B050"/>
                </a:solidFill>
                <a:cs typeface="B Titr" panose="00000700000000000000" pitchFamily="2" charset="-78"/>
              </a:rPr>
              <a:t/>
            </a:r>
            <a:br>
              <a:rPr lang="en-US" dirty="0">
                <a:solidFill>
                  <a:srgbClr val="00B050"/>
                </a:solidFill>
                <a:cs typeface="B Titr" panose="00000700000000000000" pitchFamily="2" charset="-78"/>
              </a:rPr>
            </a:br>
            <a:r>
              <a:rPr lang="fa-IR" dirty="0" smtClean="0">
                <a:solidFill>
                  <a:srgbClr val="00B050"/>
                </a:solidFill>
                <a:cs typeface="B Titr" panose="00000700000000000000" pitchFamily="2" charset="-78"/>
              </a:rPr>
              <a:t>					</a:t>
            </a:r>
            <a:r>
              <a:rPr lang="ar-SA" dirty="0" smtClean="0">
                <a:solidFill>
                  <a:srgbClr val="00B050"/>
                </a:solidFill>
                <a:cs typeface="B Titr" panose="00000700000000000000" pitchFamily="2" charset="-78"/>
              </a:rPr>
              <a:t>عضو </a:t>
            </a:r>
            <a:r>
              <a:rPr lang="ar-SA" dirty="0">
                <a:solidFill>
                  <a:srgbClr val="00B050"/>
                </a:solidFill>
                <a:cs typeface="B Titr" panose="00000700000000000000" pitchFamily="2" charset="-78"/>
              </a:rPr>
              <a:t>هیات علمی دانشگاه</a:t>
            </a:r>
            <a:endParaRPr lang="en-US" dirty="0">
              <a:solidFill>
                <a:srgbClr val="00B050"/>
              </a:solidFill>
              <a:cs typeface="B Titr" panose="00000700000000000000" pitchFamily="2" charset="-78"/>
            </a:endParaRPr>
          </a:p>
          <a:p>
            <a:pPr rtl="1">
              <a:lnSpc>
                <a:spcPct val="150000"/>
              </a:lnSpc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04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تصویربرداری</a:t>
            </a:r>
            <a:endParaRPr lang="fa-IR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1727"/>
            <a:ext cx="10515600" cy="2869204"/>
          </a:xfrm>
        </p:spPr>
        <p:txBody>
          <a:bodyPr/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ar-SA" dirty="0">
                <a:cs typeface="B Nazanin" panose="00000400000000000000" pitchFamily="2" charset="-78"/>
              </a:rPr>
              <a:t>استفاده از </a:t>
            </a:r>
            <a:r>
              <a:rPr lang="ar-SA" dirty="0" smtClean="0">
                <a:cs typeface="B Nazanin" panose="00000400000000000000" pitchFamily="2" charset="-78"/>
              </a:rPr>
              <a:t>تکنیک‌های</a:t>
            </a:r>
            <a:r>
              <a:rPr lang="fa-IR" dirty="0" smtClean="0">
                <a:cs typeface="B Nazanin" panose="00000400000000000000" pitchFamily="2" charset="-78"/>
              </a:rPr>
              <a:t> عکسبرداری و مولکولار</a:t>
            </a:r>
            <a:r>
              <a:rPr lang="ar-SA" dirty="0" smtClean="0">
                <a:cs typeface="B Nazanin" panose="00000400000000000000" pitchFamily="2" charset="-78"/>
              </a:rPr>
              <a:t> بیومارکرها</a:t>
            </a:r>
            <a:r>
              <a:rPr lang="fa-IR" dirty="0" smtClean="0">
                <a:cs typeface="B Nazanin" panose="00000400000000000000" pitchFamily="2" charset="-78"/>
              </a:rPr>
              <a:t>،</a:t>
            </a:r>
            <a:r>
              <a:rPr lang="ar-SA" dirty="0" smtClean="0">
                <a:cs typeface="B Nazanin" panose="00000400000000000000" pitchFamily="2" charset="-78"/>
              </a:rPr>
              <a:t> </a:t>
            </a:r>
            <a:r>
              <a:rPr lang="ar-SA" dirty="0">
                <a:cs typeface="B Nazanin" panose="00000400000000000000" pitchFamily="2" charset="-78"/>
              </a:rPr>
              <a:t>در بیماران تیپیک که از نظر کلینیکی کانسر محدود به ارگان دارند یا گرید متوسط و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کمتر از </a:t>
            </a:r>
            <a:r>
              <a:rPr lang="fa-IR" dirty="0">
                <a:cs typeface="B Nazanin" panose="00000400000000000000" pitchFamily="2" charset="-78"/>
              </a:rPr>
              <a:t>۱۰</a:t>
            </a:r>
            <a:r>
              <a:rPr lang="ar-SA" dirty="0">
                <a:cs typeface="B Nazanin" panose="00000400000000000000" pitchFamily="2" charset="-78"/>
              </a:rPr>
              <a:t>، ضروری به نظر نمی‌رسد. معمولاً در بیماران با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بالای </a:t>
            </a:r>
            <a:r>
              <a:rPr lang="fa-IR" dirty="0">
                <a:cs typeface="B Nazanin" panose="00000400000000000000" pitchFamily="2" charset="-78"/>
              </a:rPr>
              <a:t>۲۰</a:t>
            </a:r>
            <a:r>
              <a:rPr lang="ar-SA" dirty="0">
                <a:cs typeface="B Nazanin" panose="00000400000000000000" pitchFamily="2" charset="-78"/>
              </a:rPr>
              <a:t>، انجام اسکن استخوان و سی‌تی‌اسکن شکم و لگن توصیه می‌شود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r" rtl="1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40802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2104"/>
          </a:xfrm>
        </p:spPr>
        <p:txBody>
          <a:bodyPr>
            <a:normAutofit fontScale="90000"/>
          </a:bodyPr>
          <a:lstStyle/>
          <a:p>
            <a:pPr algn="r" rtl="1"/>
            <a:r>
              <a:rPr lang="ar-SA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درمان</a:t>
            </a:r>
            <a:endParaRPr lang="fa-IR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558" y="1037230"/>
            <a:ext cx="10794242" cy="5500048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ar-SA" sz="2200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رادیکال </a:t>
            </a:r>
            <a:r>
              <a:rPr lang="ar-SA" sz="2200" b="1" dirty="0">
                <a:solidFill>
                  <a:srgbClr val="00B050"/>
                </a:solidFill>
                <a:cs typeface="B Nazanin" panose="00000400000000000000" pitchFamily="2" charset="-78"/>
              </a:rPr>
              <a:t>پروستاتکتومی</a:t>
            </a:r>
            <a:r>
              <a:rPr lang="en-US" sz="2200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:</a:t>
            </a:r>
            <a:r>
              <a:rPr lang="fa-IR" sz="2200" b="1" dirty="0" smtClean="0">
                <a:cs typeface="B Nazanin" panose="00000400000000000000" pitchFamily="2" charset="-78"/>
              </a:rPr>
              <a:t/>
            </a:r>
            <a:br>
              <a:rPr lang="fa-IR" sz="2200" b="1" dirty="0" smtClean="0">
                <a:cs typeface="B Nazanin" panose="00000400000000000000" pitchFamily="2" charset="-78"/>
              </a:rPr>
            </a:br>
            <a:r>
              <a:rPr lang="ar-SA" sz="2200" dirty="0" smtClean="0">
                <a:cs typeface="B Nazanin" panose="00000400000000000000" pitchFamily="2" charset="-78"/>
              </a:rPr>
              <a:t>درمان </a:t>
            </a:r>
            <a:r>
              <a:rPr lang="ar-SA" sz="2200" dirty="0">
                <a:cs typeface="B Nazanin" panose="00000400000000000000" pitchFamily="2" charset="-78"/>
              </a:rPr>
              <a:t>انتخابی برای بیماران دارای سرطان پروستات لوکالیزه و جوان‌تر از </a:t>
            </a:r>
            <a:r>
              <a:rPr lang="fa-IR" sz="2200" dirty="0">
                <a:cs typeface="B Nazanin" panose="00000400000000000000" pitchFamily="2" charset="-78"/>
              </a:rPr>
              <a:t>۷۵</a:t>
            </a:r>
            <a:r>
              <a:rPr lang="ar-SA" sz="2200" dirty="0">
                <a:cs typeface="B Nazanin" panose="00000400000000000000" pitchFamily="2" charset="-78"/>
              </a:rPr>
              <a:t> سال و با امید به زندگی بیشتر از </a:t>
            </a:r>
            <a:r>
              <a:rPr lang="fa-IR" sz="2200" dirty="0">
                <a:cs typeface="B Nazanin" panose="00000400000000000000" pitchFamily="2" charset="-78"/>
              </a:rPr>
              <a:t>۱۰</a:t>
            </a:r>
            <a:r>
              <a:rPr lang="ar-SA" sz="2200" dirty="0">
                <a:cs typeface="B Nazanin" panose="00000400000000000000" pitchFamily="2" charset="-78"/>
              </a:rPr>
              <a:t> سال</a:t>
            </a:r>
            <a:r>
              <a:rPr lang="en-US" sz="2200" dirty="0">
                <a:cs typeface="B Nazanin" panose="00000400000000000000" pitchFamily="2" charset="-78"/>
              </a:rPr>
              <a:t>.</a:t>
            </a:r>
          </a:p>
          <a:p>
            <a:pPr algn="r" rtl="1">
              <a:lnSpc>
                <a:spcPct val="150000"/>
              </a:lnSpc>
            </a:pPr>
            <a:r>
              <a:rPr lang="ar-SA" sz="2200" b="1" dirty="0">
                <a:solidFill>
                  <a:srgbClr val="00B050"/>
                </a:solidFill>
                <a:cs typeface="B Nazanin" panose="00000400000000000000" pitchFamily="2" charset="-78"/>
              </a:rPr>
              <a:t>رادیوتراپی</a:t>
            </a:r>
            <a:r>
              <a:rPr lang="en-US" sz="2200" b="1" dirty="0">
                <a:solidFill>
                  <a:srgbClr val="00B050"/>
                </a:solidFill>
                <a:cs typeface="B Nazanin" panose="00000400000000000000" pitchFamily="2" charset="-78"/>
              </a:rPr>
              <a:t>:</a:t>
            </a:r>
            <a:r>
              <a:rPr lang="fa-IR" sz="2200" dirty="0" smtClean="0">
                <a:cs typeface="B Nazanin" panose="00000400000000000000" pitchFamily="2" charset="-78"/>
              </a:rPr>
              <a:t/>
            </a:r>
            <a:br>
              <a:rPr lang="fa-IR" sz="2200" dirty="0" smtClean="0">
                <a:cs typeface="B Nazanin" panose="00000400000000000000" pitchFamily="2" charset="-78"/>
              </a:rPr>
            </a:br>
            <a:r>
              <a:rPr lang="ar-SA" sz="2200" dirty="0" smtClean="0">
                <a:cs typeface="B Nazanin" panose="00000400000000000000" pitchFamily="2" charset="-78"/>
              </a:rPr>
              <a:t>درمان </a:t>
            </a:r>
            <a:r>
              <a:rPr lang="ar-SA" sz="2200" dirty="0">
                <a:cs typeface="B Nazanin" panose="00000400000000000000" pitchFamily="2" charset="-78"/>
              </a:rPr>
              <a:t>آلترناتیو برای سرطان پروستات لوکالیزه. </a:t>
            </a:r>
            <a:r>
              <a:rPr lang="ar-SA" sz="2200" dirty="0" smtClean="0">
                <a:cs typeface="B Nazanin" panose="00000400000000000000" pitchFamily="2" charset="-78"/>
              </a:rPr>
              <a:t>کنتراندیکاسیون‌های </a:t>
            </a:r>
            <a:r>
              <a:rPr lang="ar-SA" sz="2200" dirty="0">
                <a:cs typeface="B Nazanin" panose="00000400000000000000" pitchFamily="2" charset="-78"/>
              </a:rPr>
              <a:t>رادیوتراپی عبارتند از: سابقه‌ی</a:t>
            </a:r>
            <a:r>
              <a:rPr lang="en-US" sz="2200" dirty="0">
                <a:cs typeface="B Nazanin" panose="00000400000000000000" pitchFamily="2" charset="-78"/>
              </a:rPr>
              <a:t> TURP</a:t>
            </a:r>
            <a:r>
              <a:rPr lang="ar-SA" sz="2200" dirty="0">
                <a:cs typeface="B Nazanin" panose="00000400000000000000" pitchFamily="2" charset="-78"/>
              </a:rPr>
              <a:t>، بیماری التهابی فعال رکتوم، انسداد خروجی مثانه که در ریسک رتانسیون است و </a:t>
            </a:r>
            <a:r>
              <a:rPr lang="ar-SA" sz="2200" dirty="0" smtClean="0">
                <a:cs typeface="B Nazanin" panose="00000400000000000000" pitchFamily="2" charset="-78"/>
              </a:rPr>
              <a:t>ک</a:t>
            </a:r>
            <a:r>
              <a:rPr lang="fa-IR" sz="2200" dirty="0" smtClean="0">
                <a:cs typeface="B Nazanin" panose="00000400000000000000" pitchFamily="2" charset="-78"/>
              </a:rPr>
              <a:t>ولیت </a:t>
            </a:r>
            <a:r>
              <a:rPr lang="ar-SA" sz="2200" dirty="0" smtClean="0">
                <a:cs typeface="B Nazanin" panose="00000400000000000000" pitchFamily="2" charset="-78"/>
              </a:rPr>
              <a:t>اول</a:t>
            </a:r>
            <a:r>
              <a:rPr lang="fa-IR" sz="2200" dirty="0" smtClean="0">
                <a:cs typeface="B Nazanin" panose="00000400000000000000" pitchFamily="2" charset="-78"/>
              </a:rPr>
              <a:t>س</a:t>
            </a:r>
            <a:r>
              <a:rPr lang="ar-SA" sz="2200" dirty="0" smtClean="0">
                <a:cs typeface="B Nazanin" panose="00000400000000000000" pitchFamily="2" charset="-78"/>
              </a:rPr>
              <a:t>را</a:t>
            </a:r>
            <a:r>
              <a:rPr lang="fa-IR" sz="2200" dirty="0" smtClean="0">
                <a:cs typeface="B Nazanin" panose="00000400000000000000" pitchFamily="2" charset="-78"/>
              </a:rPr>
              <a:t>تیو</a:t>
            </a:r>
            <a:r>
              <a:rPr lang="ar-SA" sz="2200" dirty="0" smtClean="0">
                <a:cs typeface="B Nazanin" panose="00000400000000000000" pitchFamily="2" charset="-78"/>
              </a:rPr>
              <a:t> </a:t>
            </a:r>
            <a:r>
              <a:rPr lang="ar-SA" sz="2200" dirty="0">
                <a:cs typeface="B Nazanin" panose="00000400000000000000" pitchFamily="2" charset="-78"/>
              </a:rPr>
              <a:t>غیر </a:t>
            </a:r>
            <a:r>
              <a:rPr lang="fa-IR" sz="2200" dirty="0" smtClean="0">
                <a:cs typeface="B Nazanin" panose="00000400000000000000" pitchFamily="2" charset="-78"/>
              </a:rPr>
              <a:t>فعال.</a:t>
            </a:r>
            <a:endParaRPr lang="en-US" sz="2200" dirty="0">
              <a:cs typeface="B Nazanin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2200" b="1" dirty="0">
                <a:solidFill>
                  <a:srgbClr val="00B050"/>
                </a:solidFill>
                <a:cs typeface="B Nazanin" panose="00000400000000000000" pitchFamily="2" charset="-78"/>
              </a:rPr>
              <a:t>براکی‌تراپی</a:t>
            </a:r>
            <a:r>
              <a:rPr lang="en-US" sz="2200" b="1" dirty="0">
                <a:solidFill>
                  <a:srgbClr val="00B050"/>
                </a:solidFill>
                <a:cs typeface="B Nazanin" panose="00000400000000000000" pitchFamily="2" charset="-78"/>
              </a:rPr>
              <a:t>:</a:t>
            </a:r>
            <a:r>
              <a:rPr lang="en-US" sz="2200" b="1" dirty="0" smtClean="0">
                <a:cs typeface="B Nazanin" panose="00000400000000000000" pitchFamily="2" charset="-78"/>
              </a:rPr>
              <a:t/>
            </a:r>
            <a:br>
              <a:rPr lang="en-US" sz="2200" b="1" dirty="0" smtClean="0">
                <a:cs typeface="B Nazanin" panose="00000400000000000000" pitchFamily="2" charset="-78"/>
              </a:rPr>
            </a:br>
            <a:r>
              <a:rPr lang="ar-SA" sz="2200" dirty="0" smtClean="0">
                <a:cs typeface="B Nazanin" panose="00000400000000000000" pitchFamily="2" charset="-78"/>
              </a:rPr>
              <a:t>عبارت </a:t>
            </a:r>
            <a:r>
              <a:rPr lang="ar-SA" sz="2200" dirty="0">
                <a:cs typeface="B Nazanin" panose="00000400000000000000" pitchFamily="2" charset="-78"/>
              </a:rPr>
              <a:t>از گذاشتن و کاشتن مواد رادیواکتیو داخل یا نزدیک تومور برای درمان سرطان پروستات. در سرطان پروستات لوکالیزه و با حجم کم به کار می‌رود</a:t>
            </a:r>
            <a:r>
              <a:rPr lang="en-US" sz="2200" dirty="0">
                <a:cs typeface="B Nazanin" panose="00000400000000000000" pitchFamily="2" charset="-78"/>
              </a:rPr>
              <a:t>.</a:t>
            </a:r>
          </a:p>
          <a:p>
            <a:pPr algn="r" rtl="1">
              <a:lnSpc>
                <a:spcPct val="150000"/>
              </a:lnSpc>
            </a:pPr>
            <a:r>
              <a:rPr lang="ar-SA" sz="2200" b="1" dirty="0">
                <a:solidFill>
                  <a:srgbClr val="00B050"/>
                </a:solidFill>
                <a:cs typeface="B Nazanin" panose="00000400000000000000" pitchFamily="2" charset="-78"/>
              </a:rPr>
              <a:t>رادیوتراپی + درمان هورمونی</a:t>
            </a:r>
            <a:r>
              <a:rPr lang="fa-IR" sz="2200" b="1" dirty="0">
                <a:solidFill>
                  <a:srgbClr val="00B050"/>
                </a:solidFill>
                <a:cs typeface="B Nazanin" panose="00000400000000000000" pitchFamily="2" charset="-78"/>
              </a:rPr>
              <a:t>: </a:t>
            </a:r>
            <a:r>
              <a:rPr lang="ar-SA" sz="2200" dirty="0" smtClean="0">
                <a:cs typeface="B Nazanin" panose="00000400000000000000" pitchFamily="2" charset="-78"/>
              </a:rPr>
              <a:t>مناسب </a:t>
            </a:r>
            <a:r>
              <a:rPr lang="ar-SA" sz="2200" dirty="0">
                <a:cs typeface="B Nazanin" panose="00000400000000000000" pitchFamily="2" charset="-78"/>
              </a:rPr>
              <a:t>برای تومورهای پروستات با تهاجم موضعی</a:t>
            </a:r>
            <a:r>
              <a:rPr lang="en-US" sz="2200" dirty="0">
                <a:cs typeface="B Nazanin" panose="00000400000000000000" pitchFamily="2" charset="-78"/>
              </a:rPr>
              <a:t>.</a:t>
            </a:r>
          </a:p>
          <a:p>
            <a:pPr algn="r" rtl="1">
              <a:lnSpc>
                <a:spcPct val="150000"/>
              </a:lnSpc>
            </a:pPr>
            <a:endParaRPr lang="fa-IR" sz="2200" dirty="0"/>
          </a:p>
        </p:txBody>
      </p:sp>
    </p:spTree>
    <p:extLst>
      <p:ext uri="{BB962C8B-B14F-4D97-AF65-F5344CB8AC3E}">
        <p14:creationId xmlns:p14="http://schemas.microsoft.com/office/powerpoint/2010/main" val="198438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6696"/>
          </a:xfrm>
        </p:spPr>
        <p:txBody>
          <a:bodyPr/>
          <a:lstStyle/>
          <a:p>
            <a:pPr algn="r" rtl="1"/>
            <a:r>
              <a:rPr lang="ar-SA" dirty="0" smtClean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درمان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1822"/>
            <a:ext cx="10515600" cy="5472751"/>
          </a:xfrm>
        </p:spPr>
        <p:txBody>
          <a:bodyPr>
            <a:normAutofit/>
          </a:bodyPr>
          <a:lstStyle/>
          <a:p>
            <a:pPr algn="r" rtl="1">
              <a:lnSpc>
                <a:spcPct val="100000"/>
              </a:lnSpc>
            </a:pPr>
            <a:r>
              <a:rPr lang="ar-SA" b="1" dirty="0">
                <a:solidFill>
                  <a:srgbClr val="00B050"/>
                </a:solidFill>
                <a:cs typeface="B Nazanin" panose="00000400000000000000" pitchFamily="2" charset="-78"/>
              </a:rPr>
              <a:t>استفاده از رادیوتراپی برای متاستاز</a:t>
            </a:r>
            <a:endParaRPr lang="en-US" b="1" dirty="0">
              <a:solidFill>
                <a:srgbClr val="00B050"/>
              </a:solidFill>
              <a:cs typeface="B Nazanin" panose="00000400000000000000" pitchFamily="2" charset="-78"/>
            </a:endParaRP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SA" dirty="0">
                <a:cs typeface="B Nazanin" panose="00000400000000000000" pitchFamily="2" charset="-78"/>
              </a:rPr>
              <a:t>متاستازهای سرطان پروستات اغلب استئوبلاستیک بوده و ندرتاً همراه با شکستگی استخوان است. درمان متاستاز استخوانی در حال حاضر در مرحله اول درمان هورمونی و در مرحله دوم رادیوتراپی است. در صورت ایجاد شکستگی در استخوان‌های محوری بدن جراحی لازم است و باید استخوان با جراحی ثابت و پس از عمل رادیوتراپی شود</a:t>
            </a:r>
            <a:r>
              <a:rPr lang="en-US" dirty="0" smtClean="0">
                <a:cs typeface="B Nazanin" panose="00000400000000000000" pitchFamily="2" charset="-78"/>
              </a:rPr>
              <a:t>.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ar-SA" b="1" dirty="0">
                <a:solidFill>
                  <a:srgbClr val="00B050"/>
                </a:solidFill>
                <a:cs typeface="B Nazanin" panose="00000400000000000000" pitchFamily="2" charset="-78"/>
              </a:rPr>
              <a:t>فشار بر طناب </a:t>
            </a: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نخاعی</a:t>
            </a:r>
            <a:endParaRPr lang="fa-IR" b="1" dirty="0" smtClean="0">
              <a:solidFill>
                <a:srgbClr val="00B050"/>
              </a:solidFill>
              <a:cs typeface="B Nazanin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SA" dirty="0" smtClean="0">
                <a:cs typeface="B Nazanin" panose="00000400000000000000" pitchFamily="2" charset="-78"/>
              </a:rPr>
              <a:t>اورژانس </a:t>
            </a:r>
            <a:r>
              <a:rPr lang="ar-SA" dirty="0">
                <a:cs typeface="B Nazanin" panose="00000400000000000000" pitchFamily="2" charset="-78"/>
              </a:rPr>
              <a:t>پزشکی است. اگر به مرحله پاراپلژی برسد برگشت آن غیرمعمول است</a:t>
            </a:r>
            <a:r>
              <a:rPr lang="en-US" dirty="0" smtClean="0">
                <a:cs typeface="B Nazanin" panose="00000400000000000000" pitchFamily="2" charset="-78"/>
              </a:rPr>
              <a:t>.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SA" dirty="0" smtClean="0">
                <a:cs typeface="B Nazanin" panose="00000400000000000000" pitchFamily="2" charset="-78"/>
              </a:rPr>
              <a:t>روش </a:t>
            </a:r>
            <a:r>
              <a:rPr lang="ar-SA" dirty="0">
                <a:cs typeface="B Nazanin" panose="00000400000000000000" pitchFamily="2" charset="-78"/>
              </a:rPr>
              <a:t>ارجح برای تشخیص فشار به طناب نخاعی، </a:t>
            </a:r>
            <a:r>
              <a:rPr lang="en-US" dirty="0" smtClean="0">
                <a:cs typeface="B Nazanin" panose="00000400000000000000" pitchFamily="2" charset="-78"/>
              </a:rPr>
              <a:t>MRI</a:t>
            </a:r>
            <a:r>
              <a:rPr lang="ar-SA" dirty="0" smtClean="0">
                <a:cs typeface="B Nazanin" panose="00000400000000000000" pitchFamily="2" charset="-78"/>
              </a:rPr>
              <a:t>است</a:t>
            </a:r>
            <a:r>
              <a:rPr lang="en-US" dirty="0" smtClean="0">
                <a:cs typeface="B Nazanin" panose="00000400000000000000" pitchFamily="2" charset="-78"/>
              </a:rPr>
              <a:t>.</a:t>
            </a:r>
            <a:endParaRPr lang="fa-IR" dirty="0" smtClean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en-US" dirty="0">
              <a:cs typeface="B Nazanin" panose="00000400000000000000" pitchFamily="2" charset="-78"/>
            </a:endParaRPr>
          </a:p>
          <a:p>
            <a:pPr algn="r" rtl="1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48469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اولین اقدام درمانی</a:t>
            </a:r>
            <a:r>
              <a:rPr lang="en-US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:</a:t>
            </a:r>
            <a:endParaRPr lang="fa-I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buFont typeface="Wingdings" panose="05000000000000000000" pitchFamily="2" charset="2"/>
              <a:buChar char="ü"/>
            </a:pPr>
            <a:endParaRPr lang="en-US" dirty="0" smtClean="0">
              <a:cs typeface="B Nazanin" panose="00000400000000000000" pitchFamily="2" charset="-78"/>
            </a:endParaRPr>
          </a:p>
          <a:p>
            <a:pPr marL="457200" lvl="1" indent="0" algn="ctr" rtl="1">
              <a:buNone/>
            </a:pPr>
            <a:r>
              <a:rPr lang="ar-SA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اولین اقدام درمانی</a:t>
            </a:r>
            <a:r>
              <a:rPr lang="en-US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: </a:t>
            </a:r>
            <a:r>
              <a:rPr lang="ar-SA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دگزامتازون با دوز بالا (</a:t>
            </a:r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4–100</a:t>
            </a:r>
            <a:r>
              <a:rPr lang="ar-SA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میلی‌گرم دوز اولیه و تکرار </a:t>
            </a:r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۲۵</a:t>
            </a:r>
            <a:r>
              <a:rPr lang="ar-SA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میلی‌گرمی هر </a:t>
            </a:r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۶</a:t>
            </a:r>
            <a:r>
              <a:rPr lang="ar-SA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ساعت)</a:t>
            </a:r>
            <a:endParaRPr lang="fa-IR" sz="2800" b="1" dirty="0" smtClean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L="457200" lvl="1" indent="0" algn="just" rtl="1">
              <a:buNone/>
            </a:pPr>
            <a:endParaRPr lang="en-US" dirty="0" smtClean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ar-SA" dirty="0" smtClean="0">
                <a:cs typeface="B Nazanin" panose="00000400000000000000" pitchFamily="2" charset="-78"/>
              </a:rPr>
              <a:t>سپس توصیه به رادیوتراپی موضعی می‌شود. در شرایط خاص قبل از رادیوتراپی، جراحی لازم است که شامل شکستگی که به نخاع فشار می‌آورد، شکستگی ناپایدار سابقه قبلی رادیوتراپی محل و عدم تشخیص بافتی می‌باشد</a:t>
            </a:r>
            <a:r>
              <a:rPr lang="en-US" dirty="0" smtClean="0">
                <a:cs typeface="B Nazani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r>
              <a:rPr lang="ar-SA" dirty="0" smtClean="0">
                <a:cs typeface="B Nazanin" panose="00000400000000000000" pitchFamily="2" charset="-78"/>
              </a:rPr>
              <a:t>از مواد رادیونوکلئید سیستمیک به عنوان درمان برای متاستاز هم استفاده می‌شود که از جمله آن استرونسیوم </a:t>
            </a:r>
            <a:r>
              <a:rPr lang="fa-IR" dirty="0" smtClean="0">
                <a:cs typeface="B Nazanin" panose="00000400000000000000" pitchFamily="2" charset="-78"/>
              </a:rPr>
              <a:t>۸۹</a:t>
            </a:r>
            <a:r>
              <a:rPr lang="ar-SA" dirty="0" smtClean="0">
                <a:cs typeface="B Nazanin" panose="00000400000000000000" pitchFamily="2" charset="-78"/>
              </a:rPr>
              <a:t> است</a:t>
            </a:r>
            <a:r>
              <a:rPr lang="en-US" dirty="0" smtClean="0">
                <a:cs typeface="B Nazanin" panose="00000400000000000000" pitchFamily="2" charset="-78"/>
              </a:rPr>
              <a:t>.</a:t>
            </a:r>
          </a:p>
          <a:p>
            <a:pPr algn="just" rtl="1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45845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درمان هورمونی</a:t>
            </a:r>
            <a:endParaRPr lang="fa-IR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just" rtl="1">
              <a:lnSpc>
                <a:spcPct val="200000"/>
              </a:lnSpc>
              <a:buNone/>
            </a:pPr>
            <a:r>
              <a:rPr lang="ar-SA" dirty="0">
                <a:cs typeface="B Nazanin" panose="00000400000000000000" pitchFamily="2" charset="-78"/>
              </a:rPr>
              <a:t>درمان هورمونی انتخاب اول در بیماران دارای متاستاز وسیع استخوانی بدون </a:t>
            </a:r>
            <a:r>
              <a:rPr lang="fa-IR" dirty="0" smtClean="0">
                <a:cs typeface="B Nazanin" panose="00000400000000000000" pitchFamily="2" charset="-78"/>
              </a:rPr>
              <a:t>ضایعه لیتیک</a:t>
            </a:r>
            <a:r>
              <a:rPr lang="ar-SA" dirty="0" smtClean="0">
                <a:cs typeface="B Nazanin" panose="00000400000000000000" pitchFamily="2" charset="-78"/>
              </a:rPr>
              <a:t> </a:t>
            </a:r>
            <a:r>
              <a:rPr lang="ar-SA" dirty="0">
                <a:cs typeface="B Nazanin" panose="00000400000000000000" pitchFamily="2" charset="-78"/>
              </a:rPr>
              <a:t>است. </a:t>
            </a:r>
            <a:r>
              <a:rPr lang="ar-SA" dirty="0">
                <a:cs typeface="B Nazanin" panose="00000400000000000000" pitchFamily="2" charset="-78"/>
              </a:rPr>
              <a:t>سرطان پروستات در مراحل اولیه وابسته به آندروژن بوده و با کاهش آندروژن بدن، رشد آن متوقف می‌شود</a:t>
            </a:r>
            <a:r>
              <a:rPr lang="en-US" dirty="0"/>
              <a:t>.</a:t>
            </a:r>
          </a:p>
          <a:p>
            <a:pPr algn="r" rtl="1"/>
            <a:endParaRPr lang="fa-IR" dirty="0"/>
          </a:p>
        </p:txBody>
      </p:sp>
      <p:sp>
        <p:nvSpPr>
          <p:cNvPr id="4" name="Rectangle 3"/>
          <p:cNvSpPr/>
          <p:nvPr/>
        </p:nvSpPr>
        <p:spPr>
          <a:xfrm>
            <a:off x="3048000" y="2694440"/>
            <a:ext cx="6096000" cy="2672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>
              <a:lnSpc>
                <a:spcPct val="115000"/>
              </a:lnSpc>
              <a:spcAft>
                <a:spcPts val="800"/>
              </a:spcAft>
              <a:tabLst>
                <a:tab pos="3825240" algn="l"/>
              </a:tabLst>
            </a:pPr>
            <a:endParaRPr lang="en-US" sz="105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16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انواع روش‌های درمان اندوکرین</a:t>
            </a:r>
            <a:endParaRPr lang="fa-IR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ارکیکتومی </a:t>
            </a:r>
            <a:r>
              <a:rPr lang="ar-SA" b="1" dirty="0">
                <a:solidFill>
                  <a:srgbClr val="00B050"/>
                </a:solidFill>
                <a:cs typeface="B Nazanin" panose="00000400000000000000" pitchFamily="2" charset="-78"/>
              </a:rPr>
              <a:t>(عقیم‌سازی جراحی</a:t>
            </a: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)</a:t>
            </a:r>
            <a:endParaRPr lang="fa-IR" b="1" dirty="0" smtClean="0">
              <a:solidFill>
                <a:srgbClr val="00B050"/>
              </a:solidFill>
              <a:cs typeface="B Nazanin" panose="00000400000000000000" pitchFamily="2" charset="-78"/>
            </a:endParaRP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آگونیست‌های</a:t>
            </a:r>
            <a:r>
              <a:rPr lang="en-US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cs typeface="B Nazanin" panose="00000400000000000000" pitchFamily="2" charset="-78"/>
              </a:rPr>
              <a:t>GnRH</a:t>
            </a:r>
            <a:r>
              <a:rPr lang="fa-IR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(</a:t>
            </a: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عقیم‌سازی طب</a:t>
            </a:r>
            <a:r>
              <a:rPr lang="fa-IR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)</a:t>
            </a: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آنتاگونیست‌های</a:t>
            </a:r>
            <a:r>
              <a:rPr lang="en-US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cs typeface="B Nazanin" panose="00000400000000000000" pitchFamily="2" charset="-78"/>
              </a:rPr>
              <a:t>GnRH</a:t>
            </a:r>
            <a:endParaRPr lang="fa-IR" b="1" dirty="0" smtClean="0">
              <a:solidFill>
                <a:srgbClr val="00B050"/>
              </a:solidFill>
              <a:cs typeface="B Nazanin" panose="00000400000000000000" pitchFamily="2" charset="-78"/>
            </a:endParaRP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آنتی‌آندروژن‌ها</a:t>
            </a:r>
            <a:endParaRPr lang="fa-IR" b="1" dirty="0" smtClean="0">
              <a:solidFill>
                <a:srgbClr val="00B050"/>
              </a:solidFill>
              <a:cs typeface="B Nazanin" panose="00000400000000000000" pitchFamily="2" charset="-78"/>
            </a:endParaRP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استروژن‌ها</a:t>
            </a:r>
            <a:endParaRPr lang="fa-IR" b="1" dirty="0" smtClean="0">
              <a:solidFill>
                <a:srgbClr val="00B050"/>
              </a:solidFill>
              <a:cs typeface="B Nazanin" panose="00000400000000000000" pitchFamily="2" charset="-78"/>
            </a:endParaRPr>
          </a:p>
          <a:p>
            <a:pPr algn="r" rt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کتوکونازول</a:t>
            </a:r>
            <a:endParaRPr lang="en-US" b="1" dirty="0">
              <a:solidFill>
                <a:srgbClr val="00B050"/>
              </a:solidFill>
              <a:cs typeface="B Nazanin" panose="00000400000000000000" pitchFamily="2" charset="-78"/>
            </a:endParaRPr>
          </a:p>
          <a:p>
            <a:pPr algn="r" rtl="1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6131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ادامه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rtl="1">
              <a:lnSpc>
                <a:spcPct val="150000"/>
              </a:lnSpc>
            </a:pPr>
            <a:r>
              <a:rPr lang="ar-SA" dirty="0">
                <a:cs typeface="B Nazanin" panose="00000400000000000000" pitchFamily="2" charset="-78"/>
              </a:rPr>
              <a:t>سریع‌ترین روش هورمون‌تراپی، ارکیکتومی بوده و در عرض </a:t>
            </a:r>
            <a:r>
              <a:rPr lang="fa-IR" dirty="0">
                <a:cs typeface="B Nazanin" panose="00000400000000000000" pitchFamily="2" charset="-78"/>
              </a:rPr>
              <a:t>24</a:t>
            </a:r>
            <a:r>
              <a:rPr lang="ar-SA" dirty="0">
                <a:cs typeface="B Nazanin" panose="00000400000000000000" pitchFamily="2" charset="-78"/>
              </a:rPr>
              <a:t> ساعت سطح تستوسترون کاهش می‌یابد. طبق متن کتاب اورولوژی عمومی، استاندارد طلایی درمان هورمونی، اخته کردن به روش جراحی است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ar-SA" dirty="0" smtClean="0">
                <a:cs typeface="B Nazanin" panose="00000400000000000000" pitchFamily="2" charset="-78"/>
              </a:rPr>
              <a:t>داروهای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en-US" dirty="0" err="1">
                <a:cs typeface="B Nazanin" panose="00000400000000000000" pitchFamily="2" charset="-78"/>
              </a:rPr>
              <a:t>GnRH</a:t>
            </a:r>
            <a:r>
              <a:rPr lang="en-US" dirty="0">
                <a:cs typeface="B Nazanin" panose="00000400000000000000" pitchFamily="2" charset="-78"/>
              </a:rPr>
              <a:t> agonist</a:t>
            </a:r>
            <a:r>
              <a:rPr lang="ar-SA" dirty="0">
                <a:cs typeface="B Nazanin" panose="00000400000000000000" pitchFamily="2" charset="-78"/>
              </a:rPr>
              <a:t>، از داروهای پرمصرف در هورمون‌تراپی کانسر پروستات هستند و به صورت تزریقی ماهیانه یا هر </a:t>
            </a:r>
            <a:r>
              <a:rPr lang="fa-IR" dirty="0">
                <a:cs typeface="B Nazanin" panose="00000400000000000000" pitchFamily="2" charset="-78"/>
              </a:rPr>
              <a:t>۳</a:t>
            </a:r>
            <a:r>
              <a:rPr lang="ar-SA" dirty="0">
                <a:cs typeface="B Nazanin" panose="00000400000000000000" pitchFamily="2" charset="-78"/>
              </a:rPr>
              <a:t> ماه یکبار استفاده می‌شوند. با </a:t>
            </a:r>
            <a:r>
              <a:rPr lang="ar-SA" dirty="0" smtClean="0">
                <a:cs typeface="B Nazanin" panose="00000400000000000000" pitchFamily="2" charset="-78"/>
              </a:rPr>
              <a:t>ب</a:t>
            </a:r>
            <a:r>
              <a:rPr lang="fa-IR" dirty="0" smtClean="0">
                <a:cs typeface="B Nazanin" panose="00000400000000000000" pitchFamily="2" charset="-78"/>
              </a:rPr>
              <a:t>ان</a:t>
            </a:r>
            <a:r>
              <a:rPr lang="ar-SA" dirty="0" smtClean="0">
                <a:cs typeface="B Nazanin" panose="00000400000000000000" pitchFamily="2" charset="-78"/>
              </a:rPr>
              <a:t>د </a:t>
            </a:r>
            <a:r>
              <a:rPr lang="ar-SA" dirty="0">
                <a:cs typeface="B Nazanin" panose="00000400000000000000" pitchFamily="2" charset="-78"/>
              </a:rPr>
              <a:t>شدن دائمی به رسپتور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en-US" dirty="0" err="1">
                <a:cs typeface="B Nazanin" panose="00000400000000000000" pitchFamily="2" charset="-78"/>
              </a:rPr>
              <a:t>GnRH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ar-SA" dirty="0">
                <a:cs typeface="B Nazanin" panose="00000400000000000000" pitchFamily="2" charset="-78"/>
              </a:rPr>
              <a:t>به مرور زمان و در عرض </a:t>
            </a:r>
            <a:r>
              <a:rPr lang="fa-IR" dirty="0">
                <a:cs typeface="B Nazanin" panose="00000400000000000000" pitchFamily="2" charset="-78"/>
              </a:rPr>
              <a:t>2-4</a:t>
            </a:r>
            <a:r>
              <a:rPr lang="ar-SA" dirty="0">
                <a:cs typeface="B Nazanin" panose="00000400000000000000" pitchFamily="2" charset="-78"/>
              </a:rPr>
              <a:t> هفته باعث کاهش</a:t>
            </a:r>
            <a:r>
              <a:rPr lang="en-US" dirty="0">
                <a:cs typeface="B Nazanin" panose="00000400000000000000" pitchFamily="2" charset="-78"/>
              </a:rPr>
              <a:t> LH </a:t>
            </a:r>
            <a:r>
              <a:rPr lang="ar-SA" dirty="0">
                <a:cs typeface="B Nazanin" panose="00000400000000000000" pitchFamily="2" charset="-78"/>
              </a:rPr>
              <a:t>و</a:t>
            </a:r>
            <a:r>
              <a:rPr lang="en-US" dirty="0">
                <a:cs typeface="B Nazanin" panose="00000400000000000000" pitchFamily="2" charset="-78"/>
              </a:rPr>
              <a:t> FSH </a:t>
            </a:r>
            <a:r>
              <a:rPr lang="ar-SA" dirty="0">
                <a:cs typeface="B Nazanin" panose="00000400000000000000" pitchFamily="2" charset="-78"/>
              </a:rPr>
              <a:t>می‌شوند. باید در ابتدا همزمان با داروهای آنتی‌آندروژن مصرف شوند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>
              <a:lnSpc>
                <a:spcPct val="150000"/>
              </a:lnSpc>
            </a:pP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377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ادامه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 rtl="1">
              <a:lnSpc>
                <a:spcPct val="200000"/>
              </a:lnSpc>
            </a:pPr>
            <a:r>
              <a:rPr lang="ar-SA" dirty="0" smtClean="0">
                <a:cs typeface="B Nazanin" panose="00000400000000000000" pitchFamily="2" charset="-78"/>
              </a:rPr>
              <a:t>آنتی‌آندروژن‌ها (بلوک‌کننده‌های گیرنده آندروژن) خوراکی بوده و به دو صورت استروئیدی (نظیر سیپروترون استات) و غیر استروئیدی (فلوتامید و ب</a:t>
            </a:r>
            <a:r>
              <a:rPr lang="fa-IR" dirty="0" smtClean="0">
                <a:cs typeface="B Nazanin" panose="00000400000000000000" pitchFamily="2" charset="-78"/>
              </a:rPr>
              <a:t>ایک</a:t>
            </a:r>
            <a:r>
              <a:rPr lang="ar-SA" dirty="0" smtClean="0">
                <a:cs typeface="B Nazanin" panose="00000400000000000000" pitchFamily="2" charset="-78"/>
              </a:rPr>
              <a:t>لوتامید) هستند. به طور کلی عوارض انواع غیر استروئیدی کمتر است</a:t>
            </a:r>
            <a:r>
              <a:rPr lang="fa-IR" dirty="0" smtClean="0">
                <a:cs typeface="B Nazanin" panose="00000400000000000000" pitchFamily="2" charset="-78"/>
              </a:rPr>
              <a:t> و</a:t>
            </a:r>
            <a:r>
              <a:rPr lang="ar-SA" dirty="0" smtClean="0">
                <a:cs typeface="B Nazanin" panose="00000400000000000000" pitchFamily="2" charset="-78"/>
              </a:rPr>
              <a:t> بیشتر از این داروها استفاده می‌شود، اما ژنیکوماستی در آنها بیشتر است، </a:t>
            </a:r>
            <a:r>
              <a:rPr lang="fa-IR" dirty="0" smtClean="0">
                <a:cs typeface="B Nazanin" panose="00000400000000000000" pitchFamily="2" charset="-78"/>
              </a:rPr>
              <a:t>(</a:t>
            </a:r>
            <a:r>
              <a:rPr lang="ar-SA" dirty="0" smtClean="0">
                <a:cs typeface="B Nazanin" panose="00000400000000000000" pitchFamily="2" charset="-78"/>
              </a:rPr>
              <a:t>به دلیل افزایش</a:t>
            </a:r>
            <a:r>
              <a:rPr lang="en-US" dirty="0" smtClean="0">
                <a:cs typeface="B Nazanin" panose="00000400000000000000" pitchFamily="2" charset="-78"/>
              </a:rPr>
              <a:t> LH </a:t>
            </a:r>
            <a:r>
              <a:rPr lang="ar-SA" dirty="0" smtClean="0">
                <a:cs typeface="B Nazanin" panose="00000400000000000000" pitchFamily="2" charset="-78"/>
              </a:rPr>
              <a:t>و تستوسترون و تبدیل آن به استرادیول در بافت‌های محیطی</a:t>
            </a:r>
            <a:r>
              <a:rPr lang="fa-IR" dirty="0" smtClean="0">
                <a:cs typeface="B Nazanin" panose="00000400000000000000" pitchFamily="2" charset="-78"/>
              </a:rPr>
              <a:t>).</a:t>
            </a:r>
            <a:endParaRPr lang="en-US" dirty="0" smtClean="0">
              <a:cs typeface="B Nazanin" panose="00000400000000000000" pitchFamily="2" charset="-78"/>
            </a:endParaRPr>
          </a:p>
          <a:p>
            <a:pPr algn="just" rtl="1">
              <a:lnSpc>
                <a:spcPct val="200000"/>
              </a:lnSpc>
            </a:pPr>
            <a:r>
              <a:rPr lang="ar-SA" dirty="0" smtClean="0">
                <a:cs typeface="B Nazanin" panose="00000400000000000000" pitchFamily="2" charset="-78"/>
              </a:rPr>
              <a:t>کلاً در آنتی‌آندروژن‌ها به خاطر اینکه سطح تستوسترون به حد اختگی نمی‌رسد، میزان پوکی استخوان، کم‌خونی و ضعف عضلانی کمتر از روش‌های اخته کردن و</a:t>
            </a:r>
            <a:r>
              <a:rPr lang="en-US" dirty="0" smtClean="0">
                <a:cs typeface="B Nazanin" panose="00000400000000000000" pitchFamily="2" charset="-78"/>
              </a:rPr>
              <a:t> LHRH </a:t>
            </a:r>
            <a:r>
              <a:rPr lang="ar-SA" dirty="0" smtClean="0">
                <a:cs typeface="B Nazanin" panose="00000400000000000000" pitchFamily="2" charset="-78"/>
              </a:rPr>
              <a:t>است</a:t>
            </a:r>
            <a:r>
              <a:rPr lang="en-US" dirty="0" smtClean="0">
                <a:cs typeface="B Nazanin" panose="00000400000000000000" pitchFamily="2" charset="-78"/>
              </a:rPr>
              <a:t>.</a:t>
            </a:r>
          </a:p>
          <a:p>
            <a:pPr algn="r" rtl="1">
              <a:lnSpc>
                <a:spcPct val="200000"/>
              </a:lnSpc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2639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شیمی‌درمانی</a:t>
            </a:r>
            <a:endParaRPr lang="fa-IR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ar-SA" sz="2400" dirty="0">
                <a:cs typeface="B Nazanin" panose="00000400000000000000" pitchFamily="2" charset="-78"/>
              </a:rPr>
              <a:t>معمولاً بعد از چند سال کانسر پروستات متاستاتیک به هورمون‌تراپی مقاوم شده و نیاز به شیمی‌درمانی می‌شود</a:t>
            </a:r>
            <a:r>
              <a:rPr lang="en-US" sz="2400" dirty="0">
                <a:cs typeface="B Nazanin" panose="00000400000000000000" pitchFamily="2" charset="-78"/>
              </a:rPr>
              <a:t>.</a:t>
            </a:r>
          </a:p>
          <a:p>
            <a:pPr algn="r" rtl="1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6501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کانسر پروستات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ar-SA" sz="3600" dirty="0" smtClean="0">
                <a:cs typeface="B Nazanin" panose="00000400000000000000" pitchFamily="2" charset="-78"/>
              </a:rPr>
              <a:t>کانسر </a:t>
            </a:r>
            <a:r>
              <a:rPr lang="ar-SA" sz="3600" dirty="0">
                <a:cs typeface="B Nazanin" panose="00000400000000000000" pitchFamily="2" charset="-78"/>
              </a:rPr>
              <a:t>پروستات شایع‌ترین بدخیمی غیر پوستی و پنجمین سرطان شایع و دومین سرطان شایع مردان در سراسر جهان می‌باشد</a:t>
            </a:r>
            <a:r>
              <a:rPr lang="en-US" sz="3600" dirty="0" smtClean="0">
                <a:cs typeface="B Nazanin" panose="00000400000000000000" pitchFamily="2" charset="-78"/>
              </a:rPr>
              <a:t>.</a:t>
            </a:r>
            <a:endParaRPr lang="fa-IR" sz="3600" dirty="0" smtClean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en-US" sz="3600" dirty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ar-SA" sz="3600" dirty="0" smtClean="0">
                <a:cs typeface="B Nazanin" panose="00000400000000000000" pitchFamily="2" charset="-78"/>
              </a:rPr>
              <a:t>سرطان </a:t>
            </a:r>
            <a:r>
              <a:rPr lang="ar-SA" sz="3600" dirty="0">
                <a:cs typeface="B Nazanin" panose="00000400000000000000" pitchFamily="2" charset="-78"/>
              </a:rPr>
              <a:t>پروستات در بالای </a:t>
            </a:r>
            <a:r>
              <a:rPr lang="fa-IR" sz="3600" dirty="0">
                <a:cs typeface="B Nazanin" panose="00000400000000000000" pitchFamily="2" charset="-78"/>
              </a:rPr>
              <a:t>۵۰</a:t>
            </a:r>
            <a:r>
              <a:rPr lang="ar-SA" sz="3600" dirty="0">
                <a:cs typeface="B Nazanin" panose="00000400000000000000" pitchFamily="2" charset="-78"/>
              </a:rPr>
              <a:t> سال دیده شده و میانگین سنی مبتلایان، </a:t>
            </a:r>
            <a:r>
              <a:rPr lang="fa-IR" sz="3600" dirty="0">
                <a:cs typeface="B Nazanin" panose="00000400000000000000" pitchFamily="2" charset="-78"/>
              </a:rPr>
              <a:t>۶۸</a:t>
            </a:r>
            <a:r>
              <a:rPr lang="ar-SA" sz="3600" dirty="0">
                <a:cs typeface="B Nazanin" panose="00000400000000000000" pitchFamily="2" charset="-78"/>
              </a:rPr>
              <a:t> سال است</a:t>
            </a:r>
            <a:r>
              <a:rPr lang="en-US" sz="3600" dirty="0">
                <a:cs typeface="B Nazanin" panose="00000400000000000000" pitchFamily="2" charset="-78"/>
              </a:rPr>
              <a:t>.</a:t>
            </a:r>
          </a:p>
          <a:p>
            <a:pPr algn="just" rtl="1"/>
            <a:endParaRPr lang="fa-IR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99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003"/>
          </a:xfrm>
        </p:spPr>
        <p:txBody>
          <a:bodyPr>
            <a:normAutofit/>
          </a:bodyPr>
          <a:lstStyle/>
          <a:p>
            <a:pPr algn="r" rtl="1"/>
            <a:r>
              <a:rPr lang="ar-SA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ریسک فاکتورها</a:t>
            </a:r>
            <a:endParaRPr lang="en-US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1128"/>
            <a:ext cx="10515600" cy="5213445"/>
          </a:xfrm>
        </p:spPr>
        <p:txBody>
          <a:bodyPr>
            <a:normAutofit fontScale="85000" lnSpcReduction="20000"/>
          </a:bodyPr>
          <a:lstStyle/>
          <a:p>
            <a:pPr marL="514350" indent="-514350" algn="just" rtl="1">
              <a:lnSpc>
                <a:spcPct val="150000"/>
              </a:lnSpc>
              <a:buFont typeface="+mj-lt"/>
              <a:buAutoNum type="arabicPeriod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جنبه‌های </a:t>
            </a:r>
            <a:r>
              <a:rPr lang="ar-SA" b="1" dirty="0">
                <a:solidFill>
                  <a:srgbClr val="00B050"/>
                </a:solidFill>
                <a:cs typeface="B Nazanin" panose="00000400000000000000" pitchFamily="2" charset="-78"/>
              </a:rPr>
              <a:t>فامیلی</a:t>
            </a:r>
            <a:r>
              <a:rPr lang="en-US" b="1" dirty="0">
                <a:solidFill>
                  <a:srgbClr val="00B050"/>
                </a:solidFill>
                <a:cs typeface="B Nazanin" panose="00000400000000000000" pitchFamily="2" charset="-78"/>
              </a:rPr>
              <a:t>:</a:t>
            </a:r>
            <a:r>
              <a:rPr lang="en-US" dirty="0">
                <a:solidFill>
                  <a:srgbClr val="00B050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۸۵ </a:t>
            </a:r>
            <a:r>
              <a:rPr lang="ar-SA" sz="2400" dirty="0">
                <a:cs typeface="B Nazanin" panose="00000400000000000000" pitchFamily="2" charset="-78"/>
              </a:rPr>
              <a:t>درصد موارد سرطان پروستات، اسپورادیک و </a:t>
            </a:r>
            <a:r>
              <a:rPr lang="fa-IR" sz="2400" dirty="0">
                <a:cs typeface="B Nazanin" panose="00000400000000000000" pitchFamily="2" charset="-78"/>
              </a:rPr>
              <a:t>۱۵</a:t>
            </a:r>
            <a:r>
              <a:rPr lang="ar-SA" sz="2400" dirty="0">
                <a:cs typeface="B Nazanin" panose="00000400000000000000" pitchFamily="2" charset="-78"/>
              </a:rPr>
              <a:t> درصد، فامیلی و ارثی است. احتمال ابتلا در صورت سابقه کانسر پروستات در برادر فرد، بیشتر از پدر است</a:t>
            </a:r>
            <a:r>
              <a:rPr lang="en-US" sz="2400" dirty="0">
                <a:cs typeface="B Nazanin" panose="00000400000000000000" pitchFamily="2" charset="-78"/>
              </a:rPr>
              <a:t>.</a:t>
            </a:r>
          </a:p>
          <a:p>
            <a:pPr marL="514350" indent="-514350" algn="just" rtl="1">
              <a:lnSpc>
                <a:spcPct val="150000"/>
              </a:lnSpc>
              <a:buFont typeface="+mj-lt"/>
              <a:buAutoNum type="arabicPeriod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التهاب </a:t>
            </a:r>
            <a:r>
              <a:rPr lang="ar-SA" b="1" dirty="0">
                <a:solidFill>
                  <a:srgbClr val="00B050"/>
                </a:solidFill>
                <a:cs typeface="B Nazanin" panose="00000400000000000000" pitchFamily="2" charset="-78"/>
              </a:rPr>
              <a:t>و عفونت</a:t>
            </a:r>
            <a:r>
              <a:rPr lang="en-US" b="1" dirty="0">
                <a:cs typeface="B Nazanin" panose="00000400000000000000" pitchFamily="2" charset="-78"/>
              </a:rPr>
              <a:t>: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ar-SA" sz="2400" dirty="0">
                <a:cs typeface="B Nazanin" panose="00000400000000000000" pitchFamily="2" charset="-78"/>
              </a:rPr>
              <a:t>بین</a:t>
            </a:r>
            <a:r>
              <a:rPr lang="en-US" sz="2400" dirty="0">
                <a:cs typeface="B Nazanin" panose="00000400000000000000" pitchFamily="2" charset="-78"/>
              </a:rPr>
              <a:t> STD </a:t>
            </a:r>
            <a:r>
              <a:rPr lang="ar-SA" sz="2400" dirty="0">
                <a:cs typeface="B Nazanin" panose="00000400000000000000" pitchFamily="2" charset="-78"/>
              </a:rPr>
              <a:t>و پروستاتیت با کانسر پروستات ارتباط وجود دارد</a:t>
            </a:r>
            <a:r>
              <a:rPr lang="en-US" sz="2400" dirty="0" smtClean="0">
                <a:cs typeface="B Nazanin" panose="00000400000000000000" pitchFamily="2" charset="-78"/>
              </a:rPr>
              <a:t>.</a:t>
            </a:r>
          </a:p>
          <a:p>
            <a:pPr marL="514350" indent="-514350" algn="just" rtl="1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00B050"/>
                </a:solidFill>
                <a:cs typeface="B Nazanin" panose="00000400000000000000" pitchFamily="2" charset="-78"/>
              </a:rPr>
              <a:t> </a:t>
            </a:r>
            <a:r>
              <a:rPr lang="ar-SA" b="1" dirty="0">
                <a:solidFill>
                  <a:srgbClr val="00B050"/>
                </a:solidFill>
                <a:cs typeface="B Nazanin" panose="00000400000000000000" pitchFamily="2" charset="-78"/>
              </a:rPr>
              <a:t>آندروژن‌ها</a:t>
            </a:r>
            <a:r>
              <a:rPr lang="en-US" b="1" dirty="0">
                <a:cs typeface="B Nazanin" panose="00000400000000000000" pitchFamily="2" charset="-78"/>
              </a:rPr>
              <a:t>: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ar-SA" sz="2400" dirty="0">
                <a:cs typeface="B Nazanin" panose="00000400000000000000" pitchFamily="2" charset="-78"/>
              </a:rPr>
              <a:t>آندروژن اصلی در بافت پروستات دی‌هیدروتستوسترون</a:t>
            </a:r>
            <a:r>
              <a:rPr lang="en-US" sz="2400" dirty="0">
                <a:cs typeface="B Nazanin" panose="00000400000000000000" pitchFamily="2" charset="-78"/>
              </a:rPr>
              <a:t> (DHT) </a:t>
            </a:r>
            <a:r>
              <a:rPr lang="ar-SA" sz="2400" dirty="0">
                <a:cs typeface="B Nazanin" panose="00000400000000000000" pitchFamily="2" charset="-78"/>
              </a:rPr>
              <a:t>است که تحت تأثیر آنزیم </a:t>
            </a:r>
            <a:r>
              <a:rPr lang="en-US" sz="2400" dirty="0" smtClean="0">
                <a:cs typeface="B Nazanin" panose="00000400000000000000" pitchFamily="2" charset="-78"/>
              </a:rPr>
              <a:t>5</a:t>
            </a:r>
            <a:r>
              <a:rPr lang="en-US" sz="2400" dirty="0" smtClean="0">
                <a:cs typeface="B Nazanin" panose="00000400000000000000" pitchFamily="2" charset="-78"/>
              </a:rPr>
              <a:t>α</a:t>
            </a:r>
            <a:r>
              <a:rPr lang="en-US" sz="2400" dirty="0" smtClean="0">
                <a:cs typeface="B Nazanin" panose="00000400000000000000" pitchFamily="2" charset="-78"/>
              </a:rPr>
              <a:t>-Reductase </a:t>
            </a:r>
            <a:r>
              <a:rPr lang="ar-SA" sz="2400" dirty="0">
                <a:cs typeface="B Nazanin" panose="00000400000000000000" pitchFamily="2" charset="-78"/>
              </a:rPr>
              <a:t>از تستوسترون ساخته می‌شود. وجود آندروژن‌ها برای ایجاد کانسر پروستات لازم است</a:t>
            </a:r>
            <a:r>
              <a:rPr lang="en-US" sz="2400" dirty="0">
                <a:cs typeface="B Nazanin" panose="00000400000000000000" pitchFamily="2" charset="-78"/>
              </a:rPr>
              <a:t>.</a:t>
            </a:r>
          </a:p>
          <a:p>
            <a:pPr marL="514350" indent="-514350" algn="just" rtl="1">
              <a:lnSpc>
                <a:spcPct val="150000"/>
              </a:lnSpc>
              <a:buFont typeface="+mj-lt"/>
              <a:buAutoNum type="arabicPeriod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ویتامین</a:t>
            </a:r>
            <a:r>
              <a:rPr lang="en-US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 </a:t>
            </a:r>
            <a:r>
              <a:rPr lang="en-US" b="1" dirty="0">
                <a:solidFill>
                  <a:srgbClr val="00B050"/>
                </a:solidFill>
                <a:cs typeface="B Nazanin" panose="00000400000000000000" pitchFamily="2" charset="-78"/>
              </a:rPr>
              <a:t>D </a:t>
            </a:r>
            <a:r>
              <a:rPr lang="ar-SA" b="1" dirty="0">
                <a:solidFill>
                  <a:srgbClr val="00B050"/>
                </a:solidFill>
                <a:cs typeface="B Nazanin" panose="00000400000000000000" pitchFamily="2" charset="-78"/>
              </a:rPr>
              <a:t>و کلسیم</a:t>
            </a:r>
            <a:r>
              <a:rPr lang="en-US" b="1" dirty="0">
                <a:solidFill>
                  <a:srgbClr val="00B050"/>
                </a:solidFill>
                <a:cs typeface="B Nazanin" panose="00000400000000000000" pitchFamily="2" charset="-78"/>
              </a:rPr>
              <a:t>:</a:t>
            </a:r>
            <a:r>
              <a:rPr lang="en-US" dirty="0">
                <a:solidFill>
                  <a:srgbClr val="00B050"/>
                </a:solidFill>
                <a:cs typeface="B Nazanin" panose="00000400000000000000" pitchFamily="2" charset="-78"/>
              </a:rPr>
              <a:t> </a:t>
            </a:r>
            <a:r>
              <a:rPr lang="ar-SA" sz="2400" dirty="0">
                <a:cs typeface="B Nazanin" panose="00000400000000000000" pitchFamily="2" charset="-78"/>
              </a:rPr>
              <a:t>ویتامین</a:t>
            </a:r>
            <a:r>
              <a:rPr lang="en-US" sz="2400" dirty="0">
                <a:cs typeface="B Nazanin" panose="00000400000000000000" pitchFamily="2" charset="-78"/>
              </a:rPr>
              <a:t> D </a:t>
            </a:r>
            <a:r>
              <a:rPr lang="ar-SA" sz="2400" dirty="0">
                <a:cs typeface="B Nazanin" panose="00000400000000000000" pitchFamily="2" charset="-78"/>
              </a:rPr>
              <a:t>نقش پیشگیری‌کننده دارد و بالعکس کلسیم بالا در رژیم غذایی در ایجاد سرطان پروستات نقش دارد</a:t>
            </a:r>
            <a:r>
              <a:rPr lang="en-US" sz="2400" dirty="0">
                <a:cs typeface="B Nazanin" panose="00000400000000000000" pitchFamily="2" charset="-78"/>
              </a:rPr>
              <a:t>.</a:t>
            </a:r>
          </a:p>
          <a:p>
            <a:pPr marL="514350" indent="-514350" algn="just" rtl="1">
              <a:lnSpc>
                <a:spcPct val="150000"/>
              </a:lnSpc>
              <a:buFont typeface="+mj-lt"/>
              <a:buAutoNum type="arabicPeriod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چاقی </a:t>
            </a:r>
            <a:r>
              <a:rPr lang="ar-SA" b="1" dirty="0">
                <a:solidFill>
                  <a:srgbClr val="00B050"/>
                </a:solidFill>
                <a:cs typeface="B Nazanin" panose="00000400000000000000" pitchFamily="2" charset="-78"/>
              </a:rPr>
              <a:t>و رژیم غذایی</a:t>
            </a:r>
            <a:r>
              <a:rPr lang="en-US" b="1" dirty="0">
                <a:solidFill>
                  <a:srgbClr val="00B050"/>
                </a:solidFill>
                <a:cs typeface="B Nazanin" panose="00000400000000000000" pitchFamily="2" charset="-78"/>
              </a:rPr>
              <a:t>:</a:t>
            </a:r>
            <a:r>
              <a:rPr lang="en-US" dirty="0">
                <a:solidFill>
                  <a:srgbClr val="00B050"/>
                </a:solidFill>
                <a:cs typeface="B Nazanin" panose="00000400000000000000" pitchFamily="2" charset="-78"/>
              </a:rPr>
              <a:t> </a:t>
            </a:r>
            <a:r>
              <a:rPr lang="ar-SA" sz="2400" dirty="0">
                <a:cs typeface="B Nazanin" panose="00000400000000000000" pitchFamily="2" charset="-78"/>
              </a:rPr>
              <a:t>در بیماران چاق احتمال بروز کانسر</a:t>
            </a:r>
            <a:r>
              <a:rPr lang="en-US" sz="2400" dirty="0">
                <a:cs typeface="B Nazanin" panose="00000400000000000000" pitchFamily="2" charset="-78"/>
              </a:rPr>
              <a:t> low-grade </a:t>
            </a:r>
            <a:r>
              <a:rPr lang="ar-SA" sz="2400" dirty="0">
                <a:cs typeface="B Nazanin" panose="00000400000000000000" pitchFamily="2" charset="-78"/>
              </a:rPr>
              <a:t>کاهش و احتمال بروز کانسر</a:t>
            </a:r>
            <a:r>
              <a:rPr lang="en-US" sz="2400" dirty="0">
                <a:cs typeface="B Nazanin" panose="00000400000000000000" pitchFamily="2" charset="-78"/>
              </a:rPr>
              <a:t> High-grade </a:t>
            </a:r>
            <a:r>
              <a:rPr lang="ar-SA" sz="2400" dirty="0">
                <a:cs typeface="B Nazanin" panose="00000400000000000000" pitchFamily="2" charset="-78"/>
              </a:rPr>
              <a:t>افزایش می‌یابد</a:t>
            </a:r>
            <a:r>
              <a:rPr lang="en-US" sz="2400" dirty="0">
                <a:cs typeface="B Nazanin" panose="00000400000000000000" pitchFamily="2" charset="-78"/>
              </a:rPr>
              <a:t>.</a:t>
            </a:r>
          </a:p>
          <a:p>
            <a:pPr marL="514350" indent="-514350" algn="just" rtl="1">
              <a:lnSpc>
                <a:spcPct val="150000"/>
              </a:lnSpc>
              <a:buFont typeface="+mj-lt"/>
              <a:buAutoNum type="arabicPeriod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ژن‌ها</a:t>
            </a:r>
            <a:r>
              <a:rPr lang="en-US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:</a:t>
            </a:r>
            <a:r>
              <a:rPr lang="en-US" dirty="0" smtClean="0">
                <a:solidFill>
                  <a:srgbClr val="00B050"/>
                </a:solidFill>
                <a:cs typeface="B Nazanin" panose="00000400000000000000" pitchFamily="2" charset="-78"/>
              </a:rPr>
              <a:t> </a:t>
            </a:r>
            <a:r>
              <a:rPr lang="ar-SA" sz="2400" dirty="0">
                <a:cs typeface="B Nazanin" panose="00000400000000000000" pitchFamily="2" charset="-78"/>
              </a:rPr>
              <a:t>ژن‌هایی که در کانسر پستان نقش دارند</a:t>
            </a:r>
            <a:r>
              <a:rPr lang="en-US" sz="2400" dirty="0">
                <a:cs typeface="B Nazanin" panose="00000400000000000000" pitchFamily="2" charset="-78"/>
              </a:rPr>
              <a:t>(1,2 BRCA)</a:t>
            </a:r>
            <a:r>
              <a:rPr lang="ar-SA" sz="2400" dirty="0">
                <a:cs typeface="B Nazanin" panose="00000400000000000000" pitchFamily="2" charset="-78"/>
              </a:rPr>
              <a:t>، در ایجاد کانسر پروستات هم مؤثرند</a:t>
            </a:r>
            <a:r>
              <a:rPr lang="en-US" sz="2400" dirty="0">
                <a:cs typeface="B Nazanin" panose="00000400000000000000" pitchFamily="2" charset="-78"/>
              </a:rPr>
              <a:t>.</a:t>
            </a:r>
          </a:p>
          <a:p>
            <a:pPr algn="r" rtl="1">
              <a:lnSpc>
                <a:spcPct val="150000"/>
              </a:lnSpc>
            </a:pP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285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4000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پاتولوژی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/>
            </a:r>
            <a:br>
              <a:rPr lang="en-US" sz="3200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</a:br>
            <a:r>
              <a:rPr lang="en-US" sz="3200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Prostatic Intraepithelial Neoplasia (PIN)</a:t>
            </a:r>
            <a:r>
              <a:rPr lang="en-US" sz="3200" b="1" dirty="0" smtClean="0"/>
              <a:t>		</a:t>
            </a:r>
            <a:endParaRPr lang="fa-I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rtl="1">
              <a:lnSpc>
                <a:spcPct val="200000"/>
              </a:lnSpc>
            </a:pPr>
            <a:r>
              <a:rPr lang="en-US" dirty="0" smtClean="0">
                <a:cs typeface="B Nazanin" panose="00000400000000000000" pitchFamily="2" charset="-78"/>
              </a:rPr>
              <a:t>PIN </a:t>
            </a:r>
            <a:r>
              <a:rPr lang="ar-SA" dirty="0">
                <a:cs typeface="B Nazanin" panose="00000400000000000000" pitchFamily="2" charset="-78"/>
              </a:rPr>
              <a:t>به </a:t>
            </a:r>
            <a:r>
              <a:rPr lang="ar-SA" dirty="0">
                <a:solidFill>
                  <a:srgbClr val="FF0000"/>
                </a:solidFill>
                <a:cs typeface="B Nazanin" panose="00000400000000000000" pitchFamily="2" charset="-78"/>
              </a:rPr>
              <a:t>آسیبی</a:t>
            </a:r>
            <a:r>
              <a:rPr lang="ar-SA" dirty="0">
                <a:cs typeface="B Nazanin" panose="00000400000000000000" pitchFamily="2" charset="-78"/>
              </a:rPr>
              <a:t> در پروستات که از لحاظ ساختاری نرمال هستند ولی توسط سلول‌های آتیپیک مفروش شده‌اند گفته می‌شود. اگر در بیوپسی</a:t>
            </a:r>
            <a:r>
              <a:rPr lang="en-US" dirty="0">
                <a:cs typeface="B Nazanin" panose="00000400000000000000" pitchFamily="2" charset="-78"/>
              </a:rPr>
              <a:t> Extended </a:t>
            </a:r>
            <a:r>
              <a:rPr lang="ar-SA" dirty="0">
                <a:cs typeface="B Nazanin" panose="00000400000000000000" pitchFamily="2" charset="-78"/>
              </a:rPr>
              <a:t>اولیه بیماری فقط یک کانون</a:t>
            </a:r>
            <a:r>
              <a:rPr lang="en-US" dirty="0">
                <a:cs typeface="B Nazanin" panose="00000400000000000000" pitchFamily="2" charset="-78"/>
              </a:rPr>
              <a:t> HGPIN </a:t>
            </a:r>
            <a:r>
              <a:rPr lang="ar-SA" dirty="0">
                <a:cs typeface="B Nazanin" panose="00000400000000000000" pitchFamily="2" charset="-78"/>
              </a:rPr>
              <a:t>گزارش شد در غیاب سایر اندیکاسیون‌های بالینی نیازی به بیوپسی مجدد در طی سال اول فالوآپ وجود ندارد ولی در موارد مشاهده بیش از یک کانون</a:t>
            </a:r>
            <a:r>
              <a:rPr lang="en-US" dirty="0">
                <a:cs typeface="B Nazanin" panose="00000400000000000000" pitchFamily="2" charset="-78"/>
              </a:rPr>
              <a:t> HGPIN</a:t>
            </a:r>
            <a:r>
              <a:rPr lang="ar-SA" dirty="0">
                <a:cs typeface="B Nazanin" panose="00000400000000000000" pitchFamily="2" charset="-78"/>
              </a:rPr>
              <a:t>، بیوپسی مجدد طی یک سال که </a:t>
            </a:r>
            <a:r>
              <a:rPr lang="ar-SA" dirty="0" smtClean="0">
                <a:cs typeface="B Nazanin" panose="00000400000000000000" pitchFamily="2" charset="-78"/>
              </a:rPr>
              <a:t>باید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حتماً به صورت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en-US" dirty="0">
                <a:cs typeface="B Nazanin" panose="00000400000000000000" pitchFamily="2" charset="-78"/>
              </a:rPr>
              <a:t>extended </a:t>
            </a:r>
            <a:r>
              <a:rPr lang="ar-SA" dirty="0">
                <a:cs typeface="B Nazanin" panose="00000400000000000000" pitchFamily="2" charset="-78"/>
              </a:rPr>
              <a:t>باشد توصیه شده است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>
              <a:lnSpc>
                <a:spcPct val="200000"/>
              </a:lnSpc>
            </a:pP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654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آدنوکارسینوم پروستات</a:t>
            </a:r>
            <a:endParaRPr lang="fa-IR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lnSpc>
                <a:spcPct val="150000"/>
              </a:lnSpc>
            </a:pPr>
            <a:r>
              <a:rPr lang="ar-SA" dirty="0" smtClean="0">
                <a:cs typeface="B Nazanin" panose="00000400000000000000" pitchFamily="2" charset="-78"/>
              </a:rPr>
              <a:t>شایع‌ترین </a:t>
            </a:r>
            <a:r>
              <a:rPr lang="ar-SA" dirty="0">
                <a:cs typeface="B Nazanin" panose="00000400000000000000" pitchFamily="2" charset="-78"/>
              </a:rPr>
              <a:t>محل بروز کانسر پروستات: قسمت پریفرال پروستات</a:t>
            </a:r>
            <a:endParaRPr lang="en-US" dirty="0"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dirty="0" smtClean="0">
                <a:cs typeface="B Nazanin" panose="00000400000000000000" pitchFamily="2" charset="-78"/>
              </a:rPr>
              <a:t>شایع‌ترین </a:t>
            </a:r>
            <a:r>
              <a:rPr lang="ar-SA" dirty="0">
                <a:cs typeface="B Nazanin" panose="00000400000000000000" pitchFamily="2" charset="-78"/>
              </a:rPr>
              <a:t>روش درگیری سمینال وزیکول‌ها: تهاجم موضعی از بیس پروستات است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SA" dirty="0">
                <a:cs typeface="B Nazanin" panose="00000400000000000000" pitchFamily="2" charset="-78"/>
              </a:rPr>
              <a:t>گریدینگ سرطان پروستات در پاتولوژی به صورت امتیاز گلیسون تعریف می‌شود. گرید کانسر پروستات در طبقه‌بندی گلیسون از </a:t>
            </a:r>
            <a:r>
              <a:rPr lang="fa-IR" dirty="0">
                <a:cs typeface="B Nazanin" panose="00000400000000000000" pitchFamily="2" charset="-78"/>
              </a:rPr>
              <a:t>۱</a:t>
            </a:r>
            <a:r>
              <a:rPr lang="ar-SA" dirty="0">
                <a:cs typeface="B Nazanin" panose="00000400000000000000" pitchFamily="2" charset="-78"/>
              </a:rPr>
              <a:t> تا </a:t>
            </a:r>
            <a:r>
              <a:rPr lang="fa-IR" dirty="0">
                <a:cs typeface="B Nazanin" panose="00000400000000000000" pitchFamily="2" charset="-78"/>
              </a:rPr>
              <a:t>۵</a:t>
            </a:r>
            <a:r>
              <a:rPr lang="ar-SA" dirty="0">
                <a:cs typeface="B Nazanin" panose="00000400000000000000" pitchFamily="2" charset="-78"/>
              </a:rPr>
              <a:t> است که </a:t>
            </a:r>
            <a:r>
              <a:rPr lang="fa-IR" dirty="0">
                <a:cs typeface="B Nazanin" panose="00000400000000000000" pitchFamily="2" charset="-78"/>
              </a:rPr>
              <a:t>۵</a:t>
            </a:r>
            <a:r>
              <a:rPr lang="ar-SA" dirty="0">
                <a:cs typeface="B Nazanin" panose="00000400000000000000" pitchFamily="2" charset="-78"/>
              </a:rPr>
              <a:t> نشان‌دهنده کانسر تمایز نیافته و بسیار بد است. مجموع شایع‌ترین و دومین نمای شایع پاتولوژی در نمونه به صورت</a:t>
            </a:r>
            <a:r>
              <a:rPr lang="en-US" dirty="0">
                <a:cs typeface="B Nazanin" panose="00000400000000000000" pitchFamily="2" charset="-78"/>
              </a:rPr>
              <a:t> Gleason score </a:t>
            </a:r>
            <a:r>
              <a:rPr lang="ar-SA" dirty="0">
                <a:cs typeface="B Nazanin" panose="00000400000000000000" pitchFamily="2" charset="-78"/>
              </a:rPr>
              <a:t>تعریف می‌شود که از </a:t>
            </a:r>
            <a:r>
              <a:rPr lang="fa-IR" dirty="0">
                <a:cs typeface="B Nazanin" panose="00000400000000000000" pitchFamily="2" charset="-78"/>
              </a:rPr>
              <a:t>۲</a:t>
            </a:r>
            <a:r>
              <a:rPr lang="ar-SA" dirty="0">
                <a:cs typeface="B Nazanin" panose="00000400000000000000" pitchFamily="2" charset="-78"/>
              </a:rPr>
              <a:t> تا </a:t>
            </a:r>
            <a:r>
              <a:rPr lang="fa-IR" dirty="0">
                <a:cs typeface="B Nazanin" panose="00000400000000000000" pitchFamily="2" charset="-78"/>
              </a:rPr>
              <a:t>۱۰</a:t>
            </a:r>
            <a:r>
              <a:rPr lang="ar-SA" dirty="0">
                <a:cs typeface="B Nazanin" panose="00000400000000000000" pitchFamily="2" charset="-78"/>
              </a:rPr>
              <a:t> بوده و در تعیین پیش‌آگهی تومور به کار می‌رود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>
              <a:lnSpc>
                <a:spcPct val="150000"/>
              </a:lnSpc>
            </a:pP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5805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بیوپسی پروستات</a:t>
            </a:r>
            <a:endParaRPr lang="fa-IR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3200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اندیکاسیون</a:t>
            </a:r>
            <a:r>
              <a:rPr lang="en-US" sz="3200" b="1" dirty="0">
                <a:cs typeface="B Nazanin" panose="00000400000000000000" pitchFamily="2" charset="-78"/>
              </a:rPr>
              <a:t>:</a:t>
            </a:r>
            <a:r>
              <a:rPr lang="en-US" sz="3200" dirty="0">
                <a:cs typeface="B Nazanin" panose="00000400000000000000" pitchFamily="2" charset="-78"/>
              </a:rPr>
              <a:t> </a:t>
            </a:r>
            <a:r>
              <a:rPr lang="en-US" sz="3200" dirty="0">
                <a:solidFill>
                  <a:srgbClr val="00B050"/>
                </a:solidFill>
                <a:cs typeface="B Nazanin" panose="00000400000000000000" pitchFamily="2" charset="-78"/>
              </a:rPr>
              <a:t>PSA</a:t>
            </a:r>
            <a:r>
              <a:rPr lang="en-US" sz="3200" dirty="0">
                <a:cs typeface="B Nazanin" panose="00000400000000000000" pitchFamily="2" charset="-78"/>
              </a:rPr>
              <a:t> </a:t>
            </a:r>
            <a:r>
              <a:rPr lang="ar-SA" sz="3200" dirty="0">
                <a:cs typeface="B Nazanin" panose="00000400000000000000" pitchFamily="2" charset="-78"/>
              </a:rPr>
              <a:t>بالاتر از </a:t>
            </a:r>
            <a:r>
              <a:rPr lang="fa-IR" sz="3200" dirty="0" smtClean="0">
                <a:cs typeface="B Nazanin" panose="00000400000000000000" pitchFamily="2" charset="-78"/>
              </a:rPr>
              <a:t>4یا</a:t>
            </a:r>
            <a:r>
              <a:rPr lang="ar-SA" sz="3200" dirty="0" smtClean="0">
                <a:cs typeface="B Nazanin" panose="00000400000000000000" pitchFamily="2" charset="-78"/>
              </a:rPr>
              <a:t> </a:t>
            </a:r>
            <a:r>
              <a:rPr lang="ar-SA" sz="3200" dirty="0">
                <a:cs typeface="B Nazanin" panose="00000400000000000000" pitchFamily="2" charset="-78"/>
              </a:rPr>
              <a:t>معاینه رکتال غیرطبیعی</a:t>
            </a:r>
            <a:endParaRPr lang="en-US" sz="3200" dirty="0">
              <a:cs typeface="B Nazanin" panose="00000400000000000000" pitchFamily="2" charset="-78"/>
            </a:endParaRPr>
          </a:p>
          <a:p>
            <a:pPr algn="r" rtl="1"/>
            <a:r>
              <a:rPr lang="ar-SA" sz="3200" dirty="0" smtClean="0">
                <a:cs typeface="B Nazanin" panose="00000400000000000000" pitchFamily="2" charset="-78"/>
              </a:rPr>
              <a:t>شایع‌ترین </a:t>
            </a:r>
            <a:r>
              <a:rPr lang="ar-SA" sz="3200" dirty="0">
                <a:cs typeface="B Nazanin" panose="00000400000000000000" pitchFamily="2" charset="-78"/>
              </a:rPr>
              <a:t>عارضه بیوپسی پروستات خونریزی است (هماچوری در </a:t>
            </a:r>
            <a:r>
              <a:rPr lang="fa-IR" sz="3200" dirty="0">
                <a:cs typeface="B Nazanin" panose="00000400000000000000" pitchFamily="2" charset="-78"/>
              </a:rPr>
              <a:t>۵۰٪) </a:t>
            </a:r>
            <a:r>
              <a:rPr lang="ar-SA" sz="3200" dirty="0">
                <a:cs typeface="B Nazanin" panose="00000400000000000000" pitchFamily="2" charset="-78"/>
              </a:rPr>
              <a:t>و بدترین عارضه، سپسیس</a:t>
            </a:r>
            <a:r>
              <a:rPr lang="en-US" sz="3200" dirty="0">
                <a:cs typeface="B Nazanin" panose="00000400000000000000" pitchFamily="2" charset="-78"/>
              </a:rPr>
              <a:t>.</a:t>
            </a:r>
          </a:p>
          <a:p>
            <a:pPr algn="r" rtl="1"/>
            <a:endParaRPr lang="fa-IR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303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5055"/>
          </a:xfrm>
        </p:spPr>
        <p:txBody>
          <a:bodyPr>
            <a:normAutofit/>
          </a:bodyPr>
          <a:lstStyle/>
          <a:p>
            <a:pPr algn="r" rtl="1"/>
            <a:r>
              <a:rPr lang="ar-SA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تشخیص و مرحله‌بندی سرطان پروستات</a:t>
            </a:r>
            <a:endParaRPr lang="fa-IR" dirty="0">
              <a:solidFill>
                <a:schemeClr val="tx2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180"/>
            <a:ext cx="10515600" cy="4736783"/>
          </a:xfrm>
        </p:spPr>
        <p:txBody>
          <a:bodyPr>
            <a:normAutofit lnSpcReduction="10000"/>
          </a:bodyPr>
          <a:lstStyle/>
          <a:p>
            <a:pPr algn="just" rtl="1"/>
            <a:r>
              <a:rPr lang="ar-SA" dirty="0" smtClean="0">
                <a:cs typeface="B Nazanin" panose="00000400000000000000" pitchFamily="2" charset="-78"/>
              </a:rPr>
              <a:t>روش </a:t>
            </a:r>
            <a:r>
              <a:rPr lang="ar-SA" dirty="0">
                <a:cs typeface="B Nazanin" panose="00000400000000000000" pitchFamily="2" charset="-78"/>
              </a:rPr>
              <a:t>غربالگری برای کشف سرطان پروستات، </a:t>
            </a:r>
            <a:r>
              <a:rPr lang="en-US" dirty="0" smtClean="0">
                <a:cs typeface="B Nazanin" panose="00000400000000000000" pitchFamily="2" charset="-78"/>
              </a:rPr>
              <a:t> PSA</a:t>
            </a:r>
            <a:r>
              <a:rPr lang="ar-SA" dirty="0" smtClean="0">
                <a:cs typeface="B Nazanin" panose="00000400000000000000" pitchFamily="2" charset="-78"/>
              </a:rPr>
              <a:t>و </a:t>
            </a:r>
            <a:r>
              <a:rPr lang="ar-SA" dirty="0">
                <a:cs typeface="B Nazanin" panose="00000400000000000000" pitchFamily="2" charset="-78"/>
              </a:rPr>
              <a:t>معاینه رکتال است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/>
            <a:r>
              <a:rPr lang="ar-SA" dirty="0">
                <a:cs typeface="B Nazanin" panose="00000400000000000000" pitchFamily="2" charset="-78"/>
              </a:rPr>
              <a:t>افزایش ترشح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اختصاصی سرطان نیست و حجم پروستات، سن و نژاد مقدار آن را تغییر </a:t>
            </a:r>
            <a:r>
              <a:rPr lang="ar-SA" dirty="0" smtClean="0">
                <a:cs typeface="B Nazanin" panose="00000400000000000000" pitchFamily="2" charset="-78"/>
              </a:rPr>
              <a:t>می‌دهند.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ar-SA" dirty="0" smtClean="0">
                <a:cs typeface="B Nazanin" panose="00000400000000000000" pitchFamily="2" charset="-78"/>
              </a:rPr>
              <a:t>هرگونه </a:t>
            </a:r>
            <a:r>
              <a:rPr lang="ar-SA" dirty="0">
                <a:cs typeface="B Nazanin" panose="00000400000000000000" pitchFamily="2" charset="-78"/>
              </a:rPr>
              <a:t>دستکاری </a:t>
            </a:r>
            <a:r>
              <a:rPr lang="ar-SA" dirty="0" smtClean="0">
                <a:cs typeface="B Nazanin" panose="00000400000000000000" pitchFamily="2" charset="-78"/>
              </a:rPr>
              <a:t>پروستات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ar-SA" dirty="0" smtClean="0">
                <a:cs typeface="B Nazanin" panose="00000400000000000000" pitchFamily="2" charset="-78"/>
              </a:rPr>
              <a:t>و </a:t>
            </a:r>
            <a:r>
              <a:rPr lang="ar-SA" dirty="0">
                <a:cs typeface="B Nazanin" panose="00000400000000000000" pitchFamily="2" charset="-78"/>
              </a:rPr>
              <a:t>درمان‌های </a:t>
            </a:r>
            <a:r>
              <a:rPr lang="ar-SA" dirty="0" smtClean="0">
                <a:cs typeface="B Nazanin" panose="00000400000000000000" pitchFamily="2" charset="-78"/>
              </a:rPr>
              <a:t>تهاجمی</a:t>
            </a:r>
            <a:r>
              <a:rPr lang="fa-IR" dirty="0" smtClean="0">
                <a:cs typeface="B Nazanin" panose="00000400000000000000" pitchFamily="2" charset="-78"/>
              </a:rPr>
              <a:t>،</a:t>
            </a:r>
            <a:r>
              <a:rPr lang="ar-SA" dirty="0" smtClean="0">
                <a:cs typeface="B Nazanin" panose="00000400000000000000" pitchFamily="2" charset="-78"/>
              </a:rPr>
              <a:t> پروستات</a:t>
            </a:r>
            <a:r>
              <a:rPr lang="fa-IR" dirty="0" smtClean="0">
                <a:cs typeface="B Nazanin" panose="00000400000000000000" pitchFamily="2" charset="-78"/>
              </a:rPr>
              <a:t>یت</a:t>
            </a:r>
            <a:r>
              <a:rPr lang="ar-SA" dirty="0" smtClean="0">
                <a:cs typeface="B Nazanin" panose="00000400000000000000" pitchFamily="2" charset="-78"/>
              </a:rPr>
              <a:t>، بیوپسی،رتانسیون</a:t>
            </a:r>
            <a:r>
              <a:rPr lang="ar-SA" dirty="0">
                <a:cs typeface="B Nazanin" panose="00000400000000000000" pitchFamily="2" charset="-78"/>
              </a:rPr>
              <a:t>، بزرگی خوش‌خیم پروستات و سرطان، مقدار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را بالا می‌برد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/>
            <a:r>
              <a:rPr lang="ar-SA" dirty="0" smtClean="0">
                <a:cs typeface="B Nazanin" panose="00000400000000000000" pitchFamily="2" charset="-78"/>
              </a:rPr>
              <a:t>ا</a:t>
            </a:r>
            <a:r>
              <a:rPr lang="fa-IR" dirty="0" smtClean="0">
                <a:cs typeface="B Nazanin" panose="00000400000000000000" pitchFamily="2" charset="-78"/>
              </a:rPr>
              <a:t>نزال</a:t>
            </a:r>
            <a:r>
              <a:rPr lang="ar-SA" dirty="0" smtClean="0">
                <a:cs typeface="B Nazanin" panose="00000400000000000000" pitchFamily="2" charset="-78"/>
              </a:rPr>
              <a:t> </a:t>
            </a:r>
            <a:r>
              <a:rPr lang="ar-SA" dirty="0">
                <a:cs typeface="B Nazanin" panose="00000400000000000000" pitchFamily="2" charset="-78"/>
              </a:rPr>
              <a:t>در افراد جوان منجر به کاهش و در افراد با بزرگی خوش‌خیم پروستات، </a:t>
            </a:r>
            <a:r>
              <a:rPr lang="en-US" dirty="0" smtClean="0">
                <a:cs typeface="B Nazanin" panose="00000400000000000000" pitchFamily="2" charset="-78"/>
              </a:rPr>
              <a:t>PSA</a:t>
            </a:r>
            <a:r>
              <a:rPr lang="ar-SA" dirty="0" smtClean="0">
                <a:cs typeface="B Nazanin" panose="00000400000000000000" pitchFamily="2" charset="-78"/>
              </a:rPr>
              <a:t>را </a:t>
            </a:r>
            <a:r>
              <a:rPr lang="ar-SA" dirty="0">
                <a:cs typeface="B Nazanin" panose="00000400000000000000" pitchFamily="2" charset="-78"/>
              </a:rPr>
              <a:t>تا </a:t>
            </a:r>
            <a:r>
              <a:rPr lang="fa-IR" dirty="0">
                <a:cs typeface="B Nazanin" panose="00000400000000000000" pitchFamily="2" charset="-78"/>
              </a:rPr>
              <a:t>48 </a:t>
            </a:r>
            <a:r>
              <a:rPr lang="ar-SA" dirty="0">
                <a:cs typeface="B Nazanin" panose="00000400000000000000" pitchFamily="2" charset="-78"/>
              </a:rPr>
              <a:t>ساعت بالا می‌برد، لذا افزایش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اختصاصی سرطان نیست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/>
            <a:r>
              <a:rPr lang="ar-SA" dirty="0">
                <a:cs typeface="B Nazanin" panose="00000400000000000000" pitchFamily="2" charset="-78"/>
              </a:rPr>
              <a:t>در صورت </a:t>
            </a:r>
            <a:r>
              <a:rPr lang="ar-SA" dirty="0" smtClean="0">
                <a:cs typeface="B Nazanin" panose="00000400000000000000" pitchFamily="2" charset="-78"/>
              </a:rPr>
              <a:t>سون</a:t>
            </a:r>
            <a:r>
              <a:rPr lang="fa-IR" dirty="0" smtClean="0">
                <a:cs typeface="B Nazanin" panose="00000400000000000000" pitchFamily="2" charset="-78"/>
              </a:rPr>
              <a:t>داژ بیمار، </a:t>
            </a:r>
            <a:r>
              <a:rPr lang="ar-SA" dirty="0" smtClean="0">
                <a:cs typeface="B Nazanin" panose="00000400000000000000" pitchFamily="2" charset="-78"/>
              </a:rPr>
              <a:t>اندازه‌گیری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en-US" dirty="0">
                <a:cs typeface="B Nazanin" panose="00000400000000000000" pitchFamily="2" charset="-78"/>
              </a:rPr>
              <a:t>PSA</a:t>
            </a:r>
            <a:r>
              <a:rPr lang="ar-SA" dirty="0">
                <a:cs typeface="B Nazanin" panose="00000400000000000000" pitchFamily="2" charset="-78"/>
              </a:rPr>
              <a:t>، </a:t>
            </a:r>
            <a:r>
              <a:rPr lang="fa-IR" dirty="0">
                <a:cs typeface="B Nazanin" panose="00000400000000000000" pitchFamily="2" charset="-78"/>
              </a:rPr>
              <a:t>۷۲ </a:t>
            </a:r>
            <a:r>
              <a:rPr lang="ar-SA" dirty="0">
                <a:cs typeface="B Nazanin" panose="00000400000000000000" pitchFamily="2" charset="-78"/>
              </a:rPr>
              <a:t>ساعت و ترجیحاً </a:t>
            </a:r>
            <a:r>
              <a:rPr lang="fa-IR" dirty="0">
                <a:cs typeface="B Nazanin" panose="00000400000000000000" pitchFamily="2" charset="-78"/>
              </a:rPr>
              <a:t>۱</a:t>
            </a:r>
            <a:r>
              <a:rPr lang="ar-SA" dirty="0">
                <a:cs typeface="B Nazanin" panose="00000400000000000000" pitchFamily="2" charset="-78"/>
              </a:rPr>
              <a:t> هفته بعد انجام شود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/>
            <a:r>
              <a:rPr lang="ar-SA" dirty="0">
                <a:cs typeface="B Nazanin" panose="00000400000000000000" pitchFamily="2" charset="-78"/>
              </a:rPr>
              <a:t>استاتین‌ها، چاقی، درمان‌های هورمونی، رادیوتراپی و جراحی بزرگی خوش‌خیم پروستات، </a:t>
            </a:r>
            <a:r>
              <a:rPr lang="en-US" dirty="0">
                <a:cs typeface="B Nazanin" panose="00000400000000000000" pitchFamily="2" charset="-78"/>
              </a:rPr>
              <a:t>PSA </a:t>
            </a:r>
            <a:r>
              <a:rPr lang="ar-SA" dirty="0">
                <a:cs typeface="B Nazanin" panose="00000400000000000000" pitchFamily="2" charset="-78"/>
              </a:rPr>
              <a:t>را کم می‌کند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/>
            <a:r>
              <a:rPr lang="ar-SA" dirty="0">
                <a:cs typeface="B Nazanin" panose="00000400000000000000" pitchFamily="2" charset="-78"/>
              </a:rPr>
              <a:t>فیناستراید 5</a:t>
            </a:r>
            <a:r>
              <a:rPr lang="en-US" dirty="0">
                <a:cs typeface="B Nazanin" panose="00000400000000000000" pitchFamily="2" charset="-78"/>
              </a:rPr>
              <a:t> mg </a:t>
            </a:r>
            <a:r>
              <a:rPr lang="ar-SA" dirty="0">
                <a:cs typeface="B Nazanin" panose="00000400000000000000" pitchFamily="2" charset="-78"/>
              </a:rPr>
              <a:t>در طی </a:t>
            </a:r>
            <a:r>
              <a:rPr lang="fa-IR" dirty="0">
                <a:cs typeface="B Nazanin" panose="00000400000000000000" pitchFamily="2" charset="-78"/>
              </a:rPr>
              <a:t>۶</a:t>
            </a:r>
            <a:r>
              <a:rPr lang="ar-SA" dirty="0">
                <a:cs typeface="B Nazanin" panose="00000400000000000000" pitchFamily="2" charset="-78"/>
              </a:rPr>
              <a:t> ماه، </a:t>
            </a:r>
            <a:r>
              <a:rPr lang="fa-IR" dirty="0">
                <a:cs typeface="B Nazanin" panose="00000400000000000000" pitchFamily="2" charset="-78"/>
              </a:rPr>
              <a:t>۵۰٪</a:t>
            </a:r>
            <a:r>
              <a:rPr lang="ar-SA" dirty="0">
                <a:cs typeface="B Nazanin" panose="00000400000000000000" pitchFamily="2" charset="-78"/>
              </a:rPr>
              <a:t> میزان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را کم می‌کند، لذا قبل از شروع درمان با این دارو</a:t>
            </a:r>
            <a:r>
              <a:rPr lang="ar-SA" dirty="0" smtClean="0">
                <a:cs typeface="B Nazanin" panose="00000400000000000000" pitchFamily="2" charset="-78"/>
              </a:rPr>
              <a:t>، </a:t>
            </a:r>
            <a:r>
              <a:rPr lang="en-US" dirty="0" smtClean="0">
                <a:cs typeface="B Nazanin" panose="00000400000000000000" pitchFamily="2" charset="-78"/>
              </a:rPr>
              <a:t>PSA </a:t>
            </a:r>
            <a:r>
              <a:rPr lang="ar-SA" dirty="0" smtClean="0">
                <a:cs typeface="B Nazanin" panose="00000400000000000000" pitchFamily="2" charset="-78"/>
              </a:rPr>
              <a:t>باید </a:t>
            </a:r>
            <a:r>
              <a:rPr lang="ar-SA" dirty="0">
                <a:cs typeface="B Nazanin" panose="00000400000000000000" pitchFamily="2" charset="-78"/>
              </a:rPr>
              <a:t>چک شود. اگر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کم نشود باید بیوپسی انجام شود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/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2883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9841"/>
          </a:xfrm>
        </p:spPr>
        <p:txBody>
          <a:bodyPr>
            <a:normAutofit fontScale="90000"/>
          </a:bodyPr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1446"/>
            <a:ext cx="10515600" cy="5800298"/>
          </a:xfrm>
        </p:spPr>
        <p:txBody>
          <a:bodyPr>
            <a:normAutofit/>
          </a:bodyPr>
          <a:lstStyle/>
          <a:p>
            <a:pPr algn="just" rtl="1"/>
            <a:r>
              <a:rPr lang="ar-SA" dirty="0">
                <a:cs typeface="B Nazanin" panose="00000400000000000000" pitchFamily="2" charset="-78"/>
              </a:rPr>
              <a:t>25 درصد سرطان‌های پروستات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طبیعی دارند لذا ترکیب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و معاینه رکتال برای کشف سرطان از هر کدام به تنهایی بهتر است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/>
            <a:r>
              <a:rPr lang="ar-SA" dirty="0">
                <a:cs typeface="B Nazanin" panose="00000400000000000000" pitchFamily="2" charset="-78"/>
              </a:rPr>
              <a:t>عدد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طبیعی، کمتر از </a:t>
            </a:r>
            <a:r>
              <a:rPr lang="fa-IR" dirty="0">
                <a:cs typeface="B Nazanin" panose="00000400000000000000" pitchFamily="2" charset="-78"/>
              </a:rPr>
              <a:t>۴</a:t>
            </a:r>
            <a:r>
              <a:rPr lang="en-US" dirty="0">
                <a:cs typeface="B Nazanin" panose="00000400000000000000" pitchFamily="2" charset="-78"/>
              </a:rPr>
              <a:t> ng/ml </a:t>
            </a:r>
            <a:r>
              <a:rPr lang="ar-SA" dirty="0">
                <a:cs typeface="B Nazanin" panose="00000400000000000000" pitchFamily="2" charset="-78"/>
              </a:rPr>
              <a:t>می‌باشد که در افراد زیر </a:t>
            </a:r>
            <a:r>
              <a:rPr lang="fa-IR" dirty="0">
                <a:cs typeface="B Nazanin" panose="00000400000000000000" pitchFamily="2" charset="-78"/>
              </a:rPr>
              <a:t>۶۰</a:t>
            </a:r>
            <a:r>
              <a:rPr lang="ar-SA" dirty="0">
                <a:cs typeface="B Nazanin" panose="00000400000000000000" pitchFamily="2" charset="-78"/>
              </a:rPr>
              <a:t> سال این عدد </a:t>
            </a:r>
            <a:r>
              <a:rPr lang="fa-IR" dirty="0">
                <a:cs typeface="B Nazanin" panose="00000400000000000000" pitchFamily="2" charset="-78"/>
              </a:rPr>
              <a:t>2.5</a:t>
            </a:r>
            <a:r>
              <a:rPr lang="ar-SA" dirty="0">
                <a:cs typeface="B Nazanin" panose="00000400000000000000" pitchFamily="2" charset="-78"/>
              </a:rPr>
              <a:t> در نظر گرفته </a:t>
            </a:r>
            <a:r>
              <a:rPr lang="ar-SA" dirty="0" smtClean="0">
                <a:cs typeface="B Nazanin" panose="00000400000000000000" pitchFamily="2" charset="-78"/>
              </a:rPr>
              <a:t>می‌شود</a:t>
            </a:r>
            <a:r>
              <a:rPr lang="fa-IR" dirty="0" smtClean="0">
                <a:cs typeface="B Nazanin" panose="00000400000000000000" pitchFamily="2" charset="-78"/>
              </a:rPr>
              <a:t>.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en-US" dirty="0">
                <a:cs typeface="B Nazanin" panose="00000400000000000000" pitchFamily="2" charset="-78"/>
              </a:rPr>
              <a:t>PSA </a:t>
            </a:r>
            <a:r>
              <a:rPr lang="ar-SA" dirty="0">
                <a:cs typeface="B Nazanin" panose="00000400000000000000" pitchFamily="2" charset="-78"/>
              </a:rPr>
              <a:t>بالاتر از </a:t>
            </a:r>
            <a:r>
              <a:rPr lang="fa-IR" dirty="0">
                <a:cs typeface="B Nazanin" panose="00000400000000000000" pitchFamily="2" charset="-78"/>
              </a:rPr>
              <a:t>۱۰</a:t>
            </a:r>
            <a:r>
              <a:rPr lang="ar-SA" dirty="0">
                <a:cs typeface="B Nazanin" panose="00000400000000000000" pitchFamily="2" charset="-78"/>
              </a:rPr>
              <a:t> قویاً به نفع کانسر است. اما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بین </a:t>
            </a:r>
            <a:r>
              <a:rPr lang="fa-IR" dirty="0">
                <a:cs typeface="B Nazanin" panose="00000400000000000000" pitchFamily="2" charset="-78"/>
              </a:rPr>
              <a:t>۴</a:t>
            </a:r>
            <a:r>
              <a:rPr lang="ar-SA" dirty="0">
                <a:cs typeface="B Nazanin" panose="00000400000000000000" pitchFamily="2" charset="-78"/>
              </a:rPr>
              <a:t> تا </a:t>
            </a:r>
            <a:r>
              <a:rPr lang="fa-IR" dirty="0">
                <a:cs typeface="B Nazanin" panose="00000400000000000000" pitchFamily="2" charset="-78"/>
              </a:rPr>
              <a:t>۱۰</a:t>
            </a:r>
            <a:r>
              <a:rPr lang="en-US" dirty="0">
                <a:cs typeface="B Nazanin" panose="00000400000000000000" pitchFamily="2" charset="-78"/>
              </a:rPr>
              <a:t> (Gray zone)</a:t>
            </a:r>
            <a:r>
              <a:rPr lang="ar-SA" dirty="0">
                <a:cs typeface="B Nazanin" panose="00000400000000000000" pitchFamily="2" charset="-78"/>
              </a:rPr>
              <a:t>، یک مشکل تشخیصی است. برای کمک به افتراق سرطان از بزرگی خوش‌خیم پروستات زمانی که مقدار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در فاصله </a:t>
            </a:r>
            <a:r>
              <a:rPr lang="fa-IR" dirty="0">
                <a:cs typeface="B Nazanin" panose="00000400000000000000" pitchFamily="2" charset="-78"/>
              </a:rPr>
              <a:t>۴-۱۰</a:t>
            </a:r>
            <a:r>
              <a:rPr lang="ar-SA" dirty="0">
                <a:cs typeface="B Nazanin" panose="00000400000000000000" pitchFamily="2" charset="-78"/>
              </a:rPr>
              <a:t> است از روش‌های زیر استفاده می‌شود</a:t>
            </a:r>
            <a:r>
              <a:rPr lang="en-US" dirty="0">
                <a:cs typeface="B Nazanin" panose="00000400000000000000" pitchFamily="2" charset="-78"/>
              </a:rPr>
              <a:t>: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دانسیته</a:t>
            </a:r>
            <a:r>
              <a:rPr lang="en-US" b="1" dirty="0" smtClean="0">
                <a:cs typeface="B Nazanin" panose="00000400000000000000" pitchFamily="2" charset="-78"/>
              </a:rPr>
              <a:t> :</a:t>
            </a:r>
            <a:r>
              <a:rPr lang="en-US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PSA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(</a:t>
            </a:r>
            <a:r>
              <a:rPr lang="ar-SA" dirty="0" smtClean="0">
                <a:cs typeface="B Nazanin" panose="00000400000000000000" pitchFamily="2" charset="-78"/>
              </a:rPr>
              <a:t>نسبت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en-US" dirty="0">
                <a:cs typeface="B Nazanin" panose="00000400000000000000" pitchFamily="2" charset="-78"/>
              </a:rPr>
              <a:t>PSA </a:t>
            </a:r>
            <a:r>
              <a:rPr lang="ar-SA" dirty="0">
                <a:cs typeface="B Nazanin" panose="00000400000000000000" pitchFamily="2" charset="-78"/>
              </a:rPr>
              <a:t>به حجم </a:t>
            </a:r>
            <a:r>
              <a:rPr lang="ar-SA" dirty="0" smtClean="0">
                <a:cs typeface="B Nazanin" panose="00000400000000000000" pitchFamily="2" charset="-78"/>
              </a:rPr>
              <a:t>پروستات</a:t>
            </a:r>
            <a:r>
              <a:rPr lang="fa-IR" dirty="0" smtClean="0">
                <a:cs typeface="B Nazanin" panose="00000400000000000000" pitchFamily="2" charset="-78"/>
              </a:rPr>
              <a:t>)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ar-SA" dirty="0">
                <a:cs typeface="B Nazanin" panose="00000400000000000000" pitchFamily="2" charset="-78"/>
              </a:rPr>
              <a:t>دانسیته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بالای </a:t>
            </a:r>
            <a:r>
              <a:rPr lang="fa-IR" dirty="0">
                <a:cs typeface="B Nazanin" panose="00000400000000000000" pitchFamily="2" charset="-78"/>
              </a:rPr>
              <a:t>۱۵٪</a:t>
            </a:r>
            <a:r>
              <a:rPr lang="ar-SA" dirty="0">
                <a:cs typeface="B Nazanin" panose="00000400000000000000" pitchFamily="2" charset="-78"/>
              </a:rPr>
              <a:t> با خطر سرطان همراه است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en-US" b="1" dirty="0" smtClean="0">
                <a:cs typeface="B Nazanin" panose="00000400000000000000" pitchFamily="2" charset="-78"/>
              </a:rPr>
              <a:t> :</a:t>
            </a:r>
            <a:r>
              <a:rPr lang="en-US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PSA Velocity</a:t>
            </a:r>
            <a:r>
              <a:rPr lang="en-US" dirty="0" smtClean="0">
                <a:solidFill>
                  <a:srgbClr val="00B050"/>
                </a:solidFill>
                <a:cs typeface="B Nazanin" panose="00000400000000000000" pitchFamily="2" charset="-78"/>
              </a:rPr>
              <a:t> </a:t>
            </a:r>
            <a:r>
              <a:rPr lang="ar-SA" dirty="0">
                <a:cs typeface="B Nazanin" panose="00000400000000000000" pitchFamily="2" charset="-78"/>
              </a:rPr>
              <a:t>میزان سرعت تغییر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en-US" dirty="0" smtClean="0">
                <a:cs typeface="B Nazanin" panose="00000400000000000000" pitchFamily="2" charset="-78"/>
              </a:rPr>
              <a:t>PSA </a:t>
            </a:r>
            <a:r>
              <a:rPr lang="ar-SA" dirty="0">
                <a:cs typeface="B Nazanin" panose="00000400000000000000" pitchFamily="2" charset="-78"/>
              </a:rPr>
              <a:t>عدد بالای </a:t>
            </a:r>
            <a:r>
              <a:rPr lang="en-US" dirty="0" smtClean="0">
                <a:cs typeface="B Nazanin" panose="00000400000000000000" pitchFamily="2" charset="-78"/>
              </a:rPr>
              <a:t>g/ml </a:t>
            </a:r>
            <a:r>
              <a:rPr lang="ar-SA" dirty="0" smtClean="0">
                <a:cs typeface="B Nazanin" panose="00000400000000000000" pitchFamily="2" charset="-78"/>
              </a:rPr>
              <a:t>0.75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ar-SA" dirty="0" smtClean="0">
                <a:cs typeface="B Nazanin" panose="00000400000000000000" pitchFamily="2" charset="-78"/>
              </a:rPr>
              <a:t>در </a:t>
            </a:r>
            <a:r>
              <a:rPr lang="ar-SA" dirty="0">
                <a:cs typeface="B Nazanin" panose="00000400000000000000" pitchFamily="2" charset="-78"/>
              </a:rPr>
              <a:t>سال به نفع سرطان است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SA" b="1" dirty="0" smtClean="0">
                <a:solidFill>
                  <a:srgbClr val="00B050"/>
                </a:solidFill>
                <a:cs typeface="B Nazanin" panose="00000400000000000000" pitchFamily="2" charset="-78"/>
              </a:rPr>
              <a:t>نسبت</a:t>
            </a:r>
            <a:r>
              <a:rPr lang="en-US" b="1" dirty="0" smtClean="0">
                <a:cs typeface="B Nazanin" panose="00000400000000000000" pitchFamily="2" charset="-78"/>
              </a:rPr>
              <a:t> </a:t>
            </a:r>
            <a:r>
              <a:rPr lang="en-US" b="1" dirty="0">
                <a:solidFill>
                  <a:srgbClr val="00B050"/>
                </a:solidFill>
                <a:cs typeface="B Nazanin" panose="00000400000000000000" pitchFamily="2" charset="-78"/>
              </a:rPr>
              <a:t>PSA</a:t>
            </a:r>
            <a:r>
              <a:rPr lang="en-US" b="1" dirty="0">
                <a:cs typeface="B Nazanin" panose="00000400000000000000" pitchFamily="2" charset="-78"/>
              </a:rPr>
              <a:t> </a:t>
            </a:r>
            <a:r>
              <a:rPr lang="ar-SA" b="1" dirty="0">
                <a:solidFill>
                  <a:srgbClr val="00B050"/>
                </a:solidFill>
                <a:cs typeface="B Nazanin" panose="00000400000000000000" pitchFamily="2" charset="-78"/>
              </a:rPr>
              <a:t>آزاد</a:t>
            </a:r>
            <a:r>
              <a:rPr lang="en-US" b="1" dirty="0" smtClean="0">
                <a:cs typeface="B Nazanin" panose="00000400000000000000" pitchFamily="2" charset="-78"/>
              </a:rPr>
              <a:t>:</a:t>
            </a:r>
            <a:r>
              <a:rPr lang="ar-SA" dirty="0" smtClean="0">
                <a:cs typeface="B Nazanin" panose="00000400000000000000" pitchFamily="2" charset="-78"/>
              </a:rPr>
              <a:t>هرچه </a:t>
            </a:r>
            <a:r>
              <a:rPr lang="ar-SA" dirty="0">
                <a:cs typeface="B Nazanin" panose="00000400000000000000" pitchFamily="2" charset="-78"/>
              </a:rPr>
              <a:t>میزان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آزاد به</a:t>
            </a:r>
            <a:r>
              <a:rPr lang="en-US" dirty="0">
                <a:cs typeface="B Nazanin" panose="00000400000000000000" pitchFamily="2" charset="-78"/>
              </a:rPr>
              <a:t> PSA </a:t>
            </a:r>
            <a:r>
              <a:rPr lang="ar-SA" dirty="0">
                <a:cs typeface="B Nazanin" panose="00000400000000000000" pitchFamily="2" charset="-78"/>
              </a:rPr>
              <a:t>کل کمتر باشد احتمال سرطان بالاتر است. میزان </a:t>
            </a:r>
            <a:r>
              <a:rPr lang="fa-IR" dirty="0">
                <a:cs typeface="B Nazanin" panose="00000400000000000000" pitchFamily="2" charset="-78"/>
              </a:rPr>
              <a:t>18٪</a:t>
            </a:r>
            <a:r>
              <a:rPr lang="ar-SA" dirty="0">
                <a:cs typeface="B Nazanin" panose="00000400000000000000" pitchFamily="2" charset="-78"/>
              </a:rPr>
              <a:t> را به عنوان معیار در نظر گرفته و پایین‌تر از آن به نفع سرطان و بالای این میزان، خوش‌خیم تلقی می‌شود</a:t>
            </a:r>
            <a:r>
              <a:rPr lang="en-US" dirty="0">
                <a:cs typeface="B Nazanin" panose="00000400000000000000" pitchFamily="2" charset="-78"/>
              </a:rPr>
              <a:t>.</a:t>
            </a:r>
          </a:p>
          <a:p>
            <a:pPr algn="just" rtl="1"/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431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1301"/>
            <a:ext cx="10515600" cy="431800"/>
          </a:xfrm>
        </p:spPr>
        <p:txBody>
          <a:bodyPr>
            <a:noAutofit/>
          </a:bodyPr>
          <a:lstStyle/>
          <a:p>
            <a:pPr algn="r" rtl="1"/>
            <a:r>
              <a:rPr lang="fa-IR" dirty="0">
                <a:solidFill>
                  <a:schemeClr val="tx2">
                    <a:lumMod val="75000"/>
                  </a:schemeClr>
                </a:solidFill>
                <a:cs typeface="B Titr" panose="00000700000000000000" pitchFamily="2" charset="-78"/>
              </a:rPr>
              <a:t>مرحله بندی سرطان پروستات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065769"/>
              </p:ext>
            </p:extLst>
          </p:nvPr>
        </p:nvGraphicFramePr>
        <p:xfrm>
          <a:off x="1363642" y="914399"/>
          <a:ext cx="9990159" cy="588055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990159">
                  <a:extLst>
                    <a:ext uri="{9D8B030D-6E8A-4147-A177-3AD203B41FA5}">
                      <a16:colId xmlns:a16="http://schemas.microsoft.com/office/drawing/2014/main" val="3769106698"/>
                    </a:ext>
                  </a:extLst>
                </a:gridCol>
              </a:tblGrid>
              <a:tr h="395595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ar-SA" sz="2600" kern="100" dirty="0">
                          <a:effectLst/>
                          <a:cs typeface="B Nazanin" panose="00000400000000000000" pitchFamily="2" charset="-78"/>
                        </a:rPr>
                        <a:t>تعریف</a:t>
                      </a:r>
                      <a:endParaRPr lang="en-US" sz="2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3987228439"/>
                  </a:ext>
                </a:extLst>
              </a:tr>
              <a:tr h="31630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T1a 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کمتر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از </a:t>
                      </a:r>
                      <a:r>
                        <a:rPr lang="fa-IR" sz="1800" kern="100" dirty="0">
                          <a:effectLst/>
                          <a:cs typeface="B Nazanin" panose="00000400000000000000" pitchFamily="2" charset="-78"/>
                        </a:rPr>
                        <a:t>۵٪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 چیپس‌های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 TURP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آلوده به تومور هستند. اسکور گلیسون زیر </a:t>
                      </a: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0/7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649801888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T1b 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بیشتر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از </a:t>
                      </a:r>
                      <a:r>
                        <a:rPr lang="fa-IR" sz="1800" kern="100" dirty="0">
                          <a:effectLst/>
                          <a:cs typeface="B Nazanin" panose="00000400000000000000" pitchFamily="2" charset="-78"/>
                        </a:rPr>
                        <a:t>۵٪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 چیپس‌های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 TURP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آلوده به تومور هستند یا اسکور گلیسون بالای </a:t>
                      </a: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0/7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2494581896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T1c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تومور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در بیوپسی به‌دنبال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 PSA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بالا کشف شده است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1199314601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T2 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تومور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قابل لمس محدود به پروستات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3268621946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T2a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تومور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محدود به یک لوب پروستات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3127450479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T2b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تومور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بیش از یک لوب پروستات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235487675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T3a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تومور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با گسترش یک‌طرفه خارج کپسول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3037579431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T3b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تومور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با گسترش دوطرفه خارج کپسول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4091077942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T3c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درگیری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کیسه‌های منوی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3033752733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T4a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تهاجم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به گردن مثانه، اسفنکتر و رکتوم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2720451685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T4b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تهاجم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به عضلات لواتور و جدار لگن</a:t>
                      </a:r>
                      <a:r>
                        <a:rPr lang="en-US" sz="1800" kern="100" dirty="0">
                          <a:effectLst/>
                          <a:cs typeface="B Nazanin" panose="00000400000000000000" pitchFamily="2" charset="-78"/>
                        </a:rPr>
                        <a:t>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3369951209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 N1 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لنف‌نود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واحد مثبت زیر </a:t>
                      </a: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2cm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3728694539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 N2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درگیری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متعدد لنفاوی زیر </a:t>
                      </a: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5cm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404213012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 N3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غدد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لنفاوی درگیر بالای </a:t>
                      </a: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5cm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2531945257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 M1a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متاستاز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لنفاوی 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غیررژیونال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3181880340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 M1b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متاستاز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به 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استخوان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1623918928"/>
                  </a:ext>
                </a:extLst>
              </a:tr>
              <a:tr h="3205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25240" algn="l"/>
                        </a:tabLst>
                      </a:pPr>
                      <a:r>
                        <a:rPr lang="en-US" sz="1800" kern="100" dirty="0" smtClean="0">
                          <a:effectLst/>
                          <a:cs typeface="B Nazanin" panose="00000400000000000000" pitchFamily="2" charset="-78"/>
                        </a:rPr>
                        <a:t> M1c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درگیری </a:t>
                      </a:r>
                      <a:r>
                        <a:rPr lang="ar-SA" sz="1800" kern="100" dirty="0">
                          <a:effectLst/>
                          <a:cs typeface="B Nazanin" panose="00000400000000000000" pitchFamily="2" charset="-78"/>
                        </a:rPr>
                        <a:t>ارگان‌های </a:t>
                      </a:r>
                      <a:r>
                        <a:rPr lang="ar-SA" sz="1800" kern="100" dirty="0" smtClean="0">
                          <a:effectLst/>
                          <a:cs typeface="B Nazanin" panose="00000400000000000000" pitchFamily="2" charset="-78"/>
                        </a:rPr>
                        <a:t>دیگر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3371" marR="3371" marT="3371" marB="3371" anchor="ctr"/>
                </a:tc>
                <a:extLst>
                  <a:ext uri="{0D108BD9-81ED-4DB2-BD59-A6C34878D82A}">
                    <a16:rowId xmlns:a16="http://schemas.microsoft.com/office/drawing/2014/main" val="30521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509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1386</Words>
  <Application>Microsoft Office PowerPoint</Application>
  <PresentationFormat>Widescreen</PresentationFormat>
  <Paragraphs>89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B Nazanin</vt:lpstr>
      <vt:lpstr>B Titr</vt:lpstr>
      <vt:lpstr>Calibri</vt:lpstr>
      <vt:lpstr>Calibri Light</vt:lpstr>
      <vt:lpstr>Times New Roman</vt:lpstr>
      <vt:lpstr>Wingdings</vt:lpstr>
      <vt:lpstr>Office Theme</vt:lpstr>
      <vt:lpstr>کانسر پروستات</vt:lpstr>
      <vt:lpstr>کانسر پروستات</vt:lpstr>
      <vt:lpstr>ریسک فاکتورها</vt:lpstr>
      <vt:lpstr>پاتولوژی Prostatic Intraepithelial Neoplasia (PIN)  </vt:lpstr>
      <vt:lpstr>آدنوکارسینوم پروستات</vt:lpstr>
      <vt:lpstr>بیوپسی پروستات</vt:lpstr>
      <vt:lpstr>تشخیص و مرحله‌بندی سرطان پروستات</vt:lpstr>
      <vt:lpstr>PowerPoint Presentation</vt:lpstr>
      <vt:lpstr>مرحله بندی سرطان پروستات</vt:lpstr>
      <vt:lpstr>تصویربرداری</vt:lpstr>
      <vt:lpstr>درمان</vt:lpstr>
      <vt:lpstr>درمان</vt:lpstr>
      <vt:lpstr>اولین اقدام درمانی:</vt:lpstr>
      <vt:lpstr>درمان هورمونی</vt:lpstr>
      <vt:lpstr>انواع روش‌های درمان اندوکرین</vt:lpstr>
      <vt:lpstr>ادامه</vt:lpstr>
      <vt:lpstr>ادامه</vt:lpstr>
      <vt:lpstr>شیمی‌درمانی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کانسر پروستات</dc:title>
  <dc:creator>2017</dc:creator>
  <cp:lastModifiedBy>2017</cp:lastModifiedBy>
  <cp:revision>3</cp:revision>
  <dcterms:created xsi:type="dcterms:W3CDTF">2026-09-01T06:12:31Z</dcterms:created>
  <dcterms:modified xsi:type="dcterms:W3CDTF">2026-09-01T08:02:27Z</dcterms:modified>
</cp:coreProperties>
</file>