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4" r:id="rId3"/>
    <p:sldId id="260" r:id="rId4"/>
    <p:sldId id="259" r:id="rId5"/>
    <p:sldId id="258" r:id="rId6"/>
    <p:sldId id="257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3" r:id="rId15"/>
    <p:sldId id="274" r:id="rId16"/>
    <p:sldId id="275" r:id="rId17"/>
    <p:sldId id="27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theme" Target="theme/theme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879945-9AB7-2F91-9B5D-DD49CDF68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 fontScale="90000"/>
          </a:bodyPr>
          <a:lstStyle/>
          <a:p>
            <a:r>
              <a:rPr lang="en-US" sz="5400" dirty="0">
                <a:solidFill>
                  <a:srgbClr val="FFFFFF"/>
                </a:solidFill>
                <a:latin typeface="Aptos Display"/>
                <a:cs typeface="Arial"/>
              </a:rPr>
              <a:t>Urinary symptoms and taking urinary histo</a:t>
            </a:r>
            <a:r>
              <a:rPr lang="en-US" sz="5400">
                <a:solidFill>
                  <a:srgbClr val="FFFFFF"/>
                </a:solidFill>
                <a:latin typeface="Aptos Display"/>
                <a:cs typeface="Arial"/>
              </a:rPr>
              <a:t>ry in older adults:</a:t>
            </a:r>
            <a:endParaRPr lang="en-US" sz="5400" dirty="0">
              <a:solidFill>
                <a:srgbClr val="FFFFFF"/>
              </a:solidFill>
              <a:latin typeface="Aptos Display"/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06049-5223-A688-4AB2-CCF589C97C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en-US" b="1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Urinary symptoms are common in older adults. Taking a detailed history is particularly important because symptoms may be nonspecific, and comorbidities, medications, cognitive impairment, and functional limitations can significantly affect urinary function.</a:t>
            </a:r>
            <a:br>
              <a:rPr lang="en-US" b="1" dirty="0">
                <a:highlight>
                  <a:srgbClr val="FFFFFF"/>
                </a:highlight>
                <a:latin typeface="Arial"/>
                <a:cs typeface="Arial"/>
              </a:rPr>
            </a:br>
            <a:endParaRPr lang="en-US" b="1">
              <a:solidFill>
                <a:srgbClr val="222222"/>
              </a:solidFill>
              <a:highlight>
                <a:srgbClr val="FFFFFF"/>
              </a:highligh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2124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65DBA4-EAC2-7110-C9D9-40CFB99F5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 fontScale="90000"/>
          </a:bodyPr>
          <a:lstStyle/>
          <a:p>
            <a:br>
              <a:rPr lang="en-US" sz="5400" dirty="0">
                <a:solidFill>
                  <a:srgbClr val="FFFFFF"/>
                </a:solidFill>
                <a:ea typeface="+mj-lt"/>
                <a:cs typeface="+mj-lt"/>
              </a:rPr>
            </a:br>
            <a:br>
              <a:rPr lang="en-US" sz="5400" dirty="0">
                <a:solidFill>
                  <a:srgbClr val="FFFFFF"/>
                </a:solidFill>
                <a:ea typeface="+mj-lt"/>
                <a:cs typeface="+mj-lt"/>
              </a:rPr>
            </a:br>
            <a:br>
              <a:rPr lang="en-US" sz="5400" dirty="0">
                <a:solidFill>
                  <a:srgbClr val="FFFFFF"/>
                </a:solidFill>
                <a:ea typeface="+mj-lt"/>
                <a:cs typeface="+mj-lt"/>
              </a:rPr>
            </a:br>
            <a:br>
              <a:rPr lang="en-US" sz="5400" dirty="0">
                <a:ea typeface="+mj-lt"/>
                <a:cs typeface="+mj-lt"/>
              </a:rPr>
            </a:br>
            <a:r>
              <a:rPr lang="en-US" sz="5400">
                <a:solidFill>
                  <a:srgbClr val="FFFFFF"/>
                </a:solidFill>
                <a:ea typeface="+mj-lt"/>
                <a:cs typeface="+mj-lt"/>
              </a:rPr>
              <a:t>Taking a Detailed Urinary History in Older Adults</a:t>
            </a:r>
            <a:endParaRPr lang="en-US" sz="5400" dirty="0">
              <a:solidFill>
                <a:srgbClr val="FFFFFF"/>
              </a:solidFill>
              <a:ea typeface="+mj-lt"/>
              <a:cs typeface="+mj-lt"/>
            </a:endParaRPr>
          </a:p>
          <a:p>
            <a:endParaRPr lang="en-US" sz="5400" dirty="0">
              <a:solidFill>
                <a:srgbClr val="FFFFFF"/>
              </a:solidFill>
              <a:ea typeface="+mj-lt"/>
              <a:cs typeface="+mj-lt"/>
            </a:endParaRPr>
          </a:p>
          <a:p>
            <a:endParaRPr lang="en-US" sz="5400" dirty="0">
              <a:solidFill>
                <a:srgbClr val="FFFFFF"/>
              </a:solidFill>
              <a:ea typeface="+mj-lt"/>
              <a:cs typeface="+mj-lt"/>
            </a:endParaRPr>
          </a:p>
          <a:p>
            <a:endParaRPr lang="en-US" sz="5400" dirty="0">
              <a:solidFill>
                <a:srgbClr val="FFFFFF"/>
              </a:solidFill>
              <a:ea typeface="+mj-lt"/>
              <a:cs typeface="+mj-lt"/>
            </a:endParaRPr>
          </a:p>
          <a:p>
            <a:endParaRPr lang="en-US" sz="5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9E76C7-5D62-30C4-ABA6-11BBBBD10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0" indent="0">
              <a:buNone/>
            </a:pPr>
            <a:r>
              <a:rPr lang="en-US" sz="3200" b="1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5.Important medical conditions include: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Diabetes mellitus</a:t>
            </a:r>
            <a:b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Heart failure</a:t>
            </a:r>
            <a:b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Chronic kidney disease</a:t>
            </a:r>
            <a:b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2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Neurological disorders: Parkinson’s disease or previous </a:t>
            </a:r>
            <a: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stroke</a:t>
            </a:r>
            <a:b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Mobility impairment</a:t>
            </a:r>
            <a:b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Cognitive impairment or dementia</a:t>
            </a:r>
            <a:b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Constipation</a:t>
            </a:r>
            <a:br>
              <a:rPr lang="en-US" sz="3200" b="1" dirty="0">
                <a:highlight>
                  <a:srgbClr val="FFFFFF"/>
                </a:highlight>
                <a:latin typeface="Arial"/>
                <a:cs typeface="Arial"/>
              </a:rPr>
            </a:br>
            <a:endParaRPr lang="en-US" sz="3200" b="1">
              <a:solidFill>
                <a:srgbClr val="222222"/>
              </a:solidFill>
              <a:highlight>
                <a:srgbClr val="FFFFFF"/>
              </a:highligh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3331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79ED0A-F485-5076-BF7C-234667E67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 fontScale="90000"/>
          </a:bodyPr>
          <a:lstStyle/>
          <a:p>
            <a:br>
              <a:rPr lang="en-US" sz="4900" dirty="0">
                <a:solidFill>
                  <a:srgbClr val="000000"/>
                </a:solidFill>
              </a:rPr>
            </a:br>
            <a:br>
              <a:rPr lang="en-US" sz="4900" dirty="0">
                <a:solidFill>
                  <a:srgbClr val="000000"/>
                </a:solidFill>
              </a:rPr>
            </a:br>
            <a:br>
              <a:rPr lang="en-US" sz="4900" dirty="0">
                <a:solidFill>
                  <a:srgbClr val="000000"/>
                </a:solidFill>
              </a:rPr>
            </a:br>
            <a:br>
              <a:rPr lang="en-US" sz="4900" dirty="0">
                <a:solidFill>
                  <a:srgbClr val="000000"/>
                </a:solidFill>
              </a:rPr>
            </a:br>
            <a:br>
              <a:rPr lang="en-US" sz="4900" dirty="0"/>
            </a:br>
            <a:r>
              <a:rPr lang="en-US" sz="4900">
                <a:solidFill>
                  <a:srgbClr val="FFFFFF"/>
                </a:solidFill>
              </a:rPr>
              <a:t>Taking a Detailed Urinary History in Older Adults</a:t>
            </a:r>
            <a:endParaRPr lang="en-US" sz="4900">
              <a:solidFill>
                <a:srgbClr val="000000"/>
              </a:solidFill>
            </a:endParaRPr>
          </a:p>
          <a:p>
            <a:endParaRPr lang="en-US" sz="4900" dirty="0">
              <a:solidFill>
                <a:srgbClr val="000000"/>
              </a:solidFill>
            </a:endParaRPr>
          </a:p>
          <a:p>
            <a:endParaRPr lang="en-US" sz="4900" dirty="0">
              <a:solidFill>
                <a:srgbClr val="000000"/>
              </a:solidFill>
            </a:endParaRPr>
          </a:p>
          <a:p>
            <a:endParaRPr lang="en-US" sz="4900" dirty="0">
              <a:solidFill>
                <a:srgbClr val="000000"/>
              </a:solidFill>
            </a:endParaRPr>
          </a:p>
          <a:p>
            <a:endParaRPr lang="en-US" sz="4900" dirty="0">
              <a:solidFill>
                <a:srgbClr val="000000"/>
              </a:solidFill>
            </a:endParaRPr>
          </a:p>
          <a:p>
            <a:endParaRPr lang="en-US" sz="5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540DED-2D6A-2116-5842-BF061E2C85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200" b="1"/>
              <a:t>6.</a:t>
            </a:r>
            <a:r>
              <a:rPr lang="en-US" sz="3200" b="1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Review medications, particularly: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sz="32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Diuretics, especially furosemide</a:t>
            </a:r>
            <a:b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2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Anticholinergic medications</a:t>
            </a:r>
            <a:b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2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Opioids</a:t>
            </a:r>
            <a:b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2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Some antidepressants</a:t>
            </a:r>
            <a:b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2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Sedatives and hypnotic medications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149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B0D207-1A06-274D-CF88-7B55EB9E8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 vert="horz" lIns="91440" tIns="45720" rIns="91440" bIns="45720" rtlCol="0" anchor="ctr">
            <a:noAutofit/>
          </a:bodyPr>
          <a:lstStyle/>
          <a:p>
            <a:br>
              <a:rPr lang="en-US" sz="5400" dirty="0">
                <a:solidFill>
                  <a:srgbClr val="FFFFFF"/>
                </a:solidFill>
                <a:ea typeface="+mj-lt"/>
                <a:cs typeface="+mj-lt"/>
              </a:rPr>
            </a:br>
            <a:br>
              <a:rPr lang="en-US" sz="5400" dirty="0">
                <a:solidFill>
                  <a:srgbClr val="FFFFFF"/>
                </a:solidFill>
                <a:ea typeface="+mj-lt"/>
                <a:cs typeface="+mj-lt"/>
              </a:rPr>
            </a:br>
            <a:br>
              <a:rPr lang="en-US" sz="5400" dirty="0">
                <a:solidFill>
                  <a:srgbClr val="FFFFFF"/>
                </a:solidFill>
                <a:ea typeface="+mj-lt"/>
                <a:cs typeface="+mj-lt"/>
              </a:rPr>
            </a:br>
            <a:br>
              <a:rPr lang="en-US" sz="5400" dirty="0">
                <a:solidFill>
                  <a:srgbClr val="FFFFFF"/>
                </a:solidFill>
                <a:ea typeface="+mj-lt"/>
                <a:cs typeface="+mj-lt"/>
              </a:rPr>
            </a:br>
            <a:br>
              <a:rPr lang="en-US" sz="5400" dirty="0">
                <a:solidFill>
                  <a:srgbClr val="FFFFFF"/>
                </a:solidFill>
                <a:ea typeface="+mj-lt"/>
                <a:cs typeface="+mj-lt"/>
              </a:rPr>
            </a:br>
            <a:br>
              <a:rPr lang="en-US" sz="5400" dirty="0">
                <a:solidFill>
                  <a:srgbClr val="FFFFFF"/>
                </a:solidFill>
                <a:ea typeface="+mj-lt"/>
                <a:cs typeface="+mj-lt"/>
              </a:rPr>
            </a:br>
            <a:r>
              <a:rPr lang="en-US" sz="5400">
                <a:solidFill>
                  <a:srgbClr val="FFFFFF"/>
                </a:solidFill>
                <a:ea typeface="+mj-lt"/>
                <a:cs typeface="+mj-lt"/>
              </a:rPr>
              <a:t>Taking a Detailed Urinary History in Older Adults</a:t>
            </a:r>
            <a:endParaRPr lang="en-US" sz="5400" dirty="0">
              <a:solidFill>
                <a:srgbClr val="FFFFFF"/>
              </a:solidFill>
              <a:ea typeface="+mj-lt"/>
              <a:cs typeface="+mj-lt"/>
            </a:endParaRPr>
          </a:p>
          <a:p>
            <a:endParaRPr lang="en-US" sz="5400" dirty="0">
              <a:solidFill>
                <a:srgbClr val="FFFFFF"/>
              </a:solidFill>
              <a:ea typeface="+mj-lt"/>
              <a:cs typeface="+mj-lt"/>
            </a:endParaRPr>
          </a:p>
          <a:p>
            <a:endParaRPr lang="en-US" sz="5400" dirty="0">
              <a:solidFill>
                <a:srgbClr val="FFFFFF"/>
              </a:solidFill>
              <a:ea typeface="+mj-lt"/>
              <a:cs typeface="+mj-lt"/>
            </a:endParaRPr>
          </a:p>
          <a:p>
            <a:endParaRPr lang="en-US" sz="5400" dirty="0">
              <a:solidFill>
                <a:srgbClr val="FFFFFF"/>
              </a:solidFill>
              <a:ea typeface="+mj-lt"/>
              <a:cs typeface="+mj-lt"/>
            </a:endParaRPr>
          </a:p>
          <a:p>
            <a:endParaRPr lang="en-US" sz="5400" dirty="0">
              <a:solidFill>
                <a:srgbClr val="FFFFFF"/>
              </a:solidFill>
              <a:ea typeface="+mj-lt"/>
              <a:cs typeface="+mj-lt"/>
            </a:endParaRPr>
          </a:p>
          <a:p>
            <a:endParaRPr lang="en-US" sz="5400" dirty="0">
              <a:solidFill>
                <a:srgbClr val="FFFFFF"/>
              </a:solidFill>
              <a:ea typeface="+mj-lt"/>
              <a:cs typeface="+mj-lt"/>
            </a:endParaRPr>
          </a:p>
          <a:p>
            <a:endParaRPr lang="en-US" sz="5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2E94B-19CF-C2DA-5EC3-707E2B787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3200" b="1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6. Functional and Geriatric Assessment:</a:t>
            </a:r>
          </a:p>
          <a:p>
            <a:pPr marL="0" indent="0">
              <a:buNone/>
            </a:pPr>
            <a:r>
              <a:rPr lang="en-US" sz="32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Can the patient walk independently to the toilet?</a:t>
            </a:r>
            <a:b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2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Can the patient remove clothing independently?</a:t>
            </a:r>
            <a:b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2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Is the toilet easily accessible?</a:t>
            </a:r>
            <a:b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2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Is the route to the toilet safe at night?</a:t>
            </a:r>
            <a:b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2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Does the patient have visual impairment?</a:t>
            </a:r>
            <a:b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2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Is there cognitive impairment?</a:t>
            </a:r>
            <a:b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2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Does the patient require assistance with toileting?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511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CF0FC0-C253-9546-2DD4-6A9A88BB5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 fontScale="90000"/>
          </a:bodyPr>
          <a:lstStyle/>
          <a:p>
            <a:br>
              <a:rPr lang="en-US" sz="5400" dirty="0">
                <a:solidFill>
                  <a:srgbClr val="000000"/>
                </a:solidFill>
              </a:rPr>
            </a:br>
            <a:br>
              <a:rPr lang="en-US" sz="5400" dirty="0">
                <a:solidFill>
                  <a:srgbClr val="000000"/>
                </a:solidFill>
              </a:rPr>
            </a:br>
            <a:br>
              <a:rPr lang="en-US" sz="5400" dirty="0">
                <a:solidFill>
                  <a:srgbClr val="000000"/>
                </a:solidFill>
              </a:rPr>
            </a:br>
            <a:br>
              <a:rPr lang="en-US" sz="5400" dirty="0">
                <a:solidFill>
                  <a:srgbClr val="000000"/>
                </a:solidFill>
              </a:rPr>
            </a:br>
            <a:br>
              <a:rPr lang="en-US" sz="5400" dirty="0">
                <a:solidFill>
                  <a:srgbClr val="000000"/>
                </a:solidFill>
              </a:rPr>
            </a:br>
            <a:br>
              <a:rPr lang="en-US" sz="5400" dirty="0">
                <a:solidFill>
                  <a:srgbClr val="000000"/>
                </a:solidFill>
              </a:rPr>
            </a:br>
            <a:br>
              <a:rPr lang="en-US" sz="5400" dirty="0"/>
            </a:br>
            <a:r>
              <a:rPr lang="en-US" sz="5400">
                <a:solidFill>
                  <a:srgbClr val="FFFFFF"/>
                </a:solidFill>
              </a:rPr>
              <a:t>Taking a Detailed Urinary History in Older Adults</a:t>
            </a:r>
            <a:endParaRPr lang="en-US" sz="5400">
              <a:solidFill>
                <a:srgbClr val="000000"/>
              </a:solidFill>
            </a:endParaRPr>
          </a:p>
          <a:p>
            <a:endParaRPr lang="en-US" sz="5400" dirty="0">
              <a:solidFill>
                <a:srgbClr val="000000"/>
              </a:solidFill>
            </a:endParaRPr>
          </a:p>
          <a:p>
            <a:endParaRPr lang="en-US" sz="5400" dirty="0">
              <a:solidFill>
                <a:srgbClr val="000000"/>
              </a:solidFill>
            </a:endParaRPr>
          </a:p>
          <a:p>
            <a:endParaRPr lang="en-US" sz="5400" dirty="0">
              <a:solidFill>
                <a:srgbClr val="000000"/>
              </a:solidFill>
            </a:endParaRPr>
          </a:p>
          <a:p>
            <a:endParaRPr lang="en-US" sz="5400" dirty="0">
              <a:solidFill>
                <a:srgbClr val="000000"/>
              </a:solidFill>
            </a:endParaRPr>
          </a:p>
          <a:p>
            <a:endParaRPr lang="en-US" sz="5400" dirty="0">
              <a:solidFill>
                <a:srgbClr val="000000"/>
              </a:solidFill>
            </a:endParaRPr>
          </a:p>
          <a:p>
            <a:endParaRPr lang="en-US" sz="5400" dirty="0">
              <a:solidFill>
                <a:srgbClr val="000000"/>
              </a:solidFill>
            </a:endParaRPr>
          </a:p>
          <a:p>
            <a:endParaRPr lang="en-US" sz="5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E1BFED-E40E-4A49-2B65-B63B5C05B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en-US" sz="3200" b="1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7. Relevant Past Medical and Surgical History:</a:t>
            </a:r>
          </a:p>
          <a:p>
            <a:pPr marL="0" indent="0">
              <a:buNone/>
            </a:pPr>
            <a:r>
              <a:rPr lang="en-US" sz="32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Previous urinary tract infections</a:t>
            </a:r>
            <a:b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2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History of urinary stones</a:t>
            </a:r>
            <a:b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2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Previous pelvic or urological surgery</a:t>
            </a:r>
            <a:b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2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History of urinary retention</a:t>
            </a:r>
            <a:b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2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History of urinary tract malignancy</a:t>
            </a:r>
            <a:b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2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Previous prostate disease or prostate surgery in men</a:t>
            </a:r>
            <a:b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2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Previous pelvic surgery in women</a:t>
            </a:r>
            <a:b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2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Pelvic organ prolapse</a:t>
            </a:r>
            <a:b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2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Obstetric history, including multiple vaginal deliveries</a:t>
            </a:r>
            <a:b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endParaRPr lang="en-US" sz="3200" dirty="0">
              <a:solidFill>
                <a:srgbClr val="222222"/>
              </a:solidFill>
              <a:highlight>
                <a:srgbClr val="FFFFFF"/>
              </a:highligh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08125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D1B5E4-CEA0-9814-FCAC-13B34FE0E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Thanks for your attention</a:t>
            </a:r>
            <a:endParaRPr lang="en-US" sz="5400">
              <a:solidFill>
                <a:srgbClr val="000000"/>
              </a:solidFill>
            </a:endParaRPr>
          </a:p>
          <a:p>
            <a:endParaRPr lang="en-US" sz="5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12CBA8-DB76-579D-8D66-A7ECCEF5A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>
            <a:normAutofit/>
          </a:bodyPr>
          <a:lstStyle/>
          <a:p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2632477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6245B3-9330-28B8-5FD2-7396A9635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/>
          </a:bodyPr>
          <a:lstStyle/>
          <a:p>
            <a:endParaRPr lang="en-US" sz="54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CB3A8E-9307-E810-1D63-D7F6035EAE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>
            <a:normAutofit/>
          </a:bodyPr>
          <a:lstStyle/>
          <a:p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15052080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F804F5-4EC2-0683-05A8-B93EB1A0D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/>
          </a:bodyPr>
          <a:lstStyle/>
          <a:p>
            <a:endParaRPr lang="en-US" sz="54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50354A-96CE-4C19-2149-8B08BA9FE1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>
            <a:normAutofit/>
          </a:bodyPr>
          <a:lstStyle/>
          <a:p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846677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9D18CA-5A6E-C257-A453-BC808EC22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/>
          </a:bodyPr>
          <a:lstStyle/>
          <a:p>
            <a:endParaRPr lang="en-US" sz="54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7018E4-213C-31C2-82C4-ACC12E87B4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>
            <a:normAutofit/>
          </a:bodyPr>
          <a:lstStyle/>
          <a:p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4026171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9385D9-4754-CA3E-933E-67945AE82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 fontScale="90000"/>
          </a:bodyPr>
          <a:lstStyle/>
          <a:p>
            <a:r>
              <a:rPr lang="en-US" sz="5400">
                <a:solidFill>
                  <a:srgbClr val="FFFFFF"/>
                </a:solidFill>
                <a:ea typeface="+mj-lt"/>
                <a:cs typeface="+mj-lt"/>
              </a:rPr>
              <a:t>Common Urinary Symptoms in Older Adults</a:t>
            </a:r>
            <a:endParaRPr lang="en-US">
              <a:ea typeface="+mj-lt"/>
              <a:cs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331992-BC34-4EAA-3DED-5180FB9AA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br>
              <a:rPr lang="en-US" sz="4000" dirty="0"/>
            </a:br>
            <a:r>
              <a:rPr lang="en-US" sz="4000" b="1" dirty="0">
                <a:ea typeface="+mn-lt"/>
                <a:cs typeface="+mn-lt"/>
              </a:rPr>
              <a:t>1. Storage Symptoms   </a:t>
            </a:r>
            <a:r>
              <a:rPr lang="en-US" sz="4000" dirty="0">
                <a:ea typeface="+mn-lt"/>
                <a:cs typeface="+mn-lt"/>
              </a:rPr>
              <a:t>                                                         </a:t>
            </a:r>
            <a:r>
              <a:rPr lang="en-US" sz="40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- </a:t>
            </a:r>
            <a:r>
              <a:rPr lang="en-US" sz="40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Urinary frequency</a:t>
            </a:r>
            <a:br>
              <a:rPr lang="en-US" sz="40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</a:br>
            <a:r>
              <a:rPr lang="en-US" sz="40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- Urinary urgency</a:t>
            </a:r>
            <a:br>
              <a:rPr lang="en-US" sz="40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</a:br>
            <a:r>
              <a:rPr lang="en-US" sz="40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- Urinary incontinence</a:t>
            </a:r>
            <a:br>
              <a:rPr lang="en-US" sz="40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</a:br>
            <a:r>
              <a:rPr lang="en-US" sz="40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- Nocturia</a:t>
            </a:r>
            <a:br>
              <a:rPr lang="en-US" sz="40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</a:br>
            <a:r>
              <a:rPr lang="en-US" sz="40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+mn-lt"/>
                <a:cs typeface="Arial"/>
              </a:rPr>
              <a:t>- Polyuria</a:t>
            </a:r>
            <a:endParaRPr lang="en-US" sz="400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93213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F9D60F-0DAE-ABE8-5617-DBE657BE5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5400" dirty="0">
                <a:solidFill>
                  <a:srgbClr val="FFFFFF"/>
                </a:solidFill>
                <a:ea typeface="+mj-lt"/>
                <a:cs typeface="+mj-lt"/>
              </a:rPr>
              <a:t> </a:t>
            </a:r>
            <a:br>
              <a:rPr lang="en-US" sz="5400" dirty="0">
                <a:solidFill>
                  <a:srgbClr val="FFFFFF"/>
                </a:solidFill>
                <a:ea typeface="+mj-lt"/>
                <a:cs typeface="+mj-lt"/>
              </a:rPr>
            </a:br>
            <a:r>
              <a:rPr lang="en-US" sz="5400">
                <a:solidFill>
                  <a:srgbClr val="FFFFFF"/>
                </a:solidFill>
                <a:ea typeface="+mj-lt"/>
                <a:cs typeface="+mj-lt"/>
              </a:rPr>
              <a:t>Common Urinary Symptoms in Older Adults</a:t>
            </a:r>
          </a:p>
          <a:p>
            <a:endParaRPr lang="en-US" sz="5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E2EAC-C47C-F4AE-98E6-EC3288F9AB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600" b="1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2. Voiding Symptoms</a:t>
            </a:r>
          </a:p>
          <a:p>
            <a:pPr marL="0" indent="0">
              <a:buNone/>
            </a:pPr>
            <a:r>
              <a:rPr lang="en-US" sz="36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Hesitancy</a:t>
            </a:r>
            <a:br>
              <a:rPr lang="en-US" sz="36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6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Weak or slow urinary stream</a:t>
            </a:r>
            <a:br>
              <a:rPr lang="en-US" sz="36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6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Straining to urinate</a:t>
            </a:r>
            <a:br>
              <a:rPr lang="en-US" sz="36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6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Intermittent urinary stream</a:t>
            </a:r>
            <a:br>
              <a:rPr lang="en-US" sz="36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6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Prolonged urination</a:t>
            </a:r>
            <a:endParaRPr lang="en-US"/>
          </a:p>
          <a:p>
            <a:pPr marL="0" indent="0">
              <a:buNone/>
            </a:pPr>
            <a:endParaRPr lang="en-US" sz="3600" b="1" dirty="0">
              <a:solidFill>
                <a:srgbClr val="222222"/>
              </a:solidFill>
              <a:highlight>
                <a:srgbClr val="FFFFFF"/>
              </a:highligh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551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DA8097-C7DA-609B-9806-8C646DF6C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 fontScale="90000"/>
          </a:bodyPr>
          <a:lstStyle/>
          <a:p>
            <a:r>
              <a:rPr lang="en-US" sz="5400">
                <a:solidFill>
                  <a:srgbClr val="FFFFFF"/>
                </a:solidFill>
                <a:ea typeface="+mj-lt"/>
                <a:cs typeface="+mj-lt"/>
              </a:rPr>
              <a:t> </a:t>
            </a:r>
            <a:br>
              <a:rPr lang="en-US" sz="5400" dirty="0">
                <a:solidFill>
                  <a:srgbClr val="FFFFFF"/>
                </a:solidFill>
                <a:ea typeface="+mj-lt"/>
                <a:cs typeface="+mj-lt"/>
              </a:rPr>
            </a:br>
            <a:br>
              <a:rPr lang="en-US" sz="5400" dirty="0">
                <a:ea typeface="+mj-lt"/>
                <a:cs typeface="+mj-lt"/>
              </a:rPr>
            </a:br>
            <a:r>
              <a:rPr lang="en-US" sz="5400">
                <a:solidFill>
                  <a:srgbClr val="FFFFFF"/>
                </a:solidFill>
                <a:ea typeface="+mj-lt"/>
                <a:cs typeface="+mj-lt"/>
              </a:rPr>
              <a:t>Common Urinary Symptoms in Older Adults</a:t>
            </a:r>
            <a:endParaRPr lang="en-US" sz="5400" dirty="0">
              <a:solidFill>
                <a:srgbClr val="FFFFFF"/>
              </a:solidFill>
              <a:ea typeface="+mj-lt"/>
              <a:cs typeface="+mj-lt"/>
            </a:endParaRPr>
          </a:p>
          <a:p>
            <a:endParaRPr lang="en-US" sz="5400" dirty="0">
              <a:solidFill>
                <a:srgbClr val="FFFFFF"/>
              </a:solidFill>
              <a:ea typeface="+mj-lt"/>
              <a:cs typeface="+mj-lt"/>
            </a:endParaRPr>
          </a:p>
          <a:p>
            <a:endParaRPr lang="en-US" sz="5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4C246-5CD1-FCAD-DB20-9A9C29106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600" b="1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3. Post-void Symptoms</a:t>
            </a:r>
          </a:p>
          <a:p>
            <a:pPr marL="0" indent="0">
              <a:buNone/>
            </a:pPr>
            <a:r>
              <a:rPr lang="en-US" sz="36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Feeling of incomplete bladder emptying</a:t>
            </a:r>
            <a:br>
              <a:rPr lang="en-US" sz="36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6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Post-void dribbling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857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405DF7-F78E-879C-F1AC-572A62D79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5400">
                <a:solidFill>
                  <a:srgbClr val="FFFFFF"/>
                </a:solidFill>
                <a:ea typeface="+mj-lt"/>
                <a:cs typeface="+mj-lt"/>
              </a:rPr>
              <a:t> </a:t>
            </a:r>
            <a:br>
              <a:rPr lang="en-US" sz="5400" dirty="0">
                <a:solidFill>
                  <a:srgbClr val="FFFFFF"/>
                </a:solidFill>
                <a:ea typeface="+mj-lt"/>
                <a:cs typeface="+mj-lt"/>
              </a:rPr>
            </a:br>
            <a:br>
              <a:rPr lang="en-US" sz="5400" dirty="0">
                <a:solidFill>
                  <a:srgbClr val="FFFFFF"/>
                </a:solidFill>
                <a:ea typeface="+mj-lt"/>
                <a:cs typeface="+mj-lt"/>
              </a:rPr>
            </a:br>
            <a:br>
              <a:rPr lang="en-US" sz="5400" dirty="0">
                <a:ea typeface="+mj-lt"/>
                <a:cs typeface="+mj-lt"/>
              </a:rPr>
            </a:br>
            <a:r>
              <a:rPr lang="en-US" sz="5400">
                <a:solidFill>
                  <a:srgbClr val="FFFFFF"/>
                </a:solidFill>
                <a:ea typeface="+mj-lt"/>
                <a:cs typeface="+mj-lt"/>
              </a:rPr>
              <a:t>Common Urinary Symptoms in Older Adults</a:t>
            </a:r>
            <a:endParaRPr lang="en-US" sz="5400" dirty="0">
              <a:solidFill>
                <a:srgbClr val="FFFFFF"/>
              </a:solidFill>
              <a:ea typeface="+mj-lt"/>
              <a:cs typeface="+mj-lt"/>
            </a:endParaRPr>
          </a:p>
          <a:p>
            <a:endParaRPr lang="en-US" sz="5400" dirty="0">
              <a:solidFill>
                <a:srgbClr val="FFFFFF"/>
              </a:solidFill>
              <a:ea typeface="+mj-lt"/>
              <a:cs typeface="+mj-lt"/>
            </a:endParaRPr>
          </a:p>
          <a:p>
            <a:endParaRPr lang="en-US" sz="5400" dirty="0">
              <a:solidFill>
                <a:srgbClr val="FFFFFF"/>
              </a:solidFill>
              <a:ea typeface="+mj-lt"/>
              <a:cs typeface="+mj-lt"/>
            </a:endParaRPr>
          </a:p>
          <a:p>
            <a:endParaRPr lang="en-US" sz="5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085954-1E56-C179-70DB-6AAF695FA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3600" b="1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4. Red-Flag Symptoms</a:t>
            </a:r>
          </a:p>
          <a:p>
            <a:pPr marL="0" indent="0">
              <a:buNone/>
            </a:pPr>
            <a:r>
              <a:rPr lang="en-US" sz="36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Hematuria</a:t>
            </a:r>
            <a:br>
              <a:rPr lang="en-US" sz="36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6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Dysuria</a:t>
            </a:r>
            <a:br>
              <a:rPr lang="en-US" sz="36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6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Fever or chills</a:t>
            </a:r>
            <a:br>
              <a:rPr lang="en-US" sz="36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6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Flank pain</a:t>
            </a:r>
            <a:br>
              <a:rPr lang="en-US" sz="36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6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Suprapubic pain</a:t>
            </a:r>
            <a:br>
              <a:rPr lang="en-US" sz="36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6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Acute urinary retention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906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C27139-E64B-E505-1D2E-ECA72ACC9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 fontScale="90000"/>
          </a:bodyPr>
          <a:lstStyle/>
          <a:p>
            <a:r>
              <a:rPr lang="en-US" sz="5400">
                <a:solidFill>
                  <a:srgbClr val="FFFFFF"/>
                </a:solidFill>
                <a:ea typeface="+mj-lt"/>
                <a:cs typeface="+mj-lt"/>
              </a:rPr>
              <a:t>Taking a Detailed Urinary History in Older Adults</a:t>
            </a:r>
            <a:endParaRPr lang="en-US">
              <a:ea typeface="+mj-lt"/>
              <a:cs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3889AD-0FFC-702E-8F8F-63641FB94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1. Chief Complaint and Onset</a:t>
            </a:r>
          </a:p>
          <a:p>
            <a:pPr marL="0" indent="0">
              <a:buNone/>
            </a:pPr>
            <a:r>
              <a:rPr lang="en-US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When did the urinary problem begin?</a:t>
            </a:r>
            <a:br>
              <a:rPr lang="en-US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Was the onset sudden or gradual?</a:t>
            </a:r>
            <a:br>
              <a:rPr lang="en-US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Has this happened before?</a:t>
            </a:r>
            <a:br>
              <a:rPr lang="en-US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Are the symptoms getting worse or remaining stable?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551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CF9387-A700-D513-1F77-1567E7E7A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 vert="horz" lIns="91440" tIns="45720" rIns="91440" bIns="45720" rtlCol="0" anchor="ctr">
            <a:noAutofit/>
          </a:bodyPr>
          <a:lstStyle/>
          <a:p>
            <a:br>
              <a:rPr lang="en-US" sz="5400" dirty="0">
                <a:solidFill>
                  <a:srgbClr val="FFFFFF"/>
                </a:solidFill>
                <a:ea typeface="+mj-lt"/>
                <a:cs typeface="+mj-lt"/>
              </a:rPr>
            </a:br>
            <a:r>
              <a:rPr lang="en-US" sz="5400">
                <a:solidFill>
                  <a:srgbClr val="FFFFFF"/>
                </a:solidFill>
                <a:ea typeface="+mj-lt"/>
                <a:cs typeface="+mj-lt"/>
              </a:rPr>
              <a:t>Taking a Detailed Urinary History in Older Adults</a:t>
            </a:r>
          </a:p>
          <a:p>
            <a:endParaRPr lang="en-US" sz="5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4905E-52C7-158A-9A2D-80A81A11DE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3600" b="1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2. Urinary Pattern</a:t>
            </a:r>
          </a:p>
          <a:p>
            <a:pPr marL="0" indent="0">
              <a:buNone/>
            </a:pPr>
            <a:r>
              <a:rPr lang="en-US" sz="36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How often do you urinate during the day?</a:t>
            </a:r>
            <a:br>
              <a:rPr lang="en-US" sz="36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6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How many times do you wake up at night to urinate?</a:t>
            </a:r>
            <a:br>
              <a:rPr lang="en-US" sz="36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6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Is the urine volume small or large each time?</a:t>
            </a:r>
            <a:br>
              <a:rPr lang="en-US" sz="36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6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Do you experience a sudden, difficult-to-defer urge to urinate?</a:t>
            </a:r>
            <a:br>
              <a:rPr lang="en-US" sz="36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6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Do you sometimes leak urine before reaching the toilet?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133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CEF9F0-AB89-FACE-3451-492C2628B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 fontScale="90000"/>
          </a:bodyPr>
          <a:lstStyle/>
          <a:p>
            <a:br>
              <a:rPr lang="en-US" sz="5400" dirty="0">
                <a:solidFill>
                  <a:srgbClr val="FFFFFF"/>
                </a:solidFill>
                <a:ea typeface="+mj-lt"/>
                <a:cs typeface="+mj-lt"/>
              </a:rPr>
            </a:br>
            <a:br>
              <a:rPr lang="en-US" sz="5400" dirty="0">
                <a:ea typeface="+mj-lt"/>
                <a:cs typeface="+mj-lt"/>
              </a:rPr>
            </a:br>
            <a:r>
              <a:rPr lang="en-US" sz="5400">
                <a:solidFill>
                  <a:srgbClr val="FFFFFF"/>
                </a:solidFill>
                <a:ea typeface="+mj-lt"/>
                <a:cs typeface="+mj-lt"/>
              </a:rPr>
              <a:t>Taking a Detailed Urinary History in Older Adults</a:t>
            </a:r>
            <a:endParaRPr lang="en-US" sz="5400" dirty="0">
              <a:solidFill>
                <a:srgbClr val="FFFFFF"/>
              </a:solidFill>
              <a:ea typeface="+mj-lt"/>
              <a:cs typeface="+mj-lt"/>
            </a:endParaRPr>
          </a:p>
          <a:p>
            <a:endParaRPr lang="en-US" sz="5400" dirty="0">
              <a:solidFill>
                <a:srgbClr val="FFFFFF"/>
              </a:solidFill>
              <a:ea typeface="+mj-lt"/>
              <a:cs typeface="+mj-lt"/>
            </a:endParaRPr>
          </a:p>
          <a:p>
            <a:endParaRPr lang="en-US" sz="5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89F306-FEA5-F2BC-3E03-44CBB7628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br>
              <a:rPr lang="en-US" b="1" dirty="0"/>
            </a:br>
            <a:r>
              <a:rPr lang="en-US" b="1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3. If Urinary Incontinence Is Present, Determine the Type</a:t>
            </a:r>
          </a:p>
          <a:p>
            <a:pPr marL="0" indent="0">
              <a:buNone/>
            </a:pPr>
            <a:r>
              <a:rPr lang="en-US" b="1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     </a:t>
            </a:r>
            <a:r>
              <a:rPr lang="en-US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Urge Incontinence</a:t>
            </a:r>
          </a:p>
          <a:p>
            <a:pPr marL="0" indent="0">
              <a:buNone/>
            </a:pPr>
            <a:r>
              <a:rPr lang="en-US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     Stress Incontinence</a:t>
            </a:r>
          </a:p>
          <a:p>
            <a:pPr marL="0" indent="0">
              <a:buNone/>
            </a:pPr>
            <a:r>
              <a:rPr lang="en-US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     Functional Incontinence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956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39BB8B-1668-B550-4E15-AC9585573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 vert="horz" lIns="91440" tIns="45720" rIns="91440" bIns="45720" rtlCol="0" anchor="ctr">
            <a:noAutofit/>
          </a:bodyPr>
          <a:lstStyle/>
          <a:p>
            <a:br>
              <a:rPr lang="en-US" sz="5400" dirty="0">
                <a:solidFill>
                  <a:srgbClr val="FFFFFF"/>
                </a:solidFill>
                <a:ea typeface="+mj-lt"/>
                <a:cs typeface="+mj-lt"/>
              </a:rPr>
            </a:br>
            <a:br>
              <a:rPr lang="en-US" sz="5400" dirty="0">
                <a:solidFill>
                  <a:srgbClr val="FFFFFF"/>
                </a:solidFill>
                <a:ea typeface="+mj-lt"/>
                <a:cs typeface="+mj-lt"/>
              </a:rPr>
            </a:br>
            <a:br>
              <a:rPr lang="en-US" sz="5400" dirty="0">
                <a:ea typeface="+mj-lt"/>
                <a:cs typeface="+mj-lt"/>
              </a:rPr>
            </a:br>
            <a:r>
              <a:rPr lang="en-US" sz="5400">
                <a:solidFill>
                  <a:srgbClr val="FFFFFF"/>
                </a:solidFill>
                <a:ea typeface="+mj-lt"/>
                <a:cs typeface="+mj-lt"/>
              </a:rPr>
              <a:t>Taking a Detailed Urinary History in Older Adults</a:t>
            </a:r>
            <a:endParaRPr lang="en-US" sz="5400" dirty="0">
              <a:solidFill>
                <a:srgbClr val="FFFFFF"/>
              </a:solidFill>
              <a:ea typeface="+mj-lt"/>
              <a:cs typeface="+mj-lt"/>
            </a:endParaRPr>
          </a:p>
          <a:p>
            <a:endParaRPr lang="en-US" sz="5400" dirty="0">
              <a:solidFill>
                <a:srgbClr val="FFFFFF"/>
              </a:solidFill>
              <a:ea typeface="+mj-lt"/>
              <a:cs typeface="+mj-lt"/>
            </a:endParaRPr>
          </a:p>
          <a:p>
            <a:endParaRPr lang="en-US" sz="5400" dirty="0">
              <a:solidFill>
                <a:srgbClr val="FFFFFF"/>
              </a:solidFill>
              <a:ea typeface="+mj-lt"/>
              <a:cs typeface="+mj-lt"/>
            </a:endParaRPr>
          </a:p>
          <a:p>
            <a:endParaRPr lang="en-US" sz="54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47B9C-5523-7F67-DEDD-30BD8675AA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200" b="1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4. Symptoms Suggestive of Urinary Tract Infection:</a:t>
            </a:r>
          </a:p>
          <a:p>
            <a:pPr marL="0" indent="0">
              <a:buNone/>
            </a:pPr>
            <a:r>
              <a:rPr lang="en-US" sz="32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Dysuria or burning during urination</a:t>
            </a:r>
            <a:b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2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Fever or chills</a:t>
            </a:r>
            <a:b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2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Flank pain</a:t>
            </a:r>
            <a:b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2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Lower abdominal or suprapubic pain</a:t>
            </a:r>
            <a:br>
              <a:rPr lang="en-US" sz="3200" dirty="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sz="3200">
                <a:solidFill>
                  <a:srgbClr val="222222"/>
                </a:solidFill>
                <a:highlight>
                  <a:srgbClr val="FFFFFF"/>
                </a:highlight>
                <a:latin typeface="Arial"/>
                <a:cs typeface="Arial"/>
              </a:rPr>
              <a:t>- New changes in urine appearance or odor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220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Urinary symptoms and taking urinary history in older adults:</vt:lpstr>
      <vt:lpstr>Common Urinary Symptoms in Older Adults</vt:lpstr>
      <vt:lpstr>  Common Urinary Symptoms in Older Adults </vt:lpstr>
      <vt:lpstr>   Common Urinary Symptoms in Older Adults  </vt:lpstr>
      <vt:lpstr>    Common Urinary Symptoms in Older Adults   </vt:lpstr>
      <vt:lpstr>Taking a Detailed Urinary History in Older Adults</vt:lpstr>
      <vt:lpstr> Taking a Detailed Urinary History in Older Adults </vt:lpstr>
      <vt:lpstr>  Taking a Detailed Urinary History in Older Adults  </vt:lpstr>
      <vt:lpstr>   Taking a Detailed Urinary History in Older Adults   </vt:lpstr>
      <vt:lpstr>    Taking a Detailed Urinary History in Older Adults    </vt:lpstr>
      <vt:lpstr>     Taking a Detailed Urinary History in Older Adults     </vt:lpstr>
      <vt:lpstr>      Taking a Detailed Urinary History in Older Adults      </vt:lpstr>
      <vt:lpstr>       Taking a Detailed Urinary History in Older Adults       </vt:lpstr>
      <vt:lpstr>Thanks for your attention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Urinary symptoms and taking urinary history in older adults:</dc:title>
  <dc:creator/>
  <cp:lastModifiedBy>mehdi honarkar</cp:lastModifiedBy>
  <cp:revision>214</cp:revision>
  <dcterms:created xsi:type="dcterms:W3CDTF">2026-08-30T18:38:09Z</dcterms:created>
  <dcterms:modified xsi:type="dcterms:W3CDTF">2026-08-30T20:26:04Z</dcterms:modified>
</cp:coreProperties>
</file>