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62" r:id="rId3"/>
    <p:sldId id="410" r:id="rId4"/>
    <p:sldId id="263" r:id="rId5"/>
    <p:sldId id="398" r:id="rId6"/>
    <p:sldId id="399" r:id="rId7"/>
    <p:sldId id="384" r:id="rId8"/>
    <p:sldId id="400" r:id="rId9"/>
    <p:sldId id="401" r:id="rId10"/>
    <p:sldId id="383" r:id="rId11"/>
    <p:sldId id="329" r:id="rId12"/>
    <p:sldId id="387" r:id="rId13"/>
    <p:sldId id="328" r:id="rId14"/>
    <p:sldId id="386" r:id="rId15"/>
    <p:sldId id="315" r:id="rId16"/>
    <p:sldId id="266" r:id="rId17"/>
    <p:sldId id="388" r:id="rId18"/>
    <p:sldId id="341" r:id="rId19"/>
    <p:sldId id="391" r:id="rId20"/>
    <p:sldId id="392" r:id="rId21"/>
    <p:sldId id="393" r:id="rId22"/>
    <p:sldId id="390" r:id="rId23"/>
    <p:sldId id="389" r:id="rId24"/>
    <p:sldId id="395" r:id="rId25"/>
    <p:sldId id="396" r:id="rId26"/>
    <p:sldId id="260" r:id="rId27"/>
    <p:sldId id="382" r:id="rId28"/>
    <p:sldId id="397" r:id="rId29"/>
    <p:sldId id="343" r:id="rId30"/>
    <p:sldId id="344" r:id="rId31"/>
    <p:sldId id="345" r:id="rId32"/>
    <p:sldId id="342" r:id="rId33"/>
    <p:sldId id="347" r:id="rId34"/>
    <p:sldId id="346" r:id="rId35"/>
    <p:sldId id="331" r:id="rId36"/>
    <p:sldId id="318" r:id="rId37"/>
    <p:sldId id="333" r:id="rId38"/>
    <p:sldId id="334" r:id="rId39"/>
    <p:sldId id="332" r:id="rId40"/>
    <p:sldId id="336" r:id="rId41"/>
    <p:sldId id="337" r:id="rId42"/>
    <p:sldId id="338" r:id="rId43"/>
    <p:sldId id="335" r:id="rId44"/>
    <p:sldId id="340" r:id="rId45"/>
    <p:sldId id="339" r:id="rId46"/>
    <p:sldId id="411" r:id="rId47"/>
    <p:sldId id="322" r:id="rId48"/>
    <p:sldId id="412" r:id="rId49"/>
    <p:sldId id="326" r:id="rId50"/>
    <p:sldId id="330" r:id="rId51"/>
    <p:sldId id="349" r:id="rId52"/>
    <p:sldId id="350" r:id="rId53"/>
    <p:sldId id="259" r:id="rId54"/>
    <p:sldId id="352" r:id="rId55"/>
    <p:sldId id="353" r:id="rId56"/>
    <p:sldId id="354" r:id="rId57"/>
    <p:sldId id="413" r:id="rId58"/>
    <p:sldId id="356" r:id="rId59"/>
    <p:sldId id="358" r:id="rId60"/>
    <p:sldId id="357"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414" r:id="rId85"/>
    <p:sldId id="314" r:id="rId86"/>
    <p:sldId id="415" r:id="rId87"/>
    <p:sldId id="351" r:id="rId88"/>
    <p:sldId id="348" r:id="rId89"/>
    <p:sldId id="264" r:id="rId90"/>
    <p:sldId id="265" r:id="rId91"/>
    <p:sldId id="327" r:id="rId92"/>
    <p:sldId id="267" r:id="rId93"/>
    <p:sldId id="268" r:id="rId94"/>
    <p:sldId id="269" r:id="rId95"/>
    <p:sldId id="289" r:id="rId96"/>
    <p:sldId id="270" r:id="rId97"/>
    <p:sldId id="257" r:id="rId98"/>
    <p:sldId id="271" r:id="rId99"/>
    <p:sldId id="279" r:id="rId100"/>
    <p:sldId id="274" r:id="rId101"/>
    <p:sldId id="273" r:id="rId102"/>
    <p:sldId id="275" r:id="rId103"/>
    <p:sldId id="276" r:id="rId104"/>
    <p:sldId id="277" r:id="rId105"/>
    <p:sldId id="278" r:id="rId106"/>
    <p:sldId id="416" r:id="rId107"/>
    <p:sldId id="280" r:id="rId108"/>
    <p:sldId id="282" r:id="rId109"/>
    <p:sldId id="283" r:id="rId110"/>
    <p:sldId id="284" r:id="rId111"/>
    <p:sldId id="286" r:id="rId112"/>
    <p:sldId id="287" r:id="rId113"/>
    <p:sldId id="288" r:id="rId114"/>
    <p:sldId id="294" r:id="rId115"/>
    <p:sldId id="295" r:id="rId116"/>
    <p:sldId id="296" r:id="rId117"/>
    <p:sldId id="297" r:id="rId118"/>
    <p:sldId id="293" r:id="rId119"/>
    <p:sldId id="417" r:id="rId120"/>
    <p:sldId id="298" r:id="rId121"/>
    <p:sldId id="299" r:id="rId122"/>
    <p:sldId id="303" r:id="rId123"/>
    <p:sldId id="302" r:id="rId124"/>
    <p:sldId id="304" r:id="rId125"/>
    <p:sldId id="305" r:id="rId126"/>
    <p:sldId id="301" r:id="rId127"/>
    <p:sldId id="300" r:id="rId128"/>
    <p:sldId id="306" r:id="rId129"/>
    <p:sldId id="307" r:id="rId130"/>
    <p:sldId id="308" r:id="rId131"/>
    <p:sldId id="309" r:id="rId132"/>
    <p:sldId id="313" r:id="rId133"/>
    <p:sldId id="311" r:id="rId134"/>
    <p:sldId id="312" r:id="rId135"/>
    <p:sldId id="418" r:id="rId136"/>
    <p:sldId id="403" r:id="rId137"/>
    <p:sldId id="404" r:id="rId138"/>
    <p:sldId id="405" r:id="rId139"/>
    <p:sldId id="407" r:id="rId140"/>
    <p:sldId id="408" r:id="rId141"/>
    <p:sldId id="406" r:id="rId142"/>
    <p:sldId id="409" r:id="rId143"/>
    <p:sldId id="402" r:id="rId144"/>
    <p:sldId id="321" r:id="rId14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CD"/>
    <a:srgbClr val="606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2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chart type</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pie charts (</a:t>
          </a:r>
          <a:r>
            <a:rPr lang="fa-IR" dirty="0" smtClean="0">
              <a:solidFill>
                <a:srgbClr val="60624E"/>
              </a:solidFill>
              <a:cs typeface="B Nazanin" pitchFamily="2" charset="-78"/>
            </a:rPr>
            <a:t>نمودار دایره ای</a:t>
          </a:r>
          <a:r>
            <a:rPr lang="en-US" dirty="0" smtClean="0">
              <a:solidFill>
                <a:srgbClr val="60624E"/>
              </a:solidFill>
            </a:rPr>
            <a:t>)</a:t>
          </a:r>
          <a:endParaRPr lang="en-US" dirty="0">
            <a:solidFill>
              <a:srgbClr val="60624E"/>
            </a:solidFill>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bar charts (</a:t>
          </a:r>
          <a:r>
            <a:rPr lang="fa-IR" dirty="0" smtClean="0">
              <a:solidFill>
                <a:srgbClr val="60624E"/>
              </a:solidFill>
              <a:cs typeface="B Nazanin" pitchFamily="2" charset="-78"/>
            </a:rPr>
            <a:t>نمودار میله ای</a:t>
          </a:r>
          <a:r>
            <a:rPr lang="en-US" dirty="0" smtClean="0">
              <a:solidFill>
                <a:srgbClr val="60624E"/>
              </a:solidFill>
            </a:rPr>
            <a:t>)</a:t>
          </a:r>
          <a:endParaRPr lang="en-US" dirty="0">
            <a:solidFill>
              <a:srgbClr val="60624E"/>
            </a:solidFill>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2"/>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2"/>
      <dgm:spPr/>
      <dgm:t>
        <a:bodyPr/>
        <a:lstStyle/>
        <a:p>
          <a:pPr rtl="1"/>
          <a:endParaRPr lang="fa-IR"/>
        </a:p>
      </dgm:t>
    </dgm:pt>
    <dgm:pt modelId="{2442B071-A854-4E7F-A50C-F14B33CD57A4}" type="pres">
      <dgm:prSet presAssocID="{AECA0B80-DFF5-445D-8DC3-576A16E5DFE5}" presName="text2" presStyleLbl="fgAcc2" presStyleIdx="0" presStyleCnt="2">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2"/>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2"/>
      <dgm:spPr/>
      <dgm:t>
        <a:bodyPr/>
        <a:lstStyle/>
        <a:p>
          <a:pPr rtl="1"/>
          <a:endParaRPr lang="fa-IR"/>
        </a:p>
      </dgm:t>
    </dgm:pt>
    <dgm:pt modelId="{0D1201D2-E119-4105-BC5F-A676DF303493}" type="pres">
      <dgm:prSet presAssocID="{05BF81B7-E952-4C38-B1D5-88FCF618B828}" presName="text2" presStyleLbl="fgAcc2" presStyleIdx="1" presStyleCnt="2">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Lst>
  <dgm:cxnLst>
    <dgm:cxn modelId="{139192FC-F328-4883-B1B8-BF16680E6661}" type="presOf" srcId="{AECA0B80-DFF5-445D-8DC3-576A16E5DFE5}" destId="{2442B071-A854-4E7F-A50C-F14B33CD57A4}" srcOrd="0" destOrd="0" presId="urn:microsoft.com/office/officeart/2005/8/layout/hierarchy1"/>
    <dgm:cxn modelId="{55103324-F08C-4CEB-A64D-0CC4B62C8A2F}" type="presOf" srcId="{4F11135B-501E-4EF0-BA3B-3C014BDFDC90}" destId="{F438CB0B-2FDC-4915-910E-319D6482718D}" srcOrd="0" destOrd="0" presId="urn:microsoft.com/office/officeart/2005/8/layout/hierarchy1"/>
    <dgm:cxn modelId="{93E946DB-03DE-454A-9F1F-BBC5C8D95002}" type="presOf" srcId="{87AD9F2D-38E8-4666-A811-6ACA40DF79BA}" destId="{AE5C16BE-81E7-4C9C-BC41-C55E52D76073}"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41287661-FD6D-455F-B390-62035AFA62D3}" srcId="{87AD9F2D-38E8-4666-A811-6ACA40DF79BA}" destId="{05BF81B7-E952-4C38-B1D5-88FCF618B828}" srcOrd="1" destOrd="0" parTransId="{4F817FCF-1B17-460B-B210-6D75B7BFDB77}" sibTransId="{99D36E04-2EBA-41BC-A01E-108C2F126156}"/>
    <dgm:cxn modelId="{67865706-7FAA-4EC8-88C5-7017EB82C0ED}" type="presOf" srcId="{D313B4F9-93AB-4871-A3ED-964349142A75}" destId="{A2E3A9A6-021F-49E2-8725-ED5FE5312769}" srcOrd="0" destOrd="0" presId="urn:microsoft.com/office/officeart/2005/8/layout/hierarchy1"/>
    <dgm:cxn modelId="{E93D4FDA-9F8D-44A5-B7DB-86D597BA3F8F}" type="presOf" srcId="{05BF81B7-E952-4C38-B1D5-88FCF618B828}" destId="{0D1201D2-E119-4105-BC5F-A676DF303493}"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D63FED22-B270-426A-BB97-8F83341D532C}" type="presOf" srcId="{4F817FCF-1B17-460B-B210-6D75B7BFDB77}" destId="{8F9B17E5-F410-4A76-81D6-80FCFBDEE2F9}" srcOrd="0" destOrd="0" presId="urn:microsoft.com/office/officeart/2005/8/layout/hierarchy1"/>
    <dgm:cxn modelId="{4F3D37B0-50C8-4357-B408-6F59E550D7A5}" type="presParOf" srcId="{A2E3A9A6-021F-49E2-8725-ED5FE5312769}" destId="{9C608B81-2AFA-409A-9E32-92CA1556C516}" srcOrd="0" destOrd="0" presId="urn:microsoft.com/office/officeart/2005/8/layout/hierarchy1"/>
    <dgm:cxn modelId="{95716196-15D5-4AFC-BF24-FC1666AB17EF}" type="presParOf" srcId="{9C608B81-2AFA-409A-9E32-92CA1556C516}" destId="{3F73F56D-1E40-4F68-BB2E-FE4C017C6721}" srcOrd="0" destOrd="0" presId="urn:microsoft.com/office/officeart/2005/8/layout/hierarchy1"/>
    <dgm:cxn modelId="{9DF3A329-9221-4643-9056-D2B0B3BB52D1}" type="presParOf" srcId="{3F73F56D-1E40-4F68-BB2E-FE4C017C6721}" destId="{77846933-E4C1-450E-81AE-5C29E60AC21B}" srcOrd="0" destOrd="0" presId="urn:microsoft.com/office/officeart/2005/8/layout/hierarchy1"/>
    <dgm:cxn modelId="{20298E4B-C115-47A4-B459-58E40A0A531F}" type="presParOf" srcId="{3F73F56D-1E40-4F68-BB2E-FE4C017C6721}" destId="{AE5C16BE-81E7-4C9C-BC41-C55E52D76073}" srcOrd="1" destOrd="0" presId="urn:microsoft.com/office/officeart/2005/8/layout/hierarchy1"/>
    <dgm:cxn modelId="{DDF07B36-D0EC-431B-A1DE-95CD1E76818F}" type="presParOf" srcId="{9C608B81-2AFA-409A-9E32-92CA1556C516}" destId="{5F905C95-B63B-40F5-AE06-4CC9951F8D1F}" srcOrd="1" destOrd="0" presId="urn:microsoft.com/office/officeart/2005/8/layout/hierarchy1"/>
    <dgm:cxn modelId="{B6871368-67E9-4CBD-BCCE-800DAF440FE0}" type="presParOf" srcId="{5F905C95-B63B-40F5-AE06-4CC9951F8D1F}" destId="{F438CB0B-2FDC-4915-910E-319D6482718D}" srcOrd="0" destOrd="0" presId="urn:microsoft.com/office/officeart/2005/8/layout/hierarchy1"/>
    <dgm:cxn modelId="{E11B9E10-D621-400B-8CD0-843462A3230A}" type="presParOf" srcId="{5F905C95-B63B-40F5-AE06-4CC9951F8D1F}" destId="{F8E0C531-84B9-41B4-9E6A-B1B5C7A0890A}" srcOrd="1" destOrd="0" presId="urn:microsoft.com/office/officeart/2005/8/layout/hierarchy1"/>
    <dgm:cxn modelId="{1DCECFD0-D439-41C1-B0EE-7668B9EBA224}" type="presParOf" srcId="{F8E0C531-84B9-41B4-9E6A-B1B5C7A0890A}" destId="{07151909-F60B-4204-936C-CA52FF8AD1B7}" srcOrd="0" destOrd="0" presId="urn:microsoft.com/office/officeart/2005/8/layout/hierarchy1"/>
    <dgm:cxn modelId="{0DB75D0C-205B-44AD-8DBB-51B105C9C90E}" type="presParOf" srcId="{07151909-F60B-4204-936C-CA52FF8AD1B7}" destId="{338B679C-63DF-43D7-86AD-8CA1FBAE5672}" srcOrd="0" destOrd="0" presId="urn:microsoft.com/office/officeart/2005/8/layout/hierarchy1"/>
    <dgm:cxn modelId="{C9F384F2-6ED7-4890-A5F5-0D7DC06DBE4F}" type="presParOf" srcId="{07151909-F60B-4204-936C-CA52FF8AD1B7}" destId="{2442B071-A854-4E7F-A50C-F14B33CD57A4}" srcOrd="1" destOrd="0" presId="urn:microsoft.com/office/officeart/2005/8/layout/hierarchy1"/>
    <dgm:cxn modelId="{0E2DD116-0C4D-4652-AA8B-D76F335F46F5}" type="presParOf" srcId="{F8E0C531-84B9-41B4-9E6A-B1B5C7A0890A}" destId="{9765CB52-0FA7-4E57-8E30-52B89D3EACAD}" srcOrd="1" destOrd="0" presId="urn:microsoft.com/office/officeart/2005/8/layout/hierarchy1"/>
    <dgm:cxn modelId="{795275AC-3D10-4C3E-9044-8EA84A5592C6}" type="presParOf" srcId="{5F905C95-B63B-40F5-AE06-4CC9951F8D1F}" destId="{8F9B17E5-F410-4A76-81D6-80FCFBDEE2F9}" srcOrd="2" destOrd="0" presId="urn:microsoft.com/office/officeart/2005/8/layout/hierarchy1"/>
    <dgm:cxn modelId="{C944BC77-60C1-4A11-BA20-73B0F13A0EFF}" type="presParOf" srcId="{5F905C95-B63B-40F5-AE06-4CC9951F8D1F}" destId="{98AB3E58-AA8E-41BA-8C1B-AD65B73C1CD1}" srcOrd="3" destOrd="0" presId="urn:microsoft.com/office/officeart/2005/8/layout/hierarchy1"/>
    <dgm:cxn modelId="{AF69139E-645D-4EBF-AEB9-7D56C9077107}" type="presParOf" srcId="{98AB3E58-AA8E-41BA-8C1B-AD65B73C1CD1}" destId="{37AF6855-009A-4BD2-9E21-C7D126F2B559}" srcOrd="0" destOrd="0" presId="urn:microsoft.com/office/officeart/2005/8/layout/hierarchy1"/>
    <dgm:cxn modelId="{29E1E72B-F0AE-4CAE-8401-8585B75A5CF4}" type="presParOf" srcId="{37AF6855-009A-4BD2-9E21-C7D126F2B559}" destId="{32B1E588-3E57-4C51-909D-F8510CD3B233}" srcOrd="0" destOrd="0" presId="urn:microsoft.com/office/officeart/2005/8/layout/hierarchy1"/>
    <dgm:cxn modelId="{5430BED9-F403-43D1-9693-1E8FCF1C3635}" type="presParOf" srcId="{37AF6855-009A-4BD2-9E21-C7D126F2B559}" destId="{0D1201D2-E119-4105-BC5F-A676DF303493}" srcOrd="1" destOrd="0" presId="urn:microsoft.com/office/officeart/2005/8/layout/hierarchy1"/>
    <dgm:cxn modelId="{0530BE72-056E-467E-ABE3-3B082F8D8804}" type="presParOf" srcId="{98AB3E58-AA8E-41BA-8C1B-AD65B73C1CD1}" destId="{DBED2911-D0F3-45AC-A609-BA883815B2CB}"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chart values</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Frequencies (</a:t>
          </a:r>
          <a:r>
            <a:rPr lang="fa-IR" dirty="0" smtClean="0">
              <a:solidFill>
                <a:srgbClr val="60624E"/>
              </a:solidFill>
              <a:cs typeface="B Nazanin" pitchFamily="2" charset="-78"/>
            </a:rPr>
            <a:t>فراوانی</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Percentages (</a:t>
          </a:r>
          <a:r>
            <a:rPr lang="fa-IR" dirty="0" smtClean="0">
              <a:solidFill>
                <a:srgbClr val="60624E"/>
              </a:solidFill>
              <a:cs typeface="B Nazanin" pitchFamily="2" charset="-78"/>
            </a:rPr>
            <a:t>درصد فراوانی </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2"/>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2"/>
      <dgm:spPr/>
      <dgm:t>
        <a:bodyPr/>
        <a:lstStyle/>
        <a:p>
          <a:pPr rtl="1"/>
          <a:endParaRPr lang="fa-IR"/>
        </a:p>
      </dgm:t>
    </dgm:pt>
    <dgm:pt modelId="{2442B071-A854-4E7F-A50C-F14B33CD57A4}" type="pres">
      <dgm:prSet presAssocID="{AECA0B80-DFF5-445D-8DC3-576A16E5DFE5}" presName="text2" presStyleLbl="fgAcc2" presStyleIdx="0" presStyleCnt="2">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2"/>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2"/>
      <dgm:spPr/>
      <dgm:t>
        <a:bodyPr/>
        <a:lstStyle/>
        <a:p>
          <a:pPr rtl="1"/>
          <a:endParaRPr lang="fa-IR"/>
        </a:p>
      </dgm:t>
    </dgm:pt>
    <dgm:pt modelId="{0D1201D2-E119-4105-BC5F-A676DF303493}" type="pres">
      <dgm:prSet presAssocID="{05BF81B7-E952-4C38-B1D5-88FCF618B828}" presName="text2" presStyleLbl="fgAcc2" presStyleIdx="1" presStyleCnt="2">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Lst>
  <dgm:cxnLst>
    <dgm:cxn modelId="{7CC81946-4B1E-4BAE-ADC9-54B84C2402F6}" type="presOf" srcId="{4F817FCF-1B17-460B-B210-6D75B7BFDB77}" destId="{8F9B17E5-F410-4A76-81D6-80FCFBDEE2F9}" srcOrd="0" destOrd="0" presId="urn:microsoft.com/office/officeart/2005/8/layout/hierarchy1"/>
    <dgm:cxn modelId="{8807A30C-B445-4702-A707-7973EE9F368A}" type="presOf" srcId="{D313B4F9-93AB-4871-A3ED-964349142A75}" destId="{A2E3A9A6-021F-49E2-8725-ED5FE5312769}" srcOrd="0" destOrd="0" presId="urn:microsoft.com/office/officeart/2005/8/layout/hierarchy1"/>
    <dgm:cxn modelId="{1DD5C425-9835-47CD-BE52-6AA1F2ED8691}" type="presOf" srcId="{05BF81B7-E952-4C38-B1D5-88FCF618B828}" destId="{0D1201D2-E119-4105-BC5F-A676DF303493}" srcOrd="0" destOrd="0" presId="urn:microsoft.com/office/officeart/2005/8/layout/hierarchy1"/>
    <dgm:cxn modelId="{22613A34-195B-4BBA-A985-7DDB2F14950E}" type="presOf" srcId="{AECA0B80-DFF5-445D-8DC3-576A16E5DFE5}" destId="{2442B071-A854-4E7F-A50C-F14B33CD57A4}"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41287661-FD6D-455F-B390-62035AFA62D3}" srcId="{87AD9F2D-38E8-4666-A811-6ACA40DF79BA}" destId="{05BF81B7-E952-4C38-B1D5-88FCF618B828}" srcOrd="1" destOrd="0" parTransId="{4F817FCF-1B17-460B-B210-6D75B7BFDB77}" sibTransId="{99D36E04-2EBA-41BC-A01E-108C2F126156}"/>
    <dgm:cxn modelId="{DE42E76C-48C6-4DB5-AE81-3428C1A19EC3}" type="presOf" srcId="{87AD9F2D-38E8-4666-A811-6ACA40DF79BA}" destId="{AE5C16BE-81E7-4C9C-BC41-C55E52D76073}" srcOrd="0" destOrd="0" presId="urn:microsoft.com/office/officeart/2005/8/layout/hierarchy1"/>
    <dgm:cxn modelId="{C89EA147-D2A7-4900-ADD0-A98D4D7B4D28}" type="presOf" srcId="{4F11135B-501E-4EF0-BA3B-3C014BDFDC90}" destId="{F438CB0B-2FDC-4915-910E-319D6482718D}"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AF1D8DA2-EF97-4904-B2AF-15EF541F7E34}" type="presParOf" srcId="{A2E3A9A6-021F-49E2-8725-ED5FE5312769}" destId="{9C608B81-2AFA-409A-9E32-92CA1556C516}" srcOrd="0" destOrd="0" presId="urn:microsoft.com/office/officeart/2005/8/layout/hierarchy1"/>
    <dgm:cxn modelId="{AC470DD1-A2F2-410D-8FE7-D683F2D0EB71}" type="presParOf" srcId="{9C608B81-2AFA-409A-9E32-92CA1556C516}" destId="{3F73F56D-1E40-4F68-BB2E-FE4C017C6721}" srcOrd="0" destOrd="0" presId="urn:microsoft.com/office/officeart/2005/8/layout/hierarchy1"/>
    <dgm:cxn modelId="{07806493-1326-4517-8816-B775FB71BC87}" type="presParOf" srcId="{3F73F56D-1E40-4F68-BB2E-FE4C017C6721}" destId="{77846933-E4C1-450E-81AE-5C29E60AC21B}" srcOrd="0" destOrd="0" presId="urn:microsoft.com/office/officeart/2005/8/layout/hierarchy1"/>
    <dgm:cxn modelId="{2C8C02C8-4AD7-48F4-96D7-D3C8068766F1}" type="presParOf" srcId="{3F73F56D-1E40-4F68-BB2E-FE4C017C6721}" destId="{AE5C16BE-81E7-4C9C-BC41-C55E52D76073}" srcOrd="1" destOrd="0" presId="urn:microsoft.com/office/officeart/2005/8/layout/hierarchy1"/>
    <dgm:cxn modelId="{E72B9D03-1DE7-448E-9F52-242B2CE05719}" type="presParOf" srcId="{9C608B81-2AFA-409A-9E32-92CA1556C516}" destId="{5F905C95-B63B-40F5-AE06-4CC9951F8D1F}" srcOrd="1" destOrd="0" presId="urn:microsoft.com/office/officeart/2005/8/layout/hierarchy1"/>
    <dgm:cxn modelId="{19A27C03-B9A6-49D8-BA1B-2AAEC0671987}" type="presParOf" srcId="{5F905C95-B63B-40F5-AE06-4CC9951F8D1F}" destId="{F438CB0B-2FDC-4915-910E-319D6482718D}" srcOrd="0" destOrd="0" presId="urn:microsoft.com/office/officeart/2005/8/layout/hierarchy1"/>
    <dgm:cxn modelId="{26B6E557-738E-49C2-BAE2-1762F410F653}" type="presParOf" srcId="{5F905C95-B63B-40F5-AE06-4CC9951F8D1F}" destId="{F8E0C531-84B9-41B4-9E6A-B1B5C7A0890A}" srcOrd="1" destOrd="0" presId="urn:microsoft.com/office/officeart/2005/8/layout/hierarchy1"/>
    <dgm:cxn modelId="{3CA30FE4-5704-4B13-9AE9-FC9C2882A0E4}" type="presParOf" srcId="{F8E0C531-84B9-41B4-9E6A-B1B5C7A0890A}" destId="{07151909-F60B-4204-936C-CA52FF8AD1B7}" srcOrd="0" destOrd="0" presId="urn:microsoft.com/office/officeart/2005/8/layout/hierarchy1"/>
    <dgm:cxn modelId="{B8D71DA0-9DFB-477E-A75C-767038853BC5}" type="presParOf" srcId="{07151909-F60B-4204-936C-CA52FF8AD1B7}" destId="{338B679C-63DF-43D7-86AD-8CA1FBAE5672}" srcOrd="0" destOrd="0" presId="urn:microsoft.com/office/officeart/2005/8/layout/hierarchy1"/>
    <dgm:cxn modelId="{50E38DBD-7836-46F7-83C4-A91DD0B2325D}" type="presParOf" srcId="{07151909-F60B-4204-936C-CA52FF8AD1B7}" destId="{2442B071-A854-4E7F-A50C-F14B33CD57A4}" srcOrd="1" destOrd="0" presId="urn:microsoft.com/office/officeart/2005/8/layout/hierarchy1"/>
    <dgm:cxn modelId="{D16B635B-E3BA-4603-8EC7-0EEC888219B7}" type="presParOf" srcId="{F8E0C531-84B9-41B4-9E6A-B1B5C7A0890A}" destId="{9765CB52-0FA7-4E57-8E30-52B89D3EACAD}" srcOrd="1" destOrd="0" presId="urn:microsoft.com/office/officeart/2005/8/layout/hierarchy1"/>
    <dgm:cxn modelId="{2B5C5AD1-971D-4659-9FF3-1458423A7913}" type="presParOf" srcId="{5F905C95-B63B-40F5-AE06-4CC9951F8D1F}" destId="{8F9B17E5-F410-4A76-81D6-80FCFBDEE2F9}" srcOrd="2" destOrd="0" presId="urn:microsoft.com/office/officeart/2005/8/layout/hierarchy1"/>
    <dgm:cxn modelId="{8FF9A8AF-32A9-4BFD-94C9-8503DE3C2E81}" type="presParOf" srcId="{5F905C95-B63B-40F5-AE06-4CC9951F8D1F}" destId="{98AB3E58-AA8E-41BA-8C1B-AD65B73C1CD1}" srcOrd="3" destOrd="0" presId="urn:microsoft.com/office/officeart/2005/8/layout/hierarchy1"/>
    <dgm:cxn modelId="{1C96CA88-A512-44E1-B455-BC09095CBDE6}" type="presParOf" srcId="{98AB3E58-AA8E-41BA-8C1B-AD65B73C1CD1}" destId="{37AF6855-009A-4BD2-9E21-C7D126F2B559}" srcOrd="0" destOrd="0" presId="urn:microsoft.com/office/officeart/2005/8/layout/hierarchy1"/>
    <dgm:cxn modelId="{70B26B5F-AB97-4FC1-834A-A38F3B10DAC5}" type="presParOf" srcId="{37AF6855-009A-4BD2-9E21-C7D126F2B559}" destId="{32B1E588-3E57-4C51-909D-F8510CD3B233}" srcOrd="0" destOrd="0" presId="urn:microsoft.com/office/officeart/2005/8/layout/hierarchy1"/>
    <dgm:cxn modelId="{644AB068-B80C-4E03-8068-9AE04C0932AC}" type="presParOf" srcId="{37AF6855-009A-4BD2-9E21-C7D126F2B559}" destId="{0D1201D2-E119-4105-BC5F-A676DF303493}" srcOrd="1" destOrd="0" presId="urn:microsoft.com/office/officeart/2005/8/layout/hierarchy1"/>
    <dgm:cxn modelId="{B0326E2D-05D8-4324-9283-87C956C27FCF}" type="presParOf" srcId="{98AB3E58-AA8E-41BA-8C1B-AD65B73C1CD1}" destId="{DBED2911-D0F3-45AC-A609-BA883815B2CB}" srcOrd="1" destOrd="0" presId="urn:microsoft.com/office/officeart/2005/8/layout/hierarchy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Percentile values</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Quartiles (</a:t>
          </a:r>
          <a:r>
            <a:rPr lang="fa-IR" dirty="0" smtClean="0">
              <a:solidFill>
                <a:srgbClr val="60624E"/>
              </a:solidFill>
              <a:cs typeface="B Nazanin" pitchFamily="2" charset="-78"/>
            </a:rPr>
            <a:t>چارک ها</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Percentiles (</a:t>
          </a:r>
          <a:r>
            <a:rPr lang="fa-IR" dirty="0" smtClean="0">
              <a:solidFill>
                <a:srgbClr val="60624E"/>
              </a:solidFill>
              <a:cs typeface="B Nazanin" pitchFamily="2" charset="-78"/>
            </a:rPr>
            <a:t>صدک ها</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EB28B427-359E-49BC-8E08-6401E2B83E4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Cut points for (</a:t>
          </a:r>
          <a:r>
            <a:rPr lang="fa-IR" dirty="0" smtClean="0">
              <a:solidFill>
                <a:srgbClr val="60624E"/>
              </a:solidFill>
              <a:cs typeface="B Nazanin" pitchFamily="2" charset="-78"/>
            </a:rPr>
            <a:t>محاسبه دهک ها</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D931AB2C-1711-40B4-8F85-A51BB3D1E12B}" type="parTrans" cxnId="{0A7B9698-B9E7-450A-A78E-69B93FB3927B}">
      <dgm:prSet/>
      <dgm:spPr/>
      <dgm:t>
        <a:bodyPr/>
        <a:lstStyle/>
        <a:p>
          <a:endParaRPr lang="en-US">
            <a:solidFill>
              <a:srgbClr val="60624E"/>
            </a:solidFill>
          </a:endParaRPr>
        </a:p>
      </dgm:t>
    </dgm:pt>
    <dgm:pt modelId="{36F4B0A0-D117-4C4D-832B-AD25A4CFBFEA}" type="sibTrans" cxnId="{0A7B9698-B9E7-450A-A78E-69B93FB3927B}">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3"/>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3"/>
      <dgm:spPr/>
      <dgm:t>
        <a:bodyPr/>
        <a:lstStyle/>
        <a:p>
          <a:pPr rtl="1"/>
          <a:endParaRPr lang="fa-IR"/>
        </a:p>
      </dgm:t>
    </dgm:pt>
    <dgm:pt modelId="{2442B071-A854-4E7F-A50C-F14B33CD57A4}" type="pres">
      <dgm:prSet presAssocID="{AECA0B80-DFF5-445D-8DC3-576A16E5DFE5}" presName="text2" presStyleLbl="fgAcc2" presStyleIdx="0" presStyleCnt="3">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3"/>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3"/>
      <dgm:spPr/>
      <dgm:t>
        <a:bodyPr/>
        <a:lstStyle/>
        <a:p>
          <a:pPr rtl="1"/>
          <a:endParaRPr lang="fa-IR"/>
        </a:p>
      </dgm:t>
    </dgm:pt>
    <dgm:pt modelId="{0D1201D2-E119-4105-BC5F-A676DF303493}" type="pres">
      <dgm:prSet presAssocID="{05BF81B7-E952-4C38-B1D5-88FCF618B828}" presName="text2" presStyleLbl="fgAcc2" presStyleIdx="1" presStyleCnt="3">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 modelId="{5CCE047A-CF18-4D76-8B66-7C055465963A}" type="pres">
      <dgm:prSet presAssocID="{D931AB2C-1711-40B4-8F85-A51BB3D1E12B}" presName="Name10" presStyleLbl="parChTrans1D2" presStyleIdx="2" presStyleCnt="3"/>
      <dgm:spPr/>
      <dgm:t>
        <a:bodyPr/>
        <a:lstStyle/>
        <a:p>
          <a:endParaRPr lang="en-US"/>
        </a:p>
      </dgm:t>
    </dgm:pt>
    <dgm:pt modelId="{B32821C2-B87C-4FD6-BD52-598B4E03BFE1}" type="pres">
      <dgm:prSet presAssocID="{EB28B427-359E-49BC-8E08-6401E2B83E4A}" presName="hierRoot2" presStyleCnt="0"/>
      <dgm:spPr/>
      <dgm:t>
        <a:bodyPr/>
        <a:lstStyle/>
        <a:p>
          <a:pPr rtl="1"/>
          <a:endParaRPr lang="fa-IR"/>
        </a:p>
      </dgm:t>
    </dgm:pt>
    <dgm:pt modelId="{F55ED70D-F95A-4CDD-AFBC-6A05BF6FCE14}" type="pres">
      <dgm:prSet presAssocID="{EB28B427-359E-49BC-8E08-6401E2B83E4A}" presName="composite2" presStyleCnt="0"/>
      <dgm:spPr/>
      <dgm:t>
        <a:bodyPr/>
        <a:lstStyle/>
        <a:p>
          <a:pPr rtl="1"/>
          <a:endParaRPr lang="fa-IR"/>
        </a:p>
      </dgm:t>
    </dgm:pt>
    <dgm:pt modelId="{8C40F8BE-5B92-4C06-99E5-38E7D15CA611}" type="pres">
      <dgm:prSet presAssocID="{EB28B427-359E-49BC-8E08-6401E2B83E4A}" presName="background2" presStyleLbl="node2" presStyleIdx="2" presStyleCnt="3"/>
      <dgm:spPr/>
      <dgm:t>
        <a:bodyPr/>
        <a:lstStyle/>
        <a:p>
          <a:pPr rtl="1"/>
          <a:endParaRPr lang="fa-IR"/>
        </a:p>
      </dgm:t>
    </dgm:pt>
    <dgm:pt modelId="{F07EC8F6-0501-4445-88BE-26DC41B8C392}" type="pres">
      <dgm:prSet presAssocID="{EB28B427-359E-49BC-8E08-6401E2B83E4A}" presName="text2" presStyleLbl="fgAcc2" presStyleIdx="2" presStyleCnt="3">
        <dgm:presLayoutVars>
          <dgm:chPref val="3"/>
        </dgm:presLayoutVars>
      </dgm:prSet>
      <dgm:spPr/>
      <dgm:t>
        <a:bodyPr/>
        <a:lstStyle/>
        <a:p>
          <a:endParaRPr lang="en-US"/>
        </a:p>
      </dgm:t>
    </dgm:pt>
    <dgm:pt modelId="{6D36D952-570D-4BF8-89C7-0FCDB359EE78}" type="pres">
      <dgm:prSet presAssocID="{EB28B427-359E-49BC-8E08-6401E2B83E4A}" presName="hierChild3" presStyleCnt="0"/>
      <dgm:spPr/>
      <dgm:t>
        <a:bodyPr/>
        <a:lstStyle/>
        <a:p>
          <a:pPr rtl="1"/>
          <a:endParaRPr lang="fa-IR"/>
        </a:p>
      </dgm:t>
    </dgm:pt>
  </dgm:ptLst>
  <dgm:cxnLst>
    <dgm:cxn modelId="{EB472450-2961-45EC-9E70-10E66EC2AE0F}" type="presOf" srcId="{AECA0B80-DFF5-445D-8DC3-576A16E5DFE5}" destId="{2442B071-A854-4E7F-A50C-F14B33CD57A4}" srcOrd="0" destOrd="0" presId="urn:microsoft.com/office/officeart/2005/8/layout/hierarchy1"/>
    <dgm:cxn modelId="{0A7B9698-B9E7-450A-A78E-69B93FB3927B}" srcId="{87AD9F2D-38E8-4666-A811-6ACA40DF79BA}" destId="{EB28B427-359E-49BC-8E08-6401E2B83E4A}" srcOrd="2" destOrd="0" parTransId="{D931AB2C-1711-40B4-8F85-A51BB3D1E12B}" sibTransId="{36F4B0A0-D117-4C4D-832B-AD25A4CFBFEA}"/>
    <dgm:cxn modelId="{6D11A5C4-1744-4944-ACB4-3EACFBFD055C}" type="presOf" srcId="{4F11135B-501E-4EF0-BA3B-3C014BDFDC90}" destId="{F438CB0B-2FDC-4915-910E-319D6482718D}" srcOrd="0" destOrd="0" presId="urn:microsoft.com/office/officeart/2005/8/layout/hierarchy1"/>
    <dgm:cxn modelId="{4E5A09A1-1013-41AB-9FBE-DCE9EF7C83A1}" type="presOf" srcId="{4F817FCF-1B17-460B-B210-6D75B7BFDB77}" destId="{8F9B17E5-F410-4A76-81D6-80FCFBDEE2F9}"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66E99977-42F8-4F68-B40F-B038A17A2F34}" type="presOf" srcId="{D313B4F9-93AB-4871-A3ED-964349142A75}" destId="{A2E3A9A6-021F-49E2-8725-ED5FE5312769}" srcOrd="0" destOrd="0" presId="urn:microsoft.com/office/officeart/2005/8/layout/hierarchy1"/>
    <dgm:cxn modelId="{4187557A-B5A9-48AF-A735-1DBE7FC550C7}" type="presOf" srcId="{87AD9F2D-38E8-4666-A811-6ACA40DF79BA}" destId="{AE5C16BE-81E7-4C9C-BC41-C55E52D76073}" srcOrd="0" destOrd="0" presId="urn:microsoft.com/office/officeart/2005/8/layout/hierarchy1"/>
    <dgm:cxn modelId="{41287661-FD6D-455F-B390-62035AFA62D3}" srcId="{87AD9F2D-38E8-4666-A811-6ACA40DF79BA}" destId="{05BF81B7-E952-4C38-B1D5-88FCF618B828}" srcOrd="1" destOrd="0" parTransId="{4F817FCF-1B17-460B-B210-6D75B7BFDB77}" sibTransId="{99D36E04-2EBA-41BC-A01E-108C2F126156}"/>
    <dgm:cxn modelId="{4CF258E0-4A47-4108-921C-9833A42A02EF}" type="presOf" srcId="{D931AB2C-1711-40B4-8F85-A51BB3D1E12B}" destId="{5CCE047A-CF18-4D76-8B66-7C055465963A}" srcOrd="0" destOrd="0" presId="urn:microsoft.com/office/officeart/2005/8/layout/hierarchy1"/>
    <dgm:cxn modelId="{84FA26F8-1E9A-4F63-870F-1D2F6D989431}" type="presOf" srcId="{EB28B427-359E-49BC-8E08-6401E2B83E4A}" destId="{F07EC8F6-0501-4445-88BE-26DC41B8C392}"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6B300492-7857-41C4-A261-7BB85516711F}" type="presOf" srcId="{05BF81B7-E952-4C38-B1D5-88FCF618B828}" destId="{0D1201D2-E119-4105-BC5F-A676DF303493}" srcOrd="0" destOrd="0" presId="urn:microsoft.com/office/officeart/2005/8/layout/hierarchy1"/>
    <dgm:cxn modelId="{6BB23F0F-E01C-4715-AA90-94FF868C74B3}" type="presParOf" srcId="{A2E3A9A6-021F-49E2-8725-ED5FE5312769}" destId="{9C608B81-2AFA-409A-9E32-92CA1556C516}" srcOrd="0" destOrd="0" presId="urn:microsoft.com/office/officeart/2005/8/layout/hierarchy1"/>
    <dgm:cxn modelId="{B35ABB40-C9B5-4513-8F60-2FF0E2A4B0C6}" type="presParOf" srcId="{9C608B81-2AFA-409A-9E32-92CA1556C516}" destId="{3F73F56D-1E40-4F68-BB2E-FE4C017C6721}" srcOrd="0" destOrd="0" presId="urn:microsoft.com/office/officeart/2005/8/layout/hierarchy1"/>
    <dgm:cxn modelId="{58163754-B8BA-4C56-AADA-390E4319673C}" type="presParOf" srcId="{3F73F56D-1E40-4F68-BB2E-FE4C017C6721}" destId="{77846933-E4C1-450E-81AE-5C29E60AC21B}" srcOrd="0" destOrd="0" presId="urn:microsoft.com/office/officeart/2005/8/layout/hierarchy1"/>
    <dgm:cxn modelId="{5B68CCBE-0DF8-4F1F-AC0B-680FBAAD0469}" type="presParOf" srcId="{3F73F56D-1E40-4F68-BB2E-FE4C017C6721}" destId="{AE5C16BE-81E7-4C9C-BC41-C55E52D76073}" srcOrd="1" destOrd="0" presId="urn:microsoft.com/office/officeart/2005/8/layout/hierarchy1"/>
    <dgm:cxn modelId="{6B565EC7-536B-40B7-A1A3-D0DAA2E8449F}" type="presParOf" srcId="{9C608B81-2AFA-409A-9E32-92CA1556C516}" destId="{5F905C95-B63B-40F5-AE06-4CC9951F8D1F}" srcOrd="1" destOrd="0" presId="urn:microsoft.com/office/officeart/2005/8/layout/hierarchy1"/>
    <dgm:cxn modelId="{0CE66715-C689-46E5-94A4-E0F7CE369D4C}" type="presParOf" srcId="{5F905C95-B63B-40F5-AE06-4CC9951F8D1F}" destId="{F438CB0B-2FDC-4915-910E-319D6482718D}" srcOrd="0" destOrd="0" presId="urn:microsoft.com/office/officeart/2005/8/layout/hierarchy1"/>
    <dgm:cxn modelId="{115D087F-4826-4DDB-BF55-B90549206547}" type="presParOf" srcId="{5F905C95-B63B-40F5-AE06-4CC9951F8D1F}" destId="{F8E0C531-84B9-41B4-9E6A-B1B5C7A0890A}" srcOrd="1" destOrd="0" presId="urn:microsoft.com/office/officeart/2005/8/layout/hierarchy1"/>
    <dgm:cxn modelId="{E3FC8BB1-A171-4A84-B139-EE3DF7DA5EE4}" type="presParOf" srcId="{F8E0C531-84B9-41B4-9E6A-B1B5C7A0890A}" destId="{07151909-F60B-4204-936C-CA52FF8AD1B7}" srcOrd="0" destOrd="0" presId="urn:microsoft.com/office/officeart/2005/8/layout/hierarchy1"/>
    <dgm:cxn modelId="{1DF38A66-E445-4A23-AF95-72D87EDE39B2}" type="presParOf" srcId="{07151909-F60B-4204-936C-CA52FF8AD1B7}" destId="{338B679C-63DF-43D7-86AD-8CA1FBAE5672}" srcOrd="0" destOrd="0" presId="urn:microsoft.com/office/officeart/2005/8/layout/hierarchy1"/>
    <dgm:cxn modelId="{C8FE9BEF-27D4-46B6-A3DC-87A7B307A30C}" type="presParOf" srcId="{07151909-F60B-4204-936C-CA52FF8AD1B7}" destId="{2442B071-A854-4E7F-A50C-F14B33CD57A4}" srcOrd="1" destOrd="0" presId="urn:microsoft.com/office/officeart/2005/8/layout/hierarchy1"/>
    <dgm:cxn modelId="{4DD347DB-66FE-41B7-9B79-B85394EB79D3}" type="presParOf" srcId="{F8E0C531-84B9-41B4-9E6A-B1B5C7A0890A}" destId="{9765CB52-0FA7-4E57-8E30-52B89D3EACAD}" srcOrd="1" destOrd="0" presId="urn:microsoft.com/office/officeart/2005/8/layout/hierarchy1"/>
    <dgm:cxn modelId="{B896F699-788F-46D8-9957-554943EC71E9}" type="presParOf" srcId="{5F905C95-B63B-40F5-AE06-4CC9951F8D1F}" destId="{8F9B17E5-F410-4A76-81D6-80FCFBDEE2F9}" srcOrd="2" destOrd="0" presId="urn:microsoft.com/office/officeart/2005/8/layout/hierarchy1"/>
    <dgm:cxn modelId="{FD41A457-A4EE-4E9D-8469-6356E7588BA5}" type="presParOf" srcId="{5F905C95-B63B-40F5-AE06-4CC9951F8D1F}" destId="{98AB3E58-AA8E-41BA-8C1B-AD65B73C1CD1}" srcOrd="3" destOrd="0" presId="urn:microsoft.com/office/officeart/2005/8/layout/hierarchy1"/>
    <dgm:cxn modelId="{CD4BB431-93FB-4D41-9B52-BC1538D799F2}" type="presParOf" srcId="{98AB3E58-AA8E-41BA-8C1B-AD65B73C1CD1}" destId="{37AF6855-009A-4BD2-9E21-C7D126F2B559}" srcOrd="0" destOrd="0" presId="urn:microsoft.com/office/officeart/2005/8/layout/hierarchy1"/>
    <dgm:cxn modelId="{3044A1D8-38BF-47E3-929D-031682D29000}" type="presParOf" srcId="{37AF6855-009A-4BD2-9E21-C7D126F2B559}" destId="{32B1E588-3E57-4C51-909D-F8510CD3B233}" srcOrd="0" destOrd="0" presId="urn:microsoft.com/office/officeart/2005/8/layout/hierarchy1"/>
    <dgm:cxn modelId="{B22A65F5-0921-4151-8818-D9F86F7EAF86}" type="presParOf" srcId="{37AF6855-009A-4BD2-9E21-C7D126F2B559}" destId="{0D1201D2-E119-4105-BC5F-A676DF303493}" srcOrd="1" destOrd="0" presId="urn:microsoft.com/office/officeart/2005/8/layout/hierarchy1"/>
    <dgm:cxn modelId="{2BD129B0-4612-4FC3-8B33-7CA7DE3DE8C4}" type="presParOf" srcId="{98AB3E58-AA8E-41BA-8C1B-AD65B73C1CD1}" destId="{DBED2911-D0F3-45AC-A609-BA883815B2CB}" srcOrd="1" destOrd="0" presId="urn:microsoft.com/office/officeart/2005/8/layout/hierarchy1"/>
    <dgm:cxn modelId="{D333CC18-0887-4A13-A57A-96727D11576C}" type="presParOf" srcId="{5F905C95-B63B-40F5-AE06-4CC9951F8D1F}" destId="{5CCE047A-CF18-4D76-8B66-7C055465963A}" srcOrd="4" destOrd="0" presId="urn:microsoft.com/office/officeart/2005/8/layout/hierarchy1"/>
    <dgm:cxn modelId="{885EE494-F4CA-4A2D-863D-26944DB46CF9}" type="presParOf" srcId="{5F905C95-B63B-40F5-AE06-4CC9951F8D1F}" destId="{B32821C2-B87C-4FD6-BD52-598B4E03BFE1}" srcOrd="5" destOrd="0" presId="urn:microsoft.com/office/officeart/2005/8/layout/hierarchy1"/>
    <dgm:cxn modelId="{6BC6B7FA-D9DD-497F-85DF-0BAF9ABA76F8}" type="presParOf" srcId="{B32821C2-B87C-4FD6-BD52-598B4E03BFE1}" destId="{F55ED70D-F95A-4CDD-AFBC-6A05BF6FCE14}" srcOrd="0" destOrd="0" presId="urn:microsoft.com/office/officeart/2005/8/layout/hierarchy1"/>
    <dgm:cxn modelId="{E2239CC4-230E-41A9-98E6-0811358DE690}" type="presParOf" srcId="{F55ED70D-F95A-4CDD-AFBC-6A05BF6FCE14}" destId="{8C40F8BE-5B92-4C06-99E5-38E7D15CA611}" srcOrd="0" destOrd="0" presId="urn:microsoft.com/office/officeart/2005/8/layout/hierarchy1"/>
    <dgm:cxn modelId="{DD7CE6E5-97C6-4711-971D-EFE5AE23DA20}" type="presParOf" srcId="{F55ED70D-F95A-4CDD-AFBC-6A05BF6FCE14}" destId="{F07EC8F6-0501-4445-88BE-26DC41B8C392}" srcOrd="1" destOrd="0" presId="urn:microsoft.com/office/officeart/2005/8/layout/hierarchy1"/>
    <dgm:cxn modelId="{1D774EB1-0721-4FEC-AE50-7D3307DEEF53}" type="presParOf" srcId="{B32821C2-B87C-4FD6-BD52-598B4E03BFE1}" destId="{6D36D952-570D-4BF8-89C7-0FCDB359EE78}"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3B4F9-93AB-4871-A3ED-964349142A75}"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Central tendency</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Mean (</a:t>
          </a:r>
          <a:r>
            <a:rPr lang="fa-IR" dirty="0" smtClean="0">
              <a:solidFill>
                <a:srgbClr val="60624E"/>
              </a:solidFill>
              <a:cs typeface="B Nazanin" pitchFamily="2" charset="-78"/>
            </a:rPr>
            <a:t>میانگین</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Sum (</a:t>
          </a:r>
          <a:r>
            <a:rPr lang="fa-IR" dirty="0" smtClean="0">
              <a:solidFill>
                <a:srgbClr val="60624E"/>
              </a:solidFill>
            </a:rPr>
            <a:t>مجموع</a:t>
          </a:r>
          <a:r>
            <a:rPr lang="en-US" dirty="0" smtClean="0">
              <a:solidFill>
                <a:srgbClr val="60624E"/>
              </a:solidFill>
            </a:rPr>
            <a:t>)</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48DA9019-1225-43EA-9943-B399A579EE0D}">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Median (</a:t>
          </a:r>
          <a:r>
            <a:rPr lang="fa-IR" dirty="0" smtClean="0">
              <a:solidFill>
                <a:srgbClr val="60624E"/>
              </a:solidFill>
              <a:cs typeface="B Nazanin" pitchFamily="2" charset="-78"/>
            </a:rPr>
            <a:t>میانه</a:t>
          </a:r>
          <a:r>
            <a:rPr lang="en-US" dirty="0" smtClean="0">
              <a:solidFill>
                <a:srgbClr val="60624E"/>
              </a:solidFill>
              <a:cs typeface="B Nazanin" pitchFamily="2" charset="-78"/>
            </a:rPr>
            <a:t>)</a:t>
          </a:r>
          <a:endParaRPr lang="en-US" dirty="0">
            <a:solidFill>
              <a:srgbClr val="60624E"/>
            </a:solidFill>
          </a:endParaRPr>
        </a:p>
      </dgm:t>
    </dgm:pt>
    <dgm:pt modelId="{B43A26F7-B3DD-43F7-BA54-2EB42C568E4D}" type="parTrans" cxnId="{64882E0D-2EB3-4534-B48C-A0A73499BCA5}">
      <dgm:prSet/>
      <dgm:spPr/>
      <dgm:t>
        <a:bodyPr/>
        <a:lstStyle/>
        <a:p>
          <a:endParaRPr lang="en-US">
            <a:solidFill>
              <a:srgbClr val="60624E"/>
            </a:solidFill>
          </a:endParaRPr>
        </a:p>
      </dgm:t>
    </dgm:pt>
    <dgm:pt modelId="{57EDF859-6C4E-4906-B83E-50CD21269C6F}" type="sibTrans" cxnId="{64882E0D-2EB3-4534-B48C-A0A73499BCA5}">
      <dgm:prSet/>
      <dgm:spPr/>
      <dgm:t>
        <a:bodyPr/>
        <a:lstStyle/>
        <a:p>
          <a:endParaRPr lang="en-US">
            <a:solidFill>
              <a:srgbClr val="60624E"/>
            </a:solidFill>
          </a:endParaRPr>
        </a:p>
      </dgm:t>
    </dgm:pt>
    <dgm:pt modelId="{EB28B427-359E-49BC-8E08-6401E2B83E4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Mode</a:t>
          </a:r>
          <a:r>
            <a:rPr lang="fa-IR" dirty="0" smtClean="0">
              <a:solidFill>
                <a:srgbClr val="60624E"/>
              </a:solidFill>
              <a:cs typeface="B Nazanin" pitchFamily="2" charset="-78"/>
            </a:rPr>
            <a:t/>
          </a:r>
          <a:br>
            <a:rPr lang="fa-IR" dirty="0" smtClean="0">
              <a:solidFill>
                <a:srgbClr val="60624E"/>
              </a:solidFill>
              <a:cs typeface="B Nazanin" pitchFamily="2" charset="-78"/>
            </a:rPr>
          </a:br>
          <a:r>
            <a:rPr lang="en-US" dirty="0" smtClean="0">
              <a:solidFill>
                <a:srgbClr val="60624E"/>
              </a:solidFill>
              <a:cs typeface="B Nazanin" pitchFamily="2" charset="-78"/>
            </a:rPr>
            <a:t> (</a:t>
          </a:r>
          <a:r>
            <a:rPr lang="fa-IR" dirty="0" smtClean="0">
              <a:solidFill>
                <a:srgbClr val="60624E"/>
              </a:solidFill>
              <a:cs typeface="B Nazanin" pitchFamily="2" charset="-78"/>
            </a:rPr>
            <a:t>مد یا نما</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36F4B0A0-D117-4C4D-832B-AD25A4CFBFEA}" type="sibTrans" cxnId="{0A7B9698-B9E7-450A-A78E-69B93FB3927B}">
      <dgm:prSet/>
      <dgm:spPr/>
      <dgm:t>
        <a:bodyPr/>
        <a:lstStyle/>
        <a:p>
          <a:endParaRPr lang="en-US">
            <a:solidFill>
              <a:srgbClr val="60624E"/>
            </a:solidFill>
          </a:endParaRPr>
        </a:p>
      </dgm:t>
    </dgm:pt>
    <dgm:pt modelId="{D931AB2C-1711-40B4-8F85-A51BB3D1E12B}" type="parTrans" cxnId="{0A7B9698-B9E7-450A-A78E-69B93FB3927B}">
      <dgm:prSet/>
      <dgm:spPr/>
      <dgm:t>
        <a:bodyPr/>
        <a:lstStyle/>
        <a:p>
          <a:endParaRPr lang="en-US">
            <a:solidFill>
              <a:srgbClr val="60624E"/>
            </a:solidFill>
          </a:endParaRPr>
        </a:p>
      </dgm:t>
    </dgm:pt>
    <dgm:pt modelId="{F1864DA6-50FD-4CB9-8E7D-B78C7A09E133}" type="pres">
      <dgm:prSet presAssocID="{D313B4F9-93AB-4871-A3ED-964349142A75}" presName="Name0" presStyleCnt="0">
        <dgm:presLayoutVars>
          <dgm:chMax val="1"/>
          <dgm:dir/>
          <dgm:animLvl val="ctr"/>
          <dgm:resizeHandles val="exact"/>
        </dgm:presLayoutVars>
      </dgm:prSet>
      <dgm:spPr/>
      <dgm:t>
        <a:bodyPr/>
        <a:lstStyle/>
        <a:p>
          <a:endParaRPr lang="en-US"/>
        </a:p>
      </dgm:t>
    </dgm:pt>
    <dgm:pt modelId="{7F1095CF-2679-47A3-B045-1A1FA4471CEF}" type="pres">
      <dgm:prSet presAssocID="{87AD9F2D-38E8-4666-A811-6ACA40DF79BA}" presName="centerShape" presStyleLbl="node0" presStyleIdx="0" presStyleCnt="1"/>
      <dgm:spPr/>
      <dgm:t>
        <a:bodyPr/>
        <a:lstStyle/>
        <a:p>
          <a:endParaRPr lang="en-US"/>
        </a:p>
      </dgm:t>
    </dgm:pt>
    <dgm:pt modelId="{39A5CD7C-AB88-4ED3-85FC-58CFAE8355AF}" type="pres">
      <dgm:prSet presAssocID="{4F11135B-501E-4EF0-BA3B-3C014BDFDC90}" presName="parTrans" presStyleLbl="sibTrans2D1" presStyleIdx="0" presStyleCnt="4"/>
      <dgm:spPr/>
      <dgm:t>
        <a:bodyPr/>
        <a:lstStyle/>
        <a:p>
          <a:endParaRPr lang="en-US"/>
        </a:p>
      </dgm:t>
    </dgm:pt>
    <dgm:pt modelId="{3CE09153-40D7-470F-ACBA-6CD4D894B01A}" type="pres">
      <dgm:prSet presAssocID="{4F11135B-501E-4EF0-BA3B-3C014BDFDC90}" presName="connectorText" presStyleLbl="sibTrans2D1" presStyleIdx="0" presStyleCnt="4"/>
      <dgm:spPr/>
      <dgm:t>
        <a:bodyPr/>
        <a:lstStyle/>
        <a:p>
          <a:endParaRPr lang="en-US"/>
        </a:p>
      </dgm:t>
    </dgm:pt>
    <dgm:pt modelId="{54C14153-A9AD-49DF-806A-68E235A5F67A}" type="pres">
      <dgm:prSet presAssocID="{AECA0B80-DFF5-445D-8DC3-576A16E5DFE5}" presName="node" presStyleLbl="node1" presStyleIdx="0" presStyleCnt="4">
        <dgm:presLayoutVars>
          <dgm:bulletEnabled val="1"/>
        </dgm:presLayoutVars>
      </dgm:prSet>
      <dgm:spPr/>
      <dgm:t>
        <a:bodyPr/>
        <a:lstStyle/>
        <a:p>
          <a:endParaRPr lang="en-US"/>
        </a:p>
      </dgm:t>
    </dgm:pt>
    <dgm:pt modelId="{AE798624-9BD3-4410-93E7-0B1AA7DDF763}" type="pres">
      <dgm:prSet presAssocID="{4F817FCF-1B17-460B-B210-6D75B7BFDB77}" presName="parTrans" presStyleLbl="sibTrans2D1" presStyleIdx="1" presStyleCnt="4"/>
      <dgm:spPr/>
      <dgm:t>
        <a:bodyPr/>
        <a:lstStyle/>
        <a:p>
          <a:endParaRPr lang="en-US"/>
        </a:p>
      </dgm:t>
    </dgm:pt>
    <dgm:pt modelId="{4B953BBC-DF85-47F1-BF01-2DB1E0710EAF}" type="pres">
      <dgm:prSet presAssocID="{4F817FCF-1B17-460B-B210-6D75B7BFDB77}" presName="connectorText" presStyleLbl="sibTrans2D1" presStyleIdx="1" presStyleCnt="4"/>
      <dgm:spPr/>
      <dgm:t>
        <a:bodyPr/>
        <a:lstStyle/>
        <a:p>
          <a:endParaRPr lang="en-US"/>
        </a:p>
      </dgm:t>
    </dgm:pt>
    <dgm:pt modelId="{6F592A10-C8DC-481F-AAC8-84C77BF3AEA2}" type="pres">
      <dgm:prSet presAssocID="{05BF81B7-E952-4C38-B1D5-88FCF618B828}" presName="node" presStyleLbl="node1" presStyleIdx="1" presStyleCnt="4">
        <dgm:presLayoutVars>
          <dgm:bulletEnabled val="1"/>
        </dgm:presLayoutVars>
      </dgm:prSet>
      <dgm:spPr/>
      <dgm:t>
        <a:bodyPr/>
        <a:lstStyle/>
        <a:p>
          <a:endParaRPr lang="en-US"/>
        </a:p>
      </dgm:t>
    </dgm:pt>
    <dgm:pt modelId="{63C2A4D2-3E4D-45D0-8A0B-7B813C0385D5}" type="pres">
      <dgm:prSet presAssocID="{D931AB2C-1711-40B4-8F85-A51BB3D1E12B}" presName="parTrans" presStyleLbl="sibTrans2D1" presStyleIdx="2" presStyleCnt="4"/>
      <dgm:spPr/>
      <dgm:t>
        <a:bodyPr/>
        <a:lstStyle/>
        <a:p>
          <a:endParaRPr lang="en-US"/>
        </a:p>
      </dgm:t>
    </dgm:pt>
    <dgm:pt modelId="{1FAD0FCA-5C16-4CE0-AE2D-0CA07BB34FFE}" type="pres">
      <dgm:prSet presAssocID="{D931AB2C-1711-40B4-8F85-A51BB3D1E12B}" presName="connectorText" presStyleLbl="sibTrans2D1" presStyleIdx="2" presStyleCnt="4"/>
      <dgm:spPr/>
      <dgm:t>
        <a:bodyPr/>
        <a:lstStyle/>
        <a:p>
          <a:endParaRPr lang="en-US"/>
        </a:p>
      </dgm:t>
    </dgm:pt>
    <dgm:pt modelId="{9E3EE88F-6DFC-4F02-95BC-69DC4DC8198E}" type="pres">
      <dgm:prSet presAssocID="{EB28B427-359E-49BC-8E08-6401E2B83E4A}" presName="node" presStyleLbl="node1" presStyleIdx="2" presStyleCnt="4">
        <dgm:presLayoutVars>
          <dgm:bulletEnabled val="1"/>
        </dgm:presLayoutVars>
      </dgm:prSet>
      <dgm:spPr/>
      <dgm:t>
        <a:bodyPr/>
        <a:lstStyle/>
        <a:p>
          <a:endParaRPr lang="en-US"/>
        </a:p>
      </dgm:t>
    </dgm:pt>
    <dgm:pt modelId="{F346FBE9-1C2B-4C4B-BF43-111B1104CFAD}" type="pres">
      <dgm:prSet presAssocID="{B43A26F7-B3DD-43F7-BA54-2EB42C568E4D}" presName="parTrans" presStyleLbl="sibTrans2D1" presStyleIdx="3" presStyleCnt="4"/>
      <dgm:spPr/>
      <dgm:t>
        <a:bodyPr/>
        <a:lstStyle/>
        <a:p>
          <a:endParaRPr lang="en-US"/>
        </a:p>
      </dgm:t>
    </dgm:pt>
    <dgm:pt modelId="{2E9F7301-C135-49A4-8DC2-7764339F18A0}" type="pres">
      <dgm:prSet presAssocID="{B43A26F7-B3DD-43F7-BA54-2EB42C568E4D}" presName="connectorText" presStyleLbl="sibTrans2D1" presStyleIdx="3" presStyleCnt="4"/>
      <dgm:spPr/>
      <dgm:t>
        <a:bodyPr/>
        <a:lstStyle/>
        <a:p>
          <a:endParaRPr lang="en-US"/>
        </a:p>
      </dgm:t>
    </dgm:pt>
    <dgm:pt modelId="{DF85C74F-8142-4A20-8BBC-3E33983EFE73}" type="pres">
      <dgm:prSet presAssocID="{48DA9019-1225-43EA-9943-B399A579EE0D}" presName="node" presStyleLbl="node1" presStyleIdx="3" presStyleCnt="4">
        <dgm:presLayoutVars>
          <dgm:bulletEnabled val="1"/>
        </dgm:presLayoutVars>
      </dgm:prSet>
      <dgm:spPr/>
      <dgm:t>
        <a:bodyPr/>
        <a:lstStyle/>
        <a:p>
          <a:endParaRPr lang="en-US"/>
        </a:p>
      </dgm:t>
    </dgm:pt>
  </dgm:ptLst>
  <dgm:cxnLst>
    <dgm:cxn modelId="{12FDF4B3-006B-4B39-9B25-B16069EAB690}" type="presOf" srcId="{D313B4F9-93AB-4871-A3ED-964349142A75}" destId="{F1864DA6-50FD-4CB9-8E7D-B78C7A09E133}" srcOrd="0" destOrd="0" presId="urn:microsoft.com/office/officeart/2005/8/layout/radial5"/>
    <dgm:cxn modelId="{D8E3C764-CCF9-497D-8461-F5B7B3B5E115}" type="presOf" srcId="{4F817FCF-1B17-460B-B210-6D75B7BFDB77}" destId="{4B953BBC-DF85-47F1-BF01-2DB1E0710EAF}" srcOrd="1" destOrd="0" presId="urn:microsoft.com/office/officeart/2005/8/layout/radial5"/>
    <dgm:cxn modelId="{E018258B-8240-4799-8F06-EB0CE750AF62}" type="presOf" srcId="{4F11135B-501E-4EF0-BA3B-3C014BDFDC90}" destId="{3CE09153-40D7-470F-ACBA-6CD4D894B01A}" srcOrd="1" destOrd="0" presId="urn:microsoft.com/office/officeart/2005/8/layout/radial5"/>
    <dgm:cxn modelId="{0A7B9698-B9E7-450A-A78E-69B93FB3927B}" srcId="{87AD9F2D-38E8-4666-A811-6ACA40DF79BA}" destId="{EB28B427-359E-49BC-8E08-6401E2B83E4A}" srcOrd="2" destOrd="0" parTransId="{D931AB2C-1711-40B4-8F85-A51BB3D1E12B}" sibTransId="{36F4B0A0-D117-4C4D-832B-AD25A4CFBFEA}"/>
    <dgm:cxn modelId="{921A67F4-FEFD-4740-A11E-3A563E5059FE}" type="presOf" srcId="{B43A26F7-B3DD-43F7-BA54-2EB42C568E4D}" destId="{2E9F7301-C135-49A4-8DC2-7764339F18A0}" srcOrd="1" destOrd="0" presId="urn:microsoft.com/office/officeart/2005/8/layout/radial5"/>
    <dgm:cxn modelId="{D5716CE4-80C0-4321-B0F9-C2A2770B3B9C}" type="presOf" srcId="{AECA0B80-DFF5-445D-8DC3-576A16E5DFE5}" destId="{54C14153-A9AD-49DF-806A-68E235A5F67A}" srcOrd="0" destOrd="0" presId="urn:microsoft.com/office/officeart/2005/8/layout/radial5"/>
    <dgm:cxn modelId="{14E96A5E-0915-4132-B2FB-A9202BB7A774}" type="presOf" srcId="{4F817FCF-1B17-460B-B210-6D75B7BFDB77}" destId="{AE798624-9BD3-4410-93E7-0B1AA7DDF763}" srcOrd="0" destOrd="0" presId="urn:microsoft.com/office/officeart/2005/8/layout/radial5"/>
    <dgm:cxn modelId="{64882E0D-2EB3-4534-B48C-A0A73499BCA5}" srcId="{87AD9F2D-38E8-4666-A811-6ACA40DF79BA}" destId="{48DA9019-1225-43EA-9943-B399A579EE0D}" srcOrd="3" destOrd="0" parTransId="{B43A26F7-B3DD-43F7-BA54-2EB42C568E4D}" sibTransId="{57EDF859-6C4E-4906-B83E-50CD21269C6F}"/>
    <dgm:cxn modelId="{B2F697F0-971A-40D1-B853-55635615427F}" type="presOf" srcId="{EB28B427-359E-49BC-8E08-6401E2B83E4A}" destId="{9E3EE88F-6DFC-4F02-95BC-69DC4DC8198E}" srcOrd="0" destOrd="0" presId="urn:microsoft.com/office/officeart/2005/8/layout/radial5"/>
    <dgm:cxn modelId="{7EB517AC-B58E-40D3-879B-53DAEB2740CD}" srcId="{87AD9F2D-38E8-4666-A811-6ACA40DF79BA}" destId="{AECA0B80-DFF5-445D-8DC3-576A16E5DFE5}" srcOrd="0" destOrd="0" parTransId="{4F11135B-501E-4EF0-BA3B-3C014BDFDC90}" sibTransId="{3177E794-F3BB-4D18-9167-83417C236C84}"/>
    <dgm:cxn modelId="{099137AF-4C58-430C-AD78-B3DDAD7BBB4B}" type="presOf" srcId="{D931AB2C-1711-40B4-8F85-A51BB3D1E12B}" destId="{63C2A4D2-3E4D-45D0-8A0B-7B813C0385D5}" srcOrd="0" destOrd="0" presId="urn:microsoft.com/office/officeart/2005/8/layout/radial5"/>
    <dgm:cxn modelId="{41287661-FD6D-455F-B390-62035AFA62D3}" srcId="{87AD9F2D-38E8-4666-A811-6ACA40DF79BA}" destId="{05BF81B7-E952-4C38-B1D5-88FCF618B828}" srcOrd="1" destOrd="0" parTransId="{4F817FCF-1B17-460B-B210-6D75B7BFDB77}" sibTransId="{99D36E04-2EBA-41BC-A01E-108C2F126156}"/>
    <dgm:cxn modelId="{1BD8EEED-B619-498B-9901-B9E44D5AE64E}" type="presOf" srcId="{D931AB2C-1711-40B4-8F85-A51BB3D1E12B}" destId="{1FAD0FCA-5C16-4CE0-AE2D-0CA07BB34FFE}" srcOrd="1" destOrd="0" presId="urn:microsoft.com/office/officeart/2005/8/layout/radial5"/>
    <dgm:cxn modelId="{8BF741EB-B1D2-40C1-897C-33C8E61BF50F}" type="presOf" srcId="{05BF81B7-E952-4C38-B1D5-88FCF618B828}" destId="{6F592A10-C8DC-481F-AAC8-84C77BF3AEA2}" srcOrd="0" destOrd="0" presId="urn:microsoft.com/office/officeart/2005/8/layout/radial5"/>
    <dgm:cxn modelId="{4627A723-DD0A-4649-9BD9-531C60C87F78}" type="presOf" srcId="{B43A26F7-B3DD-43F7-BA54-2EB42C568E4D}" destId="{F346FBE9-1C2B-4C4B-BF43-111B1104CFAD}" srcOrd="0" destOrd="0" presId="urn:microsoft.com/office/officeart/2005/8/layout/radial5"/>
    <dgm:cxn modelId="{42132AE0-2D8B-4CB9-80E4-7CC6C98CBC0A}" type="presOf" srcId="{87AD9F2D-38E8-4666-A811-6ACA40DF79BA}" destId="{7F1095CF-2679-47A3-B045-1A1FA4471CEF}" srcOrd="0" destOrd="0" presId="urn:microsoft.com/office/officeart/2005/8/layout/radial5"/>
    <dgm:cxn modelId="{D1C971DF-8A50-4EDA-AA33-9C2670794EB1}" srcId="{D313B4F9-93AB-4871-A3ED-964349142A75}" destId="{87AD9F2D-38E8-4666-A811-6ACA40DF79BA}" srcOrd="0" destOrd="0" parTransId="{E3E9BA9E-F0F6-4631-8CAF-8BC9FC130D0A}" sibTransId="{4C1E2685-D524-40AE-A9A8-79350BE00D05}"/>
    <dgm:cxn modelId="{1663BF9D-C584-4818-BD69-FFC98E820738}" type="presOf" srcId="{4F11135B-501E-4EF0-BA3B-3C014BDFDC90}" destId="{39A5CD7C-AB88-4ED3-85FC-58CFAE8355AF}" srcOrd="0" destOrd="0" presId="urn:microsoft.com/office/officeart/2005/8/layout/radial5"/>
    <dgm:cxn modelId="{E1D8AA1B-A1CD-438D-A5E8-63E92B6B35B9}" type="presOf" srcId="{48DA9019-1225-43EA-9943-B399A579EE0D}" destId="{DF85C74F-8142-4A20-8BBC-3E33983EFE73}" srcOrd="0" destOrd="0" presId="urn:microsoft.com/office/officeart/2005/8/layout/radial5"/>
    <dgm:cxn modelId="{F76D9E82-5246-48F8-AF9A-F41A92C38082}" type="presParOf" srcId="{F1864DA6-50FD-4CB9-8E7D-B78C7A09E133}" destId="{7F1095CF-2679-47A3-B045-1A1FA4471CEF}" srcOrd="0" destOrd="0" presId="urn:microsoft.com/office/officeart/2005/8/layout/radial5"/>
    <dgm:cxn modelId="{9B3F1BA1-CE9B-47A5-9CBE-024D3E6C8647}" type="presParOf" srcId="{F1864DA6-50FD-4CB9-8E7D-B78C7A09E133}" destId="{39A5CD7C-AB88-4ED3-85FC-58CFAE8355AF}" srcOrd="1" destOrd="0" presId="urn:microsoft.com/office/officeart/2005/8/layout/radial5"/>
    <dgm:cxn modelId="{74B47EBD-640E-455D-8565-BEBB5C56D2A8}" type="presParOf" srcId="{39A5CD7C-AB88-4ED3-85FC-58CFAE8355AF}" destId="{3CE09153-40D7-470F-ACBA-6CD4D894B01A}" srcOrd="0" destOrd="0" presId="urn:microsoft.com/office/officeart/2005/8/layout/radial5"/>
    <dgm:cxn modelId="{ED4E7FA6-FDD0-452E-A3F2-76DB2D83368D}" type="presParOf" srcId="{F1864DA6-50FD-4CB9-8E7D-B78C7A09E133}" destId="{54C14153-A9AD-49DF-806A-68E235A5F67A}" srcOrd="2" destOrd="0" presId="urn:microsoft.com/office/officeart/2005/8/layout/radial5"/>
    <dgm:cxn modelId="{C7CEA0B0-6214-41E5-B031-74DCDE2D9680}" type="presParOf" srcId="{F1864DA6-50FD-4CB9-8E7D-B78C7A09E133}" destId="{AE798624-9BD3-4410-93E7-0B1AA7DDF763}" srcOrd="3" destOrd="0" presId="urn:microsoft.com/office/officeart/2005/8/layout/radial5"/>
    <dgm:cxn modelId="{CECBF0F8-F7B7-41D1-A0E3-4E09F28D7AEA}" type="presParOf" srcId="{AE798624-9BD3-4410-93E7-0B1AA7DDF763}" destId="{4B953BBC-DF85-47F1-BF01-2DB1E0710EAF}" srcOrd="0" destOrd="0" presId="urn:microsoft.com/office/officeart/2005/8/layout/radial5"/>
    <dgm:cxn modelId="{76271BFF-3054-43A2-B332-702CF80790BD}" type="presParOf" srcId="{F1864DA6-50FD-4CB9-8E7D-B78C7A09E133}" destId="{6F592A10-C8DC-481F-AAC8-84C77BF3AEA2}" srcOrd="4" destOrd="0" presId="urn:microsoft.com/office/officeart/2005/8/layout/radial5"/>
    <dgm:cxn modelId="{363BF960-74BD-407D-BB70-9FB7176197A8}" type="presParOf" srcId="{F1864DA6-50FD-4CB9-8E7D-B78C7A09E133}" destId="{63C2A4D2-3E4D-45D0-8A0B-7B813C0385D5}" srcOrd="5" destOrd="0" presId="urn:microsoft.com/office/officeart/2005/8/layout/radial5"/>
    <dgm:cxn modelId="{FA1CD352-4CAB-4525-8918-0DA730B0407D}" type="presParOf" srcId="{63C2A4D2-3E4D-45D0-8A0B-7B813C0385D5}" destId="{1FAD0FCA-5C16-4CE0-AE2D-0CA07BB34FFE}" srcOrd="0" destOrd="0" presId="urn:microsoft.com/office/officeart/2005/8/layout/radial5"/>
    <dgm:cxn modelId="{2848A36B-BE61-41BD-9299-BB7C6DB4DA35}" type="presParOf" srcId="{F1864DA6-50FD-4CB9-8E7D-B78C7A09E133}" destId="{9E3EE88F-6DFC-4F02-95BC-69DC4DC8198E}" srcOrd="6" destOrd="0" presId="urn:microsoft.com/office/officeart/2005/8/layout/radial5"/>
    <dgm:cxn modelId="{26A18C5D-4A6C-4BEE-9981-237759AB3DBF}" type="presParOf" srcId="{F1864DA6-50FD-4CB9-8E7D-B78C7A09E133}" destId="{F346FBE9-1C2B-4C4B-BF43-111B1104CFAD}" srcOrd="7" destOrd="0" presId="urn:microsoft.com/office/officeart/2005/8/layout/radial5"/>
    <dgm:cxn modelId="{62547D20-C84B-4F84-A358-282AEBA9CE1E}" type="presParOf" srcId="{F346FBE9-1C2B-4C4B-BF43-111B1104CFAD}" destId="{2E9F7301-C135-49A4-8DC2-7764339F18A0}" srcOrd="0" destOrd="0" presId="urn:microsoft.com/office/officeart/2005/8/layout/radial5"/>
    <dgm:cxn modelId="{C871B6DD-2E4D-469B-9067-75785195FA57}" type="presParOf" srcId="{F1864DA6-50FD-4CB9-8E7D-B78C7A09E133}" destId="{DF85C74F-8142-4A20-8BBC-3E33983EFE73}" srcOrd="8" destOrd="0" presId="urn:microsoft.com/office/officeart/2005/8/layout/radial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3B4F9-93AB-4871-A3ED-964349142A75}"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Desperation</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Std. deviation (</a:t>
          </a:r>
          <a:r>
            <a:rPr lang="fa-IR" dirty="0" smtClean="0">
              <a:solidFill>
                <a:srgbClr val="60624E"/>
              </a:solidFill>
              <a:cs typeface="B Nazanin" pitchFamily="2" charset="-78"/>
            </a:rPr>
            <a:t>انحراف معیار</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S.E. mean (</a:t>
          </a:r>
          <a:r>
            <a:rPr lang="fa-IR" dirty="0" smtClean="0">
              <a:solidFill>
                <a:srgbClr val="60624E"/>
              </a:solidFill>
              <a:cs typeface="B Nazanin" pitchFamily="2" charset="-78"/>
            </a:rPr>
            <a:t>انحراف از میانگین</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EB28B427-359E-49BC-8E08-6401E2B83E4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Maximum (</a:t>
          </a:r>
          <a:r>
            <a:rPr lang="fa-IR" dirty="0" smtClean="0">
              <a:solidFill>
                <a:srgbClr val="60624E"/>
              </a:solidFill>
              <a:cs typeface="B Nazanin" pitchFamily="2" charset="-78"/>
            </a:rPr>
            <a:t>بزرگترین داده</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D931AB2C-1711-40B4-8F85-A51BB3D1E12B}" type="parTrans" cxnId="{0A7B9698-B9E7-450A-A78E-69B93FB3927B}">
      <dgm:prSet/>
      <dgm:spPr/>
      <dgm:t>
        <a:bodyPr/>
        <a:lstStyle/>
        <a:p>
          <a:endParaRPr lang="en-US">
            <a:solidFill>
              <a:srgbClr val="60624E"/>
            </a:solidFill>
          </a:endParaRPr>
        </a:p>
      </dgm:t>
    </dgm:pt>
    <dgm:pt modelId="{36F4B0A0-D117-4C4D-832B-AD25A4CFBFEA}" type="sibTrans" cxnId="{0A7B9698-B9E7-450A-A78E-69B93FB3927B}">
      <dgm:prSet/>
      <dgm:spPr/>
      <dgm:t>
        <a:bodyPr/>
        <a:lstStyle/>
        <a:p>
          <a:endParaRPr lang="en-US">
            <a:solidFill>
              <a:srgbClr val="60624E"/>
            </a:solidFill>
          </a:endParaRPr>
        </a:p>
      </dgm:t>
    </dgm:pt>
    <dgm:pt modelId="{48DA9019-1225-43EA-9943-B399A579EE0D}">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Minimum (</a:t>
          </a:r>
          <a:r>
            <a:rPr lang="fa-IR" dirty="0" smtClean="0">
              <a:solidFill>
                <a:srgbClr val="60624E"/>
              </a:solidFill>
              <a:cs typeface="B Nazanin" pitchFamily="2" charset="-78"/>
            </a:rPr>
            <a:t>کوچکترین داده</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B43A26F7-B3DD-43F7-BA54-2EB42C568E4D}" type="parTrans" cxnId="{64882E0D-2EB3-4534-B48C-A0A73499BCA5}">
      <dgm:prSet/>
      <dgm:spPr/>
      <dgm:t>
        <a:bodyPr/>
        <a:lstStyle/>
        <a:p>
          <a:endParaRPr lang="en-US">
            <a:solidFill>
              <a:srgbClr val="60624E"/>
            </a:solidFill>
          </a:endParaRPr>
        </a:p>
      </dgm:t>
    </dgm:pt>
    <dgm:pt modelId="{57EDF859-6C4E-4906-B83E-50CD21269C6F}" type="sibTrans" cxnId="{64882E0D-2EB3-4534-B48C-A0A73499BCA5}">
      <dgm:prSet/>
      <dgm:spPr/>
      <dgm:t>
        <a:bodyPr/>
        <a:lstStyle/>
        <a:p>
          <a:endParaRPr lang="en-US">
            <a:solidFill>
              <a:srgbClr val="60624E"/>
            </a:solidFill>
          </a:endParaRPr>
        </a:p>
      </dgm:t>
    </dgm:pt>
    <dgm:pt modelId="{CD3F26AC-DEE4-4CE3-BA2F-3C80CCD0C74D}">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Range</a:t>
          </a:r>
          <a:r>
            <a:rPr lang="fa-IR" dirty="0" smtClean="0">
              <a:solidFill>
                <a:srgbClr val="60624E"/>
              </a:solidFill>
              <a:cs typeface="B Nazanin" pitchFamily="2" charset="-78"/>
            </a:rPr>
            <a:t/>
          </a:r>
          <a:br>
            <a:rPr lang="fa-IR" dirty="0" smtClean="0">
              <a:solidFill>
                <a:srgbClr val="60624E"/>
              </a:solidFill>
              <a:cs typeface="B Nazanin" pitchFamily="2" charset="-78"/>
            </a:rPr>
          </a:br>
          <a:r>
            <a:rPr lang="en-US" dirty="0" smtClean="0">
              <a:solidFill>
                <a:srgbClr val="60624E"/>
              </a:solidFill>
              <a:cs typeface="B Nazanin" pitchFamily="2" charset="-78"/>
            </a:rPr>
            <a:t> (</a:t>
          </a:r>
          <a:r>
            <a:rPr lang="fa-IR" dirty="0" smtClean="0">
              <a:solidFill>
                <a:srgbClr val="60624E"/>
              </a:solidFill>
              <a:cs typeface="B Nazanin" pitchFamily="2" charset="-78"/>
            </a:rPr>
            <a:t>دامنه تغییرات</a:t>
          </a:r>
          <a:r>
            <a:rPr lang="en-US" dirty="0" smtClean="0">
              <a:solidFill>
                <a:srgbClr val="60624E"/>
              </a:solidFill>
              <a:cs typeface="B Nazanin" pitchFamily="2" charset="-78"/>
            </a:rPr>
            <a:t>)</a:t>
          </a:r>
          <a:endParaRPr lang="en-US" dirty="0">
            <a:solidFill>
              <a:srgbClr val="60624E"/>
            </a:solidFill>
          </a:endParaRPr>
        </a:p>
      </dgm:t>
    </dgm:pt>
    <dgm:pt modelId="{781DF152-3331-4017-A005-BECEE4D980DE}" type="parTrans" cxnId="{F277E66D-FCBA-4D0A-B716-F4917E8F0322}">
      <dgm:prSet/>
      <dgm:spPr/>
      <dgm:t>
        <a:bodyPr/>
        <a:lstStyle/>
        <a:p>
          <a:endParaRPr lang="en-US">
            <a:solidFill>
              <a:srgbClr val="60624E"/>
            </a:solidFill>
          </a:endParaRPr>
        </a:p>
      </dgm:t>
    </dgm:pt>
    <dgm:pt modelId="{83CAC8ED-A503-4D74-B708-3AE497098D86}" type="sibTrans" cxnId="{F277E66D-FCBA-4D0A-B716-F4917E8F0322}">
      <dgm:prSet/>
      <dgm:spPr/>
      <dgm:t>
        <a:bodyPr/>
        <a:lstStyle/>
        <a:p>
          <a:endParaRPr lang="en-US">
            <a:solidFill>
              <a:srgbClr val="60624E"/>
            </a:solidFill>
          </a:endParaRPr>
        </a:p>
      </dgm:t>
    </dgm:pt>
    <dgm:pt modelId="{9BEDA027-A1B5-4991-A8AF-45B2A7544737}">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Variance (</a:t>
          </a:r>
          <a:r>
            <a:rPr lang="fa-IR" dirty="0" smtClean="0">
              <a:solidFill>
                <a:srgbClr val="60624E"/>
              </a:solidFill>
              <a:cs typeface="B Nazanin" pitchFamily="2" charset="-78"/>
            </a:rPr>
            <a:t>واریانس</a:t>
          </a:r>
          <a:r>
            <a:rPr lang="en-US" dirty="0" smtClean="0">
              <a:solidFill>
                <a:srgbClr val="60624E"/>
              </a:solidFill>
              <a:cs typeface="B Nazanin" pitchFamily="2" charset="-78"/>
            </a:rPr>
            <a:t>)</a:t>
          </a:r>
          <a:endParaRPr lang="en-US" dirty="0">
            <a:solidFill>
              <a:srgbClr val="60624E"/>
            </a:solidFill>
          </a:endParaRPr>
        </a:p>
      </dgm:t>
    </dgm:pt>
    <dgm:pt modelId="{F7763B20-D4B0-479A-838A-6F1FA2407D15}" type="parTrans" cxnId="{F3997794-A50F-4A7D-9AD3-036A84E13AF8}">
      <dgm:prSet/>
      <dgm:spPr/>
      <dgm:t>
        <a:bodyPr/>
        <a:lstStyle/>
        <a:p>
          <a:endParaRPr lang="en-US">
            <a:solidFill>
              <a:srgbClr val="60624E"/>
            </a:solidFill>
          </a:endParaRPr>
        </a:p>
      </dgm:t>
    </dgm:pt>
    <dgm:pt modelId="{CC26A1B4-B6A7-43E5-8440-389092184430}" type="sibTrans" cxnId="{F3997794-A50F-4A7D-9AD3-036A84E13AF8}">
      <dgm:prSet/>
      <dgm:spPr/>
      <dgm:t>
        <a:bodyPr/>
        <a:lstStyle/>
        <a:p>
          <a:endParaRPr lang="en-US">
            <a:solidFill>
              <a:srgbClr val="60624E"/>
            </a:solidFill>
          </a:endParaRPr>
        </a:p>
      </dgm:t>
    </dgm:pt>
    <dgm:pt modelId="{F1864DA6-50FD-4CB9-8E7D-B78C7A09E133}" type="pres">
      <dgm:prSet presAssocID="{D313B4F9-93AB-4871-A3ED-964349142A75}" presName="Name0" presStyleCnt="0">
        <dgm:presLayoutVars>
          <dgm:chMax val="1"/>
          <dgm:dir/>
          <dgm:animLvl val="ctr"/>
          <dgm:resizeHandles val="exact"/>
        </dgm:presLayoutVars>
      </dgm:prSet>
      <dgm:spPr/>
      <dgm:t>
        <a:bodyPr/>
        <a:lstStyle/>
        <a:p>
          <a:endParaRPr lang="en-US"/>
        </a:p>
      </dgm:t>
    </dgm:pt>
    <dgm:pt modelId="{7F1095CF-2679-47A3-B045-1A1FA4471CEF}" type="pres">
      <dgm:prSet presAssocID="{87AD9F2D-38E8-4666-A811-6ACA40DF79BA}" presName="centerShape" presStyleLbl="node0" presStyleIdx="0" presStyleCnt="1"/>
      <dgm:spPr/>
      <dgm:t>
        <a:bodyPr/>
        <a:lstStyle/>
        <a:p>
          <a:endParaRPr lang="en-US"/>
        </a:p>
      </dgm:t>
    </dgm:pt>
    <dgm:pt modelId="{39A5CD7C-AB88-4ED3-85FC-58CFAE8355AF}" type="pres">
      <dgm:prSet presAssocID="{4F11135B-501E-4EF0-BA3B-3C014BDFDC90}" presName="parTrans" presStyleLbl="sibTrans2D1" presStyleIdx="0" presStyleCnt="6"/>
      <dgm:spPr/>
      <dgm:t>
        <a:bodyPr/>
        <a:lstStyle/>
        <a:p>
          <a:endParaRPr lang="en-US"/>
        </a:p>
      </dgm:t>
    </dgm:pt>
    <dgm:pt modelId="{3CE09153-40D7-470F-ACBA-6CD4D894B01A}" type="pres">
      <dgm:prSet presAssocID="{4F11135B-501E-4EF0-BA3B-3C014BDFDC90}" presName="connectorText" presStyleLbl="sibTrans2D1" presStyleIdx="0" presStyleCnt="6"/>
      <dgm:spPr/>
      <dgm:t>
        <a:bodyPr/>
        <a:lstStyle/>
        <a:p>
          <a:endParaRPr lang="en-US"/>
        </a:p>
      </dgm:t>
    </dgm:pt>
    <dgm:pt modelId="{54C14153-A9AD-49DF-806A-68E235A5F67A}" type="pres">
      <dgm:prSet presAssocID="{AECA0B80-DFF5-445D-8DC3-576A16E5DFE5}" presName="node" presStyleLbl="node1" presStyleIdx="0" presStyleCnt="6">
        <dgm:presLayoutVars>
          <dgm:bulletEnabled val="1"/>
        </dgm:presLayoutVars>
      </dgm:prSet>
      <dgm:spPr/>
      <dgm:t>
        <a:bodyPr/>
        <a:lstStyle/>
        <a:p>
          <a:endParaRPr lang="en-US"/>
        </a:p>
      </dgm:t>
    </dgm:pt>
    <dgm:pt modelId="{AE798624-9BD3-4410-93E7-0B1AA7DDF763}" type="pres">
      <dgm:prSet presAssocID="{4F817FCF-1B17-460B-B210-6D75B7BFDB77}" presName="parTrans" presStyleLbl="sibTrans2D1" presStyleIdx="1" presStyleCnt="6"/>
      <dgm:spPr/>
      <dgm:t>
        <a:bodyPr/>
        <a:lstStyle/>
        <a:p>
          <a:endParaRPr lang="en-US"/>
        </a:p>
      </dgm:t>
    </dgm:pt>
    <dgm:pt modelId="{4B953BBC-DF85-47F1-BF01-2DB1E0710EAF}" type="pres">
      <dgm:prSet presAssocID="{4F817FCF-1B17-460B-B210-6D75B7BFDB77}" presName="connectorText" presStyleLbl="sibTrans2D1" presStyleIdx="1" presStyleCnt="6"/>
      <dgm:spPr/>
      <dgm:t>
        <a:bodyPr/>
        <a:lstStyle/>
        <a:p>
          <a:endParaRPr lang="en-US"/>
        </a:p>
      </dgm:t>
    </dgm:pt>
    <dgm:pt modelId="{6F592A10-C8DC-481F-AAC8-84C77BF3AEA2}" type="pres">
      <dgm:prSet presAssocID="{05BF81B7-E952-4C38-B1D5-88FCF618B828}" presName="node" presStyleLbl="node1" presStyleIdx="1" presStyleCnt="6">
        <dgm:presLayoutVars>
          <dgm:bulletEnabled val="1"/>
        </dgm:presLayoutVars>
      </dgm:prSet>
      <dgm:spPr/>
      <dgm:t>
        <a:bodyPr/>
        <a:lstStyle/>
        <a:p>
          <a:endParaRPr lang="en-US"/>
        </a:p>
      </dgm:t>
    </dgm:pt>
    <dgm:pt modelId="{63C2A4D2-3E4D-45D0-8A0B-7B813C0385D5}" type="pres">
      <dgm:prSet presAssocID="{D931AB2C-1711-40B4-8F85-A51BB3D1E12B}" presName="parTrans" presStyleLbl="sibTrans2D1" presStyleIdx="2" presStyleCnt="6"/>
      <dgm:spPr/>
      <dgm:t>
        <a:bodyPr/>
        <a:lstStyle/>
        <a:p>
          <a:endParaRPr lang="en-US"/>
        </a:p>
      </dgm:t>
    </dgm:pt>
    <dgm:pt modelId="{1FAD0FCA-5C16-4CE0-AE2D-0CA07BB34FFE}" type="pres">
      <dgm:prSet presAssocID="{D931AB2C-1711-40B4-8F85-A51BB3D1E12B}" presName="connectorText" presStyleLbl="sibTrans2D1" presStyleIdx="2" presStyleCnt="6"/>
      <dgm:spPr/>
      <dgm:t>
        <a:bodyPr/>
        <a:lstStyle/>
        <a:p>
          <a:endParaRPr lang="en-US"/>
        </a:p>
      </dgm:t>
    </dgm:pt>
    <dgm:pt modelId="{9E3EE88F-6DFC-4F02-95BC-69DC4DC8198E}" type="pres">
      <dgm:prSet presAssocID="{EB28B427-359E-49BC-8E08-6401E2B83E4A}" presName="node" presStyleLbl="node1" presStyleIdx="2" presStyleCnt="6">
        <dgm:presLayoutVars>
          <dgm:bulletEnabled val="1"/>
        </dgm:presLayoutVars>
      </dgm:prSet>
      <dgm:spPr/>
      <dgm:t>
        <a:bodyPr/>
        <a:lstStyle/>
        <a:p>
          <a:endParaRPr lang="en-US"/>
        </a:p>
      </dgm:t>
    </dgm:pt>
    <dgm:pt modelId="{B4392C88-B73D-45F9-BB2A-EED23746D238}" type="pres">
      <dgm:prSet presAssocID="{B43A26F7-B3DD-43F7-BA54-2EB42C568E4D}" presName="parTrans" presStyleLbl="sibTrans2D1" presStyleIdx="3" presStyleCnt="6"/>
      <dgm:spPr/>
      <dgm:t>
        <a:bodyPr/>
        <a:lstStyle/>
        <a:p>
          <a:endParaRPr lang="en-US"/>
        </a:p>
      </dgm:t>
    </dgm:pt>
    <dgm:pt modelId="{8B93D1F9-956A-4D12-99F5-9F60968C06C9}" type="pres">
      <dgm:prSet presAssocID="{B43A26F7-B3DD-43F7-BA54-2EB42C568E4D}" presName="connectorText" presStyleLbl="sibTrans2D1" presStyleIdx="3" presStyleCnt="6"/>
      <dgm:spPr/>
      <dgm:t>
        <a:bodyPr/>
        <a:lstStyle/>
        <a:p>
          <a:endParaRPr lang="en-US"/>
        </a:p>
      </dgm:t>
    </dgm:pt>
    <dgm:pt modelId="{30797E1E-61CD-45EA-A73D-16704CAF094E}" type="pres">
      <dgm:prSet presAssocID="{48DA9019-1225-43EA-9943-B399A579EE0D}" presName="node" presStyleLbl="node1" presStyleIdx="3" presStyleCnt="6">
        <dgm:presLayoutVars>
          <dgm:bulletEnabled val="1"/>
        </dgm:presLayoutVars>
      </dgm:prSet>
      <dgm:spPr/>
      <dgm:t>
        <a:bodyPr/>
        <a:lstStyle/>
        <a:p>
          <a:endParaRPr lang="en-US"/>
        </a:p>
      </dgm:t>
    </dgm:pt>
    <dgm:pt modelId="{9A4DEC45-DB29-42D7-8EC9-20E334B1458D}" type="pres">
      <dgm:prSet presAssocID="{781DF152-3331-4017-A005-BECEE4D980DE}" presName="parTrans" presStyleLbl="sibTrans2D1" presStyleIdx="4" presStyleCnt="6"/>
      <dgm:spPr/>
      <dgm:t>
        <a:bodyPr/>
        <a:lstStyle/>
        <a:p>
          <a:endParaRPr lang="en-US"/>
        </a:p>
      </dgm:t>
    </dgm:pt>
    <dgm:pt modelId="{D64B6D59-299F-4044-AB2E-02F08FA104E3}" type="pres">
      <dgm:prSet presAssocID="{781DF152-3331-4017-A005-BECEE4D980DE}" presName="connectorText" presStyleLbl="sibTrans2D1" presStyleIdx="4" presStyleCnt="6"/>
      <dgm:spPr/>
      <dgm:t>
        <a:bodyPr/>
        <a:lstStyle/>
        <a:p>
          <a:endParaRPr lang="en-US"/>
        </a:p>
      </dgm:t>
    </dgm:pt>
    <dgm:pt modelId="{EB989308-34C7-4975-AF98-41A1612D4FC5}" type="pres">
      <dgm:prSet presAssocID="{CD3F26AC-DEE4-4CE3-BA2F-3C80CCD0C74D}" presName="node" presStyleLbl="node1" presStyleIdx="4" presStyleCnt="6">
        <dgm:presLayoutVars>
          <dgm:bulletEnabled val="1"/>
        </dgm:presLayoutVars>
      </dgm:prSet>
      <dgm:spPr/>
      <dgm:t>
        <a:bodyPr/>
        <a:lstStyle/>
        <a:p>
          <a:endParaRPr lang="en-US"/>
        </a:p>
      </dgm:t>
    </dgm:pt>
    <dgm:pt modelId="{B93F6E81-8D2F-4F39-948C-1CBFE710CD01}" type="pres">
      <dgm:prSet presAssocID="{F7763B20-D4B0-479A-838A-6F1FA2407D15}" presName="parTrans" presStyleLbl="sibTrans2D1" presStyleIdx="5" presStyleCnt="6"/>
      <dgm:spPr/>
      <dgm:t>
        <a:bodyPr/>
        <a:lstStyle/>
        <a:p>
          <a:endParaRPr lang="en-US"/>
        </a:p>
      </dgm:t>
    </dgm:pt>
    <dgm:pt modelId="{71267630-5E62-45B6-9B24-5F61234058C1}" type="pres">
      <dgm:prSet presAssocID="{F7763B20-D4B0-479A-838A-6F1FA2407D15}" presName="connectorText" presStyleLbl="sibTrans2D1" presStyleIdx="5" presStyleCnt="6"/>
      <dgm:spPr/>
      <dgm:t>
        <a:bodyPr/>
        <a:lstStyle/>
        <a:p>
          <a:endParaRPr lang="en-US"/>
        </a:p>
      </dgm:t>
    </dgm:pt>
    <dgm:pt modelId="{55FE5885-B950-4547-A869-373112A43866}" type="pres">
      <dgm:prSet presAssocID="{9BEDA027-A1B5-4991-A8AF-45B2A7544737}" presName="node" presStyleLbl="node1" presStyleIdx="5" presStyleCnt="6">
        <dgm:presLayoutVars>
          <dgm:bulletEnabled val="1"/>
        </dgm:presLayoutVars>
      </dgm:prSet>
      <dgm:spPr/>
      <dgm:t>
        <a:bodyPr/>
        <a:lstStyle/>
        <a:p>
          <a:endParaRPr lang="en-US"/>
        </a:p>
      </dgm:t>
    </dgm:pt>
  </dgm:ptLst>
  <dgm:cxnLst>
    <dgm:cxn modelId="{B8EFF50F-674F-4B1E-BC03-ED6CCADF1E00}" type="presOf" srcId="{87AD9F2D-38E8-4666-A811-6ACA40DF79BA}" destId="{7F1095CF-2679-47A3-B045-1A1FA4471CEF}" srcOrd="0" destOrd="0" presId="urn:microsoft.com/office/officeart/2005/8/layout/radial5"/>
    <dgm:cxn modelId="{9006D2D2-0D71-4C33-B380-B1C0DF67C42E}" type="presOf" srcId="{781DF152-3331-4017-A005-BECEE4D980DE}" destId="{9A4DEC45-DB29-42D7-8EC9-20E334B1458D}" srcOrd="0" destOrd="0" presId="urn:microsoft.com/office/officeart/2005/8/layout/radial5"/>
    <dgm:cxn modelId="{93A0AF9D-0D2E-4AF4-987E-7F095081E43B}" type="presOf" srcId="{4F11135B-501E-4EF0-BA3B-3C014BDFDC90}" destId="{3CE09153-40D7-470F-ACBA-6CD4D894B01A}" srcOrd="1" destOrd="0" presId="urn:microsoft.com/office/officeart/2005/8/layout/radial5"/>
    <dgm:cxn modelId="{5B746B47-FDB8-44DC-8F13-178C0936FEE8}" type="presOf" srcId="{781DF152-3331-4017-A005-BECEE4D980DE}" destId="{D64B6D59-299F-4044-AB2E-02F08FA104E3}" srcOrd="1" destOrd="0" presId="urn:microsoft.com/office/officeart/2005/8/layout/radial5"/>
    <dgm:cxn modelId="{4C6B7B46-6B24-40F8-96D4-08332432E5EA}" type="presOf" srcId="{AECA0B80-DFF5-445D-8DC3-576A16E5DFE5}" destId="{54C14153-A9AD-49DF-806A-68E235A5F67A}" srcOrd="0" destOrd="0" presId="urn:microsoft.com/office/officeart/2005/8/layout/radial5"/>
    <dgm:cxn modelId="{96BCF74A-9C14-4C60-B12A-ED0EC0DADC88}" type="presOf" srcId="{4F817FCF-1B17-460B-B210-6D75B7BFDB77}" destId="{AE798624-9BD3-4410-93E7-0B1AA7DDF763}" srcOrd="0" destOrd="0" presId="urn:microsoft.com/office/officeart/2005/8/layout/radial5"/>
    <dgm:cxn modelId="{EA0BAC18-6C3E-4219-A891-3E22B3747C21}" type="presOf" srcId="{D313B4F9-93AB-4871-A3ED-964349142A75}" destId="{F1864DA6-50FD-4CB9-8E7D-B78C7A09E133}" srcOrd="0" destOrd="0" presId="urn:microsoft.com/office/officeart/2005/8/layout/radial5"/>
    <dgm:cxn modelId="{F3997794-A50F-4A7D-9AD3-036A84E13AF8}" srcId="{87AD9F2D-38E8-4666-A811-6ACA40DF79BA}" destId="{9BEDA027-A1B5-4991-A8AF-45B2A7544737}" srcOrd="5" destOrd="0" parTransId="{F7763B20-D4B0-479A-838A-6F1FA2407D15}" sibTransId="{CC26A1B4-B6A7-43E5-8440-389092184430}"/>
    <dgm:cxn modelId="{D0C2448F-B443-426D-93EC-69A484ABE6B2}" type="presOf" srcId="{CD3F26AC-DEE4-4CE3-BA2F-3C80CCD0C74D}" destId="{EB989308-34C7-4975-AF98-41A1612D4FC5}" srcOrd="0" destOrd="0" presId="urn:microsoft.com/office/officeart/2005/8/layout/radial5"/>
    <dgm:cxn modelId="{0A7B9698-B9E7-450A-A78E-69B93FB3927B}" srcId="{87AD9F2D-38E8-4666-A811-6ACA40DF79BA}" destId="{EB28B427-359E-49BC-8E08-6401E2B83E4A}" srcOrd="2" destOrd="0" parTransId="{D931AB2C-1711-40B4-8F85-A51BB3D1E12B}" sibTransId="{36F4B0A0-D117-4C4D-832B-AD25A4CFBFEA}"/>
    <dgm:cxn modelId="{BCAA850A-04C8-4545-A1D9-3B76E7739451}" type="presOf" srcId="{B43A26F7-B3DD-43F7-BA54-2EB42C568E4D}" destId="{B4392C88-B73D-45F9-BB2A-EED23746D238}" srcOrd="0" destOrd="0" presId="urn:microsoft.com/office/officeart/2005/8/layout/radial5"/>
    <dgm:cxn modelId="{67F1C88F-9FB3-4F61-A9CC-7663B393A841}" type="presOf" srcId="{05BF81B7-E952-4C38-B1D5-88FCF618B828}" destId="{6F592A10-C8DC-481F-AAC8-84C77BF3AEA2}" srcOrd="0" destOrd="0" presId="urn:microsoft.com/office/officeart/2005/8/layout/radial5"/>
    <dgm:cxn modelId="{64882E0D-2EB3-4534-B48C-A0A73499BCA5}" srcId="{87AD9F2D-38E8-4666-A811-6ACA40DF79BA}" destId="{48DA9019-1225-43EA-9943-B399A579EE0D}" srcOrd="3" destOrd="0" parTransId="{B43A26F7-B3DD-43F7-BA54-2EB42C568E4D}" sibTransId="{57EDF859-6C4E-4906-B83E-50CD21269C6F}"/>
    <dgm:cxn modelId="{88589491-E871-466B-B598-7017F4B1CFA5}" type="presOf" srcId="{F7763B20-D4B0-479A-838A-6F1FA2407D15}" destId="{B93F6E81-8D2F-4F39-948C-1CBFE710CD01}" srcOrd="0" destOrd="0" presId="urn:microsoft.com/office/officeart/2005/8/layout/radial5"/>
    <dgm:cxn modelId="{B8F6921B-2A75-425B-9801-C2F4E7E26181}" type="presOf" srcId="{F7763B20-D4B0-479A-838A-6F1FA2407D15}" destId="{71267630-5E62-45B6-9B24-5F61234058C1}" srcOrd="1" destOrd="0" presId="urn:microsoft.com/office/officeart/2005/8/layout/radial5"/>
    <dgm:cxn modelId="{B5D6816B-380D-466F-B9C5-F9BEE9A2166D}" type="presOf" srcId="{D931AB2C-1711-40B4-8F85-A51BB3D1E12B}" destId="{63C2A4D2-3E4D-45D0-8A0B-7B813C0385D5}" srcOrd="0" destOrd="0" presId="urn:microsoft.com/office/officeart/2005/8/layout/radial5"/>
    <dgm:cxn modelId="{EBBD6565-F062-4193-8AE8-834DFDBEA9A7}" type="presOf" srcId="{B43A26F7-B3DD-43F7-BA54-2EB42C568E4D}" destId="{8B93D1F9-956A-4D12-99F5-9F60968C06C9}" srcOrd="1" destOrd="0" presId="urn:microsoft.com/office/officeart/2005/8/layout/radial5"/>
    <dgm:cxn modelId="{F277E66D-FCBA-4D0A-B716-F4917E8F0322}" srcId="{87AD9F2D-38E8-4666-A811-6ACA40DF79BA}" destId="{CD3F26AC-DEE4-4CE3-BA2F-3C80CCD0C74D}" srcOrd="4" destOrd="0" parTransId="{781DF152-3331-4017-A005-BECEE4D980DE}" sibTransId="{83CAC8ED-A503-4D74-B708-3AE497098D86}"/>
    <dgm:cxn modelId="{41287661-FD6D-455F-B390-62035AFA62D3}" srcId="{87AD9F2D-38E8-4666-A811-6ACA40DF79BA}" destId="{05BF81B7-E952-4C38-B1D5-88FCF618B828}" srcOrd="1" destOrd="0" parTransId="{4F817FCF-1B17-460B-B210-6D75B7BFDB77}" sibTransId="{99D36E04-2EBA-41BC-A01E-108C2F126156}"/>
    <dgm:cxn modelId="{AAD24431-9E19-4DF7-8B45-85EED42EA602}" type="presOf" srcId="{9BEDA027-A1B5-4991-A8AF-45B2A7544737}" destId="{55FE5885-B950-4547-A869-373112A43866}" srcOrd="0" destOrd="0" presId="urn:microsoft.com/office/officeart/2005/8/layout/radial5"/>
    <dgm:cxn modelId="{72177E9D-9FEF-4847-9599-6AEC3C0B309F}" type="presOf" srcId="{48DA9019-1225-43EA-9943-B399A579EE0D}" destId="{30797E1E-61CD-45EA-A73D-16704CAF094E}" srcOrd="0" destOrd="0" presId="urn:microsoft.com/office/officeart/2005/8/layout/radial5"/>
    <dgm:cxn modelId="{D504C12D-4633-412E-A037-1D0F2826431E}" type="presOf" srcId="{4F817FCF-1B17-460B-B210-6D75B7BFDB77}" destId="{4B953BBC-DF85-47F1-BF01-2DB1E0710EAF}" srcOrd="1" destOrd="0" presId="urn:microsoft.com/office/officeart/2005/8/layout/radial5"/>
    <dgm:cxn modelId="{D1C971DF-8A50-4EDA-AA33-9C2670794EB1}" srcId="{D313B4F9-93AB-4871-A3ED-964349142A75}" destId="{87AD9F2D-38E8-4666-A811-6ACA40DF79BA}" srcOrd="0" destOrd="0" parTransId="{E3E9BA9E-F0F6-4631-8CAF-8BC9FC130D0A}" sibTransId="{4C1E2685-D524-40AE-A9A8-79350BE00D05}"/>
    <dgm:cxn modelId="{736FD8AC-A17A-40E3-A2F0-9A12AC80A5B2}" type="presOf" srcId="{EB28B427-359E-49BC-8E08-6401E2B83E4A}" destId="{9E3EE88F-6DFC-4F02-95BC-69DC4DC8198E}" srcOrd="0" destOrd="0" presId="urn:microsoft.com/office/officeart/2005/8/layout/radial5"/>
    <dgm:cxn modelId="{7EB517AC-B58E-40D3-879B-53DAEB2740CD}" srcId="{87AD9F2D-38E8-4666-A811-6ACA40DF79BA}" destId="{AECA0B80-DFF5-445D-8DC3-576A16E5DFE5}" srcOrd="0" destOrd="0" parTransId="{4F11135B-501E-4EF0-BA3B-3C014BDFDC90}" sibTransId="{3177E794-F3BB-4D18-9167-83417C236C84}"/>
    <dgm:cxn modelId="{0E865C97-408F-4AB4-AEDF-E5453EA855D7}" type="presOf" srcId="{D931AB2C-1711-40B4-8F85-A51BB3D1E12B}" destId="{1FAD0FCA-5C16-4CE0-AE2D-0CA07BB34FFE}" srcOrd="1" destOrd="0" presId="urn:microsoft.com/office/officeart/2005/8/layout/radial5"/>
    <dgm:cxn modelId="{FEABD81F-043A-43A5-970C-E0ACCFACF447}" type="presOf" srcId="{4F11135B-501E-4EF0-BA3B-3C014BDFDC90}" destId="{39A5CD7C-AB88-4ED3-85FC-58CFAE8355AF}" srcOrd="0" destOrd="0" presId="urn:microsoft.com/office/officeart/2005/8/layout/radial5"/>
    <dgm:cxn modelId="{9D3A3219-B651-4FC3-B061-CCA9B808BC63}" type="presParOf" srcId="{F1864DA6-50FD-4CB9-8E7D-B78C7A09E133}" destId="{7F1095CF-2679-47A3-B045-1A1FA4471CEF}" srcOrd="0" destOrd="0" presId="urn:microsoft.com/office/officeart/2005/8/layout/radial5"/>
    <dgm:cxn modelId="{4B475F63-E753-4B7D-91CC-558B3F25B771}" type="presParOf" srcId="{F1864DA6-50FD-4CB9-8E7D-B78C7A09E133}" destId="{39A5CD7C-AB88-4ED3-85FC-58CFAE8355AF}" srcOrd="1" destOrd="0" presId="urn:microsoft.com/office/officeart/2005/8/layout/radial5"/>
    <dgm:cxn modelId="{D3A60897-7235-4A46-A0A2-7C64543EBA61}" type="presParOf" srcId="{39A5CD7C-AB88-4ED3-85FC-58CFAE8355AF}" destId="{3CE09153-40D7-470F-ACBA-6CD4D894B01A}" srcOrd="0" destOrd="0" presId="urn:microsoft.com/office/officeart/2005/8/layout/radial5"/>
    <dgm:cxn modelId="{51DB6A24-227C-4593-A057-201570850ED4}" type="presParOf" srcId="{F1864DA6-50FD-4CB9-8E7D-B78C7A09E133}" destId="{54C14153-A9AD-49DF-806A-68E235A5F67A}" srcOrd="2" destOrd="0" presId="urn:microsoft.com/office/officeart/2005/8/layout/radial5"/>
    <dgm:cxn modelId="{10A319A6-F070-48A6-88AC-0AB270F2CE95}" type="presParOf" srcId="{F1864DA6-50FD-4CB9-8E7D-B78C7A09E133}" destId="{AE798624-9BD3-4410-93E7-0B1AA7DDF763}" srcOrd="3" destOrd="0" presId="urn:microsoft.com/office/officeart/2005/8/layout/radial5"/>
    <dgm:cxn modelId="{5521BD6F-9DCF-4045-9E25-701B259981AC}" type="presParOf" srcId="{AE798624-9BD3-4410-93E7-0B1AA7DDF763}" destId="{4B953BBC-DF85-47F1-BF01-2DB1E0710EAF}" srcOrd="0" destOrd="0" presId="urn:microsoft.com/office/officeart/2005/8/layout/radial5"/>
    <dgm:cxn modelId="{35B98F97-550E-4EC2-9AD1-3D260B98624B}" type="presParOf" srcId="{F1864DA6-50FD-4CB9-8E7D-B78C7A09E133}" destId="{6F592A10-C8DC-481F-AAC8-84C77BF3AEA2}" srcOrd="4" destOrd="0" presId="urn:microsoft.com/office/officeart/2005/8/layout/radial5"/>
    <dgm:cxn modelId="{5F995AD8-6CB7-4B79-B95C-83AE9C0C83BE}" type="presParOf" srcId="{F1864DA6-50FD-4CB9-8E7D-B78C7A09E133}" destId="{63C2A4D2-3E4D-45D0-8A0B-7B813C0385D5}" srcOrd="5" destOrd="0" presId="urn:microsoft.com/office/officeart/2005/8/layout/radial5"/>
    <dgm:cxn modelId="{9C565CDD-3975-4EB0-8DAB-164D05855EB7}" type="presParOf" srcId="{63C2A4D2-3E4D-45D0-8A0B-7B813C0385D5}" destId="{1FAD0FCA-5C16-4CE0-AE2D-0CA07BB34FFE}" srcOrd="0" destOrd="0" presId="urn:microsoft.com/office/officeart/2005/8/layout/radial5"/>
    <dgm:cxn modelId="{050E4F39-277F-40A9-B936-56D72E87A72D}" type="presParOf" srcId="{F1864DA6-50FD-4CB9-8E7D-B78C7A09E133}" destId="{9E3EE88F-6DFC-4F02-95BC-69DC4DC8198E}" srcOrd="6" destOrd="0" presId="urn:microsoft.com/office/officeart/2005/8/layout/radial5"/>
    <dgm:cxn modelId="{475FDAB7-6005-4869-B463-BC3F2593F01A}" type="presParOf" srcId="{F1864DA6-50FD-4CB9-8E7D-B78C7A09E133}" destId="{B4392C88-B73D-45F9-BB2A-EED23746D238}" srcOrd="7" destOrd="0" presId="urn:microsoft.com/office/officeart/2005/8/layout/radial5"/>
    <dgm:cxn modelId="{2C13259E-C2A5-4989-B0AA-720ED0FCB25D}" type="presParOf" srcId="{B4392C88-B73D-45F9-BB2A-EED23746D238}" destId="{8B93D1F9-956A-4D12-99F5-9F60968C06C9}" srcOrd="0" destOrd="0" presId="urn:microsoft.com/office/officeart/2005/8/layout/radial5"/>
    <dgm:cxn modelId="{B714F3AC-EC7F-47E1-8204-702627BC7901}" type="presParOf" srcId="{F1864DA6-50FD-4CB9-8E7D-B78C7A09E133}" destId="{30797E1E-61CD-45EA-A73D-16704CAF094E}" srcOrd="8" destOrd="0" presId="urn:microsoft.com/office/officeart/2005/8/layout/radial5"/>
    <dgm:cxn modelId="{7A745351-7ADC-41FE-8666-8C661C23AA80}" type="presParOf" srcId="{F1864DA6-50FD-4CB9-8E7D-B78C7A09E133}" destId="{9A4DEC45-DB29-42D7-8EC9-20E334B1458D}" srcOrd="9" destOrd="0" presId="urn:microsoft.com/office/officeart/2005/8/layout/radial5"/>
    <dgm:cxn modelId="{D82DF213-C4F3-49F8-9245-29C8AAC1B3D3}" type="presParOf" srcId="{9A4DEC45-DB29-42D7-8EC9-20E334B1458D}" destId="{D64B6D59-299F-4044-AB2E-02F08FA104E3}" srcOrd="0" destOrd="0" presId="urn:microsoft.com/office/officeart/2005/8/layout/radial5"/>
    <dgm:cxn modelId="{FC7FD04C-8CCE-4664-92D9-4DA5D2DC46E9}" type="presParOf" srcId="{F1864DA6-50FD-4CB9-8E7D-B78C7A09E133}" destId="{EB989308-34C7-4975-AF98-41A1612D4FC5}" srcOrd="10" destOrd="0" presId="urn:microsoft.com/office/officeart/2005/8/layout/radial5"/>
    <dgm:cxn modelId="{2F7B387E-8B52-4E38-AE09-162A98B7A0CE}" type="presParOf" srcId="{F1864DA6-50FD-4CB9-8E7D-B78C7A09E133}" destId="{B93F6E81-8D2F-4F39-948C-1CBFE710CD01}" srcOrd="11" destOrd="0" presId="urn:microsoft.com/office/officeart/2005/8/layout/radial5"/>
    <dgm:cxn modelId="{E6D8B757-5C38-4B6E-B4F1-457C0D4584DB}" type="presParOf" srcId="{B93F6E81-8D2F-4F39-948C-1CBFE710CD01}" destId="{71267630-5E62-45B6-9B24-5F61234058C1}" srcOrd="0" destOrd="0" presId="urn:microsoft.com/office/officeart/2005/8/layout/radial5"/>
    <dgm:cxn modelId="{C932DB69-3853-492A-85CF-0BDB0B32AFEA}" type="presParOf" srcId="{F1864DA6-50FD-4CB9-8E7D-B78C7A09E133}" destId="{55FE5885-B950-4547-A869-373112A43866}" srcOrd="12" destOrd="0" presId="urn:microsoft.com/office/officeart/2005/8/layout/radial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rPr>
            <a:t>Distribution</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err="1" smtClean="0">
              <a:solidFill>
                <a:srgbClr val="60624E"/>
              </a:solidFill>
              <a:cs typeface="B Nazanin" pitchFamily="2" charset="-78"/>
            </a:rPr>
            <a:t>Skewness</a:t>
          </a:r>
          <a:r>
            <a:rPr lang="en-US" dirty="0" smtClean="0">
              <a:solidFill>
                <a:srgbClr val="60624E"/>
              </a:solidFill>
              <a:cs typeface="B Nazanin" pitchFamily="2" charset="-78"/>
            </a:rPr>
            <a:t> (</a:t>
          </a:r>
          <a:r>
            <a:rPr lang="fa-IR" dirty="0" smtClean="0">
              <a:solidFill>
                <a:srgbClr val="60624E"/>
              </a:solidFill>
              <a:cs typeface="B Nazanin" pitchFamily="2" charset="-78"/>
            </a:rPr>
            <a:t>ضریب چولگی</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Kurtosis</a:t>
          </a:r>
          <a:r>
            <a:rPr lang="fa-IR" dirty="0" smtClean="0">
              <a:solidFill>
                <a:srgbClr val="60624E"/>
              </a:solidFill>
              <a:cs typeface="B Nazanin" pitchFamily="2" charset="-78"/>
            </a:rPr>
            <a:t/>
          </a:r>
          <a:br>
            <a:rPr lang="fa-IR" dirty="0" smtClean="0">
              <a:solidFill>
                <a:srgbClr val="60624E"/>
              </a:solidFill>
              <a:cs typeface="B Nazanin" pitchFamily="2" charset="-78"/>
            </a:rPr>
          </a:br>
          <a:r>
            <a:rPr lang="en-US" dirty="0" smtClean="0">
              <a:solidFill>
                <a:srgbClr val="60624E"/>
              </a:solidFill>
              <a:cs typeface="B Nazanin" pitchFamily="2" charset="-78"/>
            </a:rPr>
            <a:t> (</a:t>
          </a:r>
          <a:r>
            <a:rPr lang="fa-IR" dirty="0" smtClean="0">
              <a:solidFill>
                <a:srgbClr val="60624E"/>
              </a:solidFill>
              <a:cs typeface="B Nazanin" pitchFamily="2" charset="-78"/>
            </a:rPr>
            <a:t>ضریب برجستگی</a:t>
          </a:r>
          <a:r>
            <a:rPr lang="en-US" dirty="0" smtClean="0">
              <a:solidFill>
                <a:srgbClr val="60624E"/>
              </a:solidFill>
              <a:cs typeface="B Nazanin" pitchFamily="2" charset="-78"/>
            </a:rPr>
            <a:t>)</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2"/>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2"/>
      <dgm:spPr/>
      <dgm:t>
        <a:bodyPr/>
        <a:lstStyle/>
        <a:p>
          <a:pPr rtl="1"/>
          <a:endParaRPr lang="fa-IR"/>
        </a:p>
      </dgm:t>
    </dgm:pt>
    <dgm:pt modelId="{2442B071-A854-4E7F-A50C-F14B33CD57A4}" type="pres">
      <dgm:prSet presAssocID="{AECA0B80-DFF5-445D-8DC3-576A16E5DFE5}" presName="text2" presStyleLbl="fgAcc2" presStyleIdx="0" presStyleCnt="2">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2"/>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2"/>
      <dgm:spPr/>
      <dgm:t>
        <a:bodyPr/>
        <a:lstStyle/>
        <a:p>
          <a:pPr rtl="1"/>
          <a:endParaRPr lang="fa-IR"/>
        </a:p>
      </dgm:t>
    </dgm:pt>
    <dgm:pt modelId="{0D1201D2-E119-4105-BC5F-A676DF303493}" type="pres">
      <dgm:prSet presAssocID="{05BF81B7-E952-4C38-B1D5-88FCF618B828}" presName="text2" presStyleLbl="fgAcc2" presStyleIdx="1" presStyleCnt="2">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Lst>
  <dgm:cxnLst>
    <dgm:cxn modelId="{8213E80E-166F-42EA-B62C-85BA46A5654B}" type="presOf" srcId="{05BF81B7-E952-4C38-B1D5-88FCF618B828}" destId="{0D1201D2-E119-4105-BC5F-A676DF303493}" srcOrd="0" destOrd="0" presId="urn:microsoft.com/office/officeart/2005/8/layout/hierarchy1"/>
    <dgm:cxn modelId="{56B227EA-083D-477F-B90C-883625BFD2DF}" type="presOf" srcId="{D313B4F9-93AB-4871-A3ED-964349142A75}" destId="{A2E3A9A6-021F-49E2-8725-ED5FE5312769}"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41287661-FD6D-455F-B390-62035AFA62D3}" srcId="{87AD9F2D-38E8-4666-A811-6ACA40DF79BA}" destId="{05BF81B7-E952-4C38-B1D5-88FCF618B828}" srcOrd="1" destOrd="0" parTransId="{4F817FCF-1B17-460B-B210-6D75B7BFDB77}" sibTransId="{99D36E04-2EBA-41BC-A01E-108C2F126156}"/>
    <dgm:cxn modelId="{234B08BC-07F2-4FDC-B381-5C76453F950B}" type="presOf" srcId="{AECA0B80-DFF5-445D-8DC3-576A16E5DFE5}" destId="{2442B071-A854-4E7F-A50C-F14B33CD57A4}" srcOrd="0" destOrd="0" presId="urn:microsoft.com/office/officeart/2005/8/layout/hierarchy1"/>
    <dgm:cxn modelId="{3B8EE149-F3DA-4A20-A179-15CA6EF16434}" type="presOf" srcId="{4F817FCF-1B17-460B-B210-6D75B7BFDB77}" destId="{8F9B17E5-F410-4A76-81D6-80FCFBDEE2F9}" srcOrd="0" destOrd="0" presId="urn:microsoft.com/office/officeart/2005/8/layout/hierarchy1"/>
    <dgm:cxn modelId="{2C731B39-F41B-47BF-BCDA-463524E70CED}" type="presOf" srcId="{87AD9F2D-38E8-4666-A811-6ACA40DF79BA}" destId="{AE5C16BE-81E7-4C9C-BC41-C55E52D76073}"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003B7E86-91CB-4616-887C-8D579FBC0A9D}" type="presOf" srcId="{4F11135B-501E-4EF0-BA3B-3C014BDFDC90}" destId="{F438CB0B-2FDC-4915-910E-319D6482718D}" srcOrd="0" destOrd="0" presId="urn:microsoft.com/office/officeart/2005/8/layout/hierarchy1"/>
    <dgm:cxn modelId="{5C226600-2034-410E-8B94-14E37E100A47}" type="presParOf" srcId="{A2E3A9A6-021F-49E2-8725-ED5FE5312769}" destId="{9C608B81-2AFA-409A-9E32-92CA1556C516}" srcOrd="0" destOrd="0" presId="urn:microsoft.com/office/officeart/2005/8/layout/hierarchy1"/>
    <dgm:cxn modelId="{5B4A0379-A697-4668-9892-6B8780AFE3F8}" type="presParOf" srcId="{9C608B81-2AFA-409A-9E32-92CA1556C516}" destId="{3F73F56D-1E40-4F68-BB2E-FE4C017C6721}" srcOrd="0" destOrd="0" presId="urn:microsoft.com/office/officeart/2005/8/layout/hierarchy1"/>
    <dgm:cxn modelId="{E0ED1522-8A13-445B-8E9C-2BE7EA6DEBFB}" type="presParOf" srcId="{3F73F56D-1E40-4F68-BB2E-FE4C017C6721}" destId="{77846933-E4C1-450E-81AE-5C29E60AC21B}" srcOrd="0" destOrd="0" presId="urn:microsoft.com/office/officeart/2005/8/layout/hierarchy1"/>
    <dgm:cxn modelId="{F2E75B0F-8368-41A9-BC8F-4219DA225FF8}" type="presParOf" srcId="{3F73F56D-1E40-4F68-BB2E-FE4C017C6721}" destId="{AE5C16BE-81E7-4C9C-BC41-C55E52D76073}" srcOrd="1" destOrd="0" presId="urn:microsoft.com/office/officeart/2005/8/layout/hierarchy1"/>
    <dgm:cxn modelId="{7925356B-FCD8-42DE-A3C4-059C316942AF}" type="presParOf" srcId="{9C608B81-2AFA-409A-9E32-92CA1556C516}" destId="{5F905C95-B63B-40F5-AE06-4CC9951F8D1F}" srcOrd="1" destOrd="0" presId="urn:microsoft.com/office/officeart/2005/8/layout/hierarchy1"/>
    <dgm:cxn modelId="{733F70E0-405E-470D-B49D-8939E74A7136}" type="presParOf" srcId="{5F905C95-B63B-40F5-AE06-4CC9951F8D1F}" destId="{F438CB0B-2FDC-4915-910E-319D6482718D}" srcOrd="0" destOrd="0" presId="urn:microsoft.com/office/officeart/2005/8/layout/hierarchy1"/>
    <dgm:cxn modelId="{467563A2-F389-41D5-9D2C-9B844637F30D}" type="presParOf" srcId="{5F905C95-B63B-40F5-AE06-4CC9951F8D1F}" destId="{F8E0C531-84B9-41B4-9E6A-B1B5C7A0890A}" srcOrd="1" destOrd="0" presId="urn:microsoft.com/office/officeart/2005/8/layout/hierarchy1"/>
    <dgm:cxn modelId="{57A98532-C9B7-4DE9-8D94-6CCFB6134044}" type="presParOf" srcId="{F8E0C531-84B9-41B4-9E6A-B1B5C7A0890A}" destId="{07151909-F60B-4204-936C-CA52FF8AD1B7}" srcOrd="0" destOrd="0" presId="urn:microsoft.com/office/officeart/2005/8/layout/hierarchy1"/>
    <dgm:cxn modelId="{DE3B4DF5-31B5-484D-AEF9-040F5C6AE25D}" type="presParOf" srcId="{07151909-F60B-4204-936C-CA52FF8AD1B7}" destId="{338B679C-63DF-43D7-86AD-8CA1FBAE5672}" srcOrd="0" destOrd="0" presId="urn:microsoft.com/office/officeart/2005/8/layout/hierarchy1"/>
    <dgm:cxn modelId="{51C56DBD-4AD0-4F44-9465-05AC84402AA5}" type="presParOf" srcId="{07151909-F60B-4204-936C-CA52FF8AD1B7}" destId="{2442B071-A854-4E7F-A50C-F14B33CD57A4}" srcOrd="1" destOrd="0" presId="urn:microsoft.com/office/officeart/2005/8/layout/hierarchy1"/>
    <dgm:cxn modelId="{F4E7ED90-8683-4AEB-B053-C311F1D256DD}" type="presParOf" srcId="{F8E0C531-84B9-41B4-9E6A-B1B5C7A0890A}" destId="{9765CB52-0FA7-4E57-8E30-52B89D3EACAD}" srcOrd="1" destOrd="0" presId="urn:microsoft.com/office/officeart/2005/8/layout/hierarchy1"/>
    <dgm:cxn modelId="{BD8A2BBE-194F-4210-B1C5-810E6F8A124D}" type="presParOf" srcId="{5F905C95-B63B-40F5-AE06-4CC9951F8D1F}" destId="{8F9B17E5-F410-4A76-81D6-80FCFBDEE2F9}" srcOrd="2" destOrd="0" presId="urn:microsoft.com/office/officeart/2005/8/layout/hierarchy1"/>
    <dgm:cxn modelId="{3E2DEB0F-D84A-4E19-A3B3-566EE68AFECE}" type="presParOf" srcId="{5F905C95-B63B-40F5-AE06-4CC9951F8D1F}" destId="{98AB3E58-AA8E-41BA-8C1B-AD65B73C1CD1}" srcOrd="3" destOrd="0" presId="urn:microsoft.com/office/officeart/2005/8/layout/hierarchy1"/>
    <dgm:cxn modelId="{93AF63D1-E809-4323-9D11-F62343E52D1A}" type="presParOf" srcId="{98AB3E58-AA8E-41BA-8C1B-AD65B73C1CD1}" destId="{37AF6855-009A-4BD2-9E21-C7D126F2B559}" srcOrd="0" destOrd="0" presId="urn:microsoft.com/office/officeart/2005/8/layout/hierarchy1"/>
    <dgm:cxn modelId="{9E17FCCC-29DF-4924-BFDA-E3BC936B3564}" type="presParOf" srcId="{37AF6855-009A-4BD2-9E21-C7D126F2B559}" destId="{32B1E588-3E57-4C51-909D-F8510CD3B233}" srcOrd="0" destOrd="0" presId="urn:microsoft.com/office/officeart/2005/8/layout/hierarchy1"/>
    <dgm:cxn modelId="{4C6BFA02-A6A2-448A-9EE6-26A913ED7AA4}" type="presParOf" srcId="{37AF6855-009A-4BD2-9E21-C7D126F2B559}" destId="{0D1201D2-E119-4105-BC5F-A676DF303493}" srcOrd="1" destOrd="0" presId="urn:microsoft.com/office/officeart/2005/8/layout/hierarchy1"/>
    <dgm:cxn modelId="{C1FC1F04-AF5F-42F7-B2AD-1A8877C35784}" type="presParOf" srcId="{98AB3E58-AA8E-41BA-8C1B-AD65B73C1CD1}" destId="{DBED2911-D0F3-45AC-A609-BA883815B2CB}"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err="1" smtClean="0">
              <a:solidFill>
                <a:srgbClr val="60624E"/>
              </a:solidFill>
              <a:cs typeface="B Nazanin" pitchFamily="2" charset="-78"/>
            </a:rPr>
            <a:t>Skewness</a:t>
          </a:r>
          <a:r>
            <a:rPr lang="en-US" dirty="0" smtClean="0">
              <a:solidFill>
                <a:srgbClr val="60624E"/>
              </a:solidFill>
              <a:cs typeface="B Nazanin" pitchFamily="2" charset="-78"/>
            </a:rPr>
            <a:t> (</a:t>
          </a:r>
          <a:r>
            <a:rPr lang="fa-IR" dirty="0" smtClean="0">
              <a:solidFill>
                <a:srgbClr val="60624E"/>
              </a:solidFill>
              <a:cs typeface="B Nazanin" pitchFamily="2" charset="-78"/>
            </a:rPr>
            <a:t>ضریب چولگی</a:t>
          </a:r>
          <a:r>
            <a:rPr lang="en-US" dirty="0" smtClean="0">
              <a:solidFill>
                <a:srgbClr val="60624E"/>
              </a:solidFill>
              <a:cs typeface="B Nazanin" pitchFamily="2" charset="-78"/>
            </a:rPr>
            <a:t>)</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err="1" smtClean="0">
              <a:solidFill>
                <a:srgbClr val="60624E"/>
              </a:solidFill>
              <a:cs typeface="B Nazanin" pitchFamily="2" charset="-78"/>
            </a:rPr>
            <a:t>Skewness</a:t>
          </a:r>
          <a:r>
            <a:rPr lang="en-US" dirty="0" smtClean="0">
              <a:solidFill>
                <a:srgbClr val="60624E"/>
              </a:solidFill>
              <a:cs typeface="B Nazanin" pitchFamily="2" charset="-78"/>
            </a:rPr>
            <a:t> </a:t>
          </a:r>
          <a:r>
            <a:rPr lang="fa-IR" dirty="0" smtClean="0">
              <a:solidFill>
                <a:srgbClr val="60624E"/>
              </a:solidFill>
              <a:cs typeface="B Nazanin" pitchFamily="2" charset="-78"/>
            </a:rPr>
            <a:t> &lt;</a:t>
          </a:r>
          <a:r>
            <a:rPr lang="en-US" dirty="0" smtClean="0">
              <a:solidFill>
                <a:srgbClr val="60624E"/>
              </a:solidFill>
              <a:cs typeface="B Nazanin" pitchFamily="2" charset="-78"/>
            </a:rPr>
            <a:t>0</a:t>
          </a:r>
        </a:p>
        <a:p>
          <a:r>
            <a:rPr lang="fa-IR" dirty="0" smtClean="0">
              <a:solidFill>
                <a:srgbClr val="60624E"/>
              </a:solidFill>
              <a:cs typeface="B Nazanin" pitchFamily="2" charset="-78"/>
            </a:rPr>
            <a:t>چوله به راست</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err="1" smtClean="0">
              <a:solidFill>
                <a:srgbClr val="60624E"/>
              </a:solidFill>
              <a:cs typeface="B Nazanin" pitchFamily="2" charset="-78"/>
            </a:rPr>
            <a:t>Skewness</a:t>
          </a:r>
          <a:r>
            <a:rPr lang="en-US" dirty="0" smtClean="0">
              <a:solidFill>
                <a:srgbClr val="60624E"/>
              </a:solidFill>
              <a:cs typeface="B Nazanin" pitchFamily="2" charset="-78"/>
            </a:rPr>
            <a:t> </a:t>
          </a:r>
          <a:r>
            <a:rPr lang="fa-IR" dirty="0" smtClean="0">
              <a:solidFill>
                <a:srgbClr val="60624E"/>
              </a:solidFill>
              <a:cs typeface="B Nazanin" pitchFamily="2" charset="-78"/>
            </a:rPr>
            <a:t> &gt;</a:t>
          </a:r>
          <a:r>
            <a:rPr lang="en-US" dirty="0" smtClean="0">
              <a:solidFill>
                <a:srgbClr val="60624E"/>
              </a:solidFill>
              <a:cs typeface="B Nazanin" pitchFamily="2" charset="-78"/>
            </a:rPr>
            <a:t>0</a:t>
          </a:r>
        </a:p>
        <a:p>
          <a:r>
            <a:rPr lang="fa-IR" dirty="0" smtClean="0">
              <a:solidFill>
                <a:srgbClr val="60624E"/>
              </a:solidFill>
              <a:cs typeface="B Nazanin" pitchFamily="2" charset="-78"/>
            </a:rPr>
            <a:t>چوله به چپ</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2"/>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2"/>
      <dgm:spPr/>
      <dgm:t>
        <a:bodyPr/>
        <a:lstStyle/>
        <a:p>
          <a:pPr rtl="1"/>
          <a:endParaRPr lang="fa-IR"/>
        </a:p>
      </dgm:t>
    </dgm:pt>
    <dgm:pt modelId="{2442B071-A854-4E7F-A50C-F14B33CD57A4}" type="pres">
      <dgm:prSet presAssocID="{AECA0B80-DFF5-445D-8DC3-576A16E5DFE5}" presName="text2" presStyleLbl="fgAcc2" presStyleIdx="0" presStyleCnt="2">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2"/>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2"/>
      <dgm:spPr/>
      <dgm:t>
        <a:bodyPr/>
        <a:lstStyle/>
        <a:p>
          <a:pPr rtl="1"/>
          <a:endParaRPr lang="fa-IR"/>
        </a:p>
      </dgm:t>
    </dgm:pt>
    <dgm:pt modelId="{0D1201D2-E119-4105-BC5F-A676DF303493}" type="pres">
      <dgm:prSet presAssocID="{05BF81B7-E952-4C38-B1D5-88FCF618B828}" presName="text2" presStyleLbl="fgAcc2" presStyleIdx="1" presStyleCnt="2">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Lst>
  <dgm:cxnLst>
    <dgm:cxn modelId="{41287661-FD6D-455F-B390-62035AFA62D3}" srcId="{87AD9F2D-38E8-4666-A811-6ACA40DF79BA}" destId="{05BF81B7-E952-4C38-B1D5-88FCF618B828}" srcOrd="1" destOrd="0" parTransId="{4F817FCF-1B17-460B-B210-6D75B7BFDB77}" sibTransId="{99D36E04-2EBA-41BC-A01E-108C2F126156}"/>
    <dgm:cxn modelId="{AE0743CA-F829-4852-92D0-5A08AED907E9}" type="presOf" srcId="{D313B4F9-93AB-4871-A3ED-964349142A75}" destId="{A2E3A9A6-021F-49E2-8725-ED5FE5312769}" srcOrd="0" destOrd="0" presId="urn:microsoft.com/office/officeart/2005/8/layout/hierarchy1"/>
    <dgm:cxn modelId="{D6462F2F-E32F-4FE4-8151-9DA823D0A5FF}" type="presOf" srcId="{4F11135B-501E-4EF0-BA3B-3C014BDFDC90}" destId="{F438CB0B-2FDC-4915-910E-319D6482718D}"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C01B401E-966D-4B22-9F2A-FC725E050D86}" type="presOf" srcId="{87AD9F2D-38E8-4666-A811-6ACA40DF79BA}" destId="{AE5C16BE-81E7-4C9C-BC41-C55E52D76073}" srcOrd="0" destOrd="0" presId="urn:microsoft.com/office/officeart/2005/8/layout/hierarchy1"/>
    <dgm:cxn modelId="{8A303666-C558-48C5-8759-C363F5997EB7}" type="presOf" srcId="{AECA0B80-DFF5-445D-8DC3-576A16E5DFE5}" destId="{2442B071-A854-4E7F-A50C-F14B33CD57A4}" srcOrd="0" destOrd="0" presId="urn:microsoft.com/office/officeart/2005/8/layout/hierarchy1"/>
    <dgm:cxn modelId="{38EE2C14-985A-445B-AD09-D08708C28F5A}" type="presOf" srcId="{4F817FCF-1B17-460B-B210-6D75B7BFDB77}" destId="{8F9B17E5-F410-4A76-81D6-80FCFBDEE2F9}"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7360E357-1F10-473D-8085-FC9EF9BD51A2}" type="presOf" srcId="{05BF81B7-E952-4C38-B1D5-88FCF618B828}" destId="{0D1201D2-E119-4105-BC5F-A676DF303493}" srcOrd="0" destOrd="0" presId="urn:microsoft.com/office/officeart/2005/8/layout/hierarchy1"/>
    <dgm:cxn modelId="{E1A42DF0-A41F-4751-8A3D-C8EC0164FD52}" type="presParOf" srcId="{A2E3A9A6-021F-49E2-8725-ED5FE5312769}" destId="{9C608B81-2AFA-409A-9E32-92CA1556C516}" srcOrd="0" destOrd="0" presId="urn:microsoft.com/office/officeart/2005/8/layout/hierarchy1"/>
    <dgm:cxn modelId="{32F177E2-FB38-4F47-A81A-504D8E0B1AAF}" type="presParOf" srcId="{9C608B81-2AFA-409A-9E32-92CA1556C516}" destId="{3F73F56D-1E40-4F68-BB2E-FE4C017C6721}" srcOrd="0" destOrd="0" presId="urn:microsoft.com/office/officeart/2005/8/layout/hierarchy1"/>
    <dgm:cxn modelId="{EBF80A26-97CC-47A6-9519-F84260994475}" type="presParOf" srcId="{3F73F56D-1E40-4F68-BB2E-FE4C017C6721}" destId="{77846933-E4C1-450E-81AE-5C29E60AC21B}" srcOrd="0" destOrd="0" presId="urn:microsoft.com/office/officeart/2005/8/layout/hierarchy1"/>
    <dgm:cxn modelId="{BCAB9D3A-D9A1-4A86-9E54-FAA927858C52}" type="presParOf" srcId="{3F73F56D-1E40-4F68-BB2E-FE4C017C6721}" destId="{AE5C16BE-81E7-4C9C-BC41-C55E52D76073}" srcOrd="1" destOrd="0" presId="urn:microsoft.com/office/officeart/2005/8/layout/hierarchy1"/>
    <dgm:cxn modelId="{582E9B2F-9E17-4DAA-AD04-CD8937BEFDDE}" type="presParOf" srcId="{9C608B81-2AFA-409A-9E32-92CA1556C516}" destId="{5F905C95-B63B-40F5-AE06-4CC9951F8D1F}" srcOrd="1" destOrd="0" presId="urn:microsoft.com/office/officeart/2005/8/layout/hierarchy1"/>
    <dgm:cxn modelId="{3BD96720-8953-48A0-9877-15B0FB7562F3}" type="presParOf" srcId="{5F905C95-B63B-40F5-AE06-4CC9951F8D1F}" destId="{F438CB0B-2FDC-4915-910E-319D6482718D}" srcOrd="0" destOrd="0" presId="urn:microsoft.com/office/officeart/2005/8/layout/hierarchy1"/>
    <dgm:cxn modelId="{B97D6198-E63B-4E1C-8CCA-317AA209D89B}" type="presParOf" srcId="{5F905C95-B63B-40F5-AE06-4CC9951F8D1F}" destId="{F8E0C531-84B9-41B4-9E6A-B1B5C7A0890A}" srcOrd="1" destOrd="0" presId="urn:microsoft.com/office/officeart/2005/8/layout/hierarchy1"/>
    <dgm:cxn modelId="{8919366B-C922-4CAC-9A11-90E7BB284474}" type="presParOf" srcId="{F8E0C531-84B9-41B4-9E6A-B1B5C7A0890A}" destId="{07151909-F60B-4204-936C-CA52FF8AD1B7}" srcOrd="0" destOrd="0" presId="urn:microsoft.com/office/officeart/2005/8/layout/hierarchy1"/>
    <dgm:cxn modelId="{20D9E4C6-BC83-424B-8B61-0118537C2E83}" type="presParOf" srcId="{07151909-F60B-4204-936C-CA52FF8AD1B7}" destId="{338B679C-63DF-43D7-86AD-8CA1FBAE5672}" srcOrd="0" destOrd="0" presId="urn:microsoft.com/office/officeart/2005/8/layout/hierarchy1"/>
    <dgm:cxn modelId="{9902DAEA-F4FD-4749-B04A-5306FC61392C}" type="presParOf" srcId="{07151909-F60B-4204-936C-CA52FF8AD1B7}" destId="{2442B071-A854-4E7F-A50C-F14B33CD57A4}" srcOrd="1" destOrd="0" presId="urn:microsoft.com/office/officeart/2005/8/layout/hierarchy1"/>
    <dgm:cxn modelId="{7A350947-7553-4543-A5E7-D30B5D3241C0}" type="presParOf" srcId="{F8E0C531-84B9-41B4-9E6A-B1B5C7A0890A}" destId="{9765CB52-0FA7-4E57-8E30-52B89D3EACAD}" srcOrd="1" destOrd="0" presId="urn:microsoft.com/office/officeart/2005/8/layout/hierarchy1"/>
    <dgm:cxn modelId="{9409B8CF-B5E6-4DB0-BE3D-C246B2CAF1B7}" type="presParOf" srcId="{5F905C95-B63B-40F5-AE06-4CC9951F8D1F}" destId="{8F9B17E5-F410-4A76-81D6-80FCFBDEE2F9}" srcOrd="2" destOrd="0" presId="urn:microsoft.com/office/officeart/2005/8/layout/hierarchy1"/>
    <dgm:cxn modelId="{94CB250F-A4E8-4D93-A1CC-8959908E3D33}" type="presParOf" srcId="{5F905C95-B63B-40F5-AE06-4CC9951F8D1F}" destId="{98AB3E58-AA8E-41BA-8C1B-AD65B73C1CD1}" srcOrd="3" destOrd="0" presId="urn:microsoft.com/office/officeart/2005/8/layout/hierarchy1"/>
    <dgm:cxn modelId="{998B126E-6C85-450F-BDAD-1BE486A6949F}" type="presParOf" srcId="{98AB3E58-AA8E-41BA-8C1B-AD65B73C1CD1}" destId="{37AF6855-009A-4BD2-9E21-C7D126F2B559}" srcOrd="0" destOrd="0" presId="urn:microsoft.com/office/officeart/2005/8/layout/hierarchy1"/>
    <dgm:cxn modelId="{C3EB0D01-50D0-4A59-A5E7-8D78CAEE5D03}" type="presParOf" srcId="{37AF6855-009A-4BD2-9E21-C7D126F2B559}" destId="{32B1E588-3E57-4C51-909D-F8510CD3B233}" srcOrd="0" destOrd="0" presId="urn:microsoft.com/office/officeart/2005/8/layout/hierarchy1"/>
    <dgm:cxn modelId="{868A8053-5DBE-4AE4-BF8F-50717D57A493}" type="presParOf" srcId="{37AF6855-009A-4BD2-9E21-C7D126F2B559}" destId="{0D1201D2-E119-4105-BC5F-A676DF303493}" srcOrd="1" destOrd="0" presId="urn:microsoft.com/office/officeart/2005/8/layout/hierarchy1"/>
    <dgm:cxn modelId="{4E93460F-E0F1-459A-BC80-08717AE048E1}" type="presParOf" srcId="{98AB3E58-AA8E-41BA-8C1B-AD65B73C1CD1}" destId="{DBED2911-D0F3-45AC-A609-BA883815B2CB}"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13B4F9-93AB-4871-A3ED-964349142A7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87AD9F2D-38E8-4666-A811-6ACA40DF79BA}">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Kurtosis</a:t>
          </a:r>
          <a:r>
            <a:rPr lang="fa-IR" dirty="0" smtClean="0">
              <a:solidFill>
                <a:srgbClr val="60624E"/>
              </a:solidFill>
              <a:cs typeface="B Nazanin" pitchFamily="2" charset="-78"/>
            </a:rPr>
            <a:t/>
          </a:r>
          <a:br>
            <a:rPr lang="fa-IR" dirty="0" smtClean="0">
              <a:solidFill>
                <a:srgbClr val="60624E"/>
              </a:solidFill>
              <a:cs typeface="B Nazanin" pitchFamily="2" charset="-78"/>
            </a:rPr>
          </a:br>
          <a:r>
            <a:rPr lang="en-US" dirty="0" smtClean="0">
              <a:solidFill>
                <a:srgbClr val="60624E"/>
              </a:solidFill>
              <a:cs typeface="B Nazanin" pitchFamily="2" charset="-78"/>
            </a:rPr>
            <a:t> (</a:t>
          </a:r>
          <a:r>
            <a:rPr lang="fa-IR" dirty="0" smtClean="0">
              <a:solidFill>
                <a:srgbClr val="60624E"/>
              </a:solidFill>
              <a:cs typeface="B Nazanin" pitchFamily="2" charset="-78"/>
            </a:rPr>
            <a:t>ضریب برجستگی</a:t>
          </a:r>
          <a:r>
            <a:rPr lang="en-US" dirty="0" smtClean="0">
              <a:solidFill>
                <a:srgbClr val="60624E"/>
              </a:solidFill>
              <a:cs typeface="B Nazanin" pitchFamily="2" charset="-78"/>
            </a:rPr>
            <a:t>)</a:t>
          </a:r>
          <a:endParaRPr lang="en-US" dirty="0">
            <a:solidFill>
              <a:srgbClr val="60624E"/>
            </a:solidFill>
          </a:endParaRPr>
        </a:p>
      </dgm:t>
    </dgm:pt>
    <dgm:pt modelId="{E3E9BA9E-F0F6-4631-8CAF-8BC9FC130D0A}" type="parTrans" cxnId="{D1C971DF-8A50-4EDA-AA33-9C2670794EB1}">
      <dgm:prSet/>
      <dgm:spPr/>
      <dgm:t>
        <a:bodyPr/>
        <a:lstStyle/>
        <a:p>
          <a:endParaRPr lang="en-US">
            <a:solidFill>
              <a:srgbClr val="60624E"/>
            </a:solidFill>
          </a:endParaRPr>
        </a:p>
      </dgm:t>
    </dgm:pt>
    <dgm:pt modelId="{4C1E2685-D524-40AE-A9A8-79350BE00D05}" type="sibTrans" cxnId="{D1C971DF-8A50-4EDA-AA33-9C2670794EB1}">
      <dgm:prSet/>
      <dgm:spPr/>
      <dgm:t>
        <a:bodyPr/>
        <a:lstStyle/>
        <a:p>
          <a:endParaRPr lang="en-US">
            <a:solidFill>
              <a:srgbClr val="60624E"/>
            </a:solidFill>
          </a:endParaRPr>
        </a:p>
      </dgm:t>
    </dgm:pt>
    <dgm:pt modelId="{AECA0B80-DFF5-445D-8DC3-576A16E5DFE5}">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Kurtosis </a:t>
          </a:r>
          <a:r>
            <a:rPr lang="fa-IR" dirty="0" smtClean="0">
              <a:solidFill>
                <a:srgbClr val="60624E"/>
              </a:solidFill>
              <a:cs typeface="B Nazanin" pitchFamily="2" charset="-78"/>
            </a:rPr>
            <a:t>&lt;</a:t>
          </a:r>
          <a:r>
            <a:rPr lang="en-US" dirty="0" smtClean="0">
              <a:solidFill>
                <a:srgbClr val="60624E"/>
              </a:solidFill>
              <a:cs typeface="B Nazanin" pitchFamily="2" charset="-78"/>
            </a:rPr>
            <a:t>0</a:t>
          </a:r>
        </a:p>
        <a:p>
          <a:r>
            <a:rPr lang="fa-IR" smtClean="0">
              <a:solidFill>
                <a:srgbClr val="60624E"/>
              </a:solidFill>
              <a:cs typeface="B Nazanin" pitchFamily="2" charset="-78"/>
            </a:rPr>
            <a:t>برجسته</a:t>
          </a:r>
          <a:endParaRPr lang="en-US" dirty="0">
            <a:solidFill>
              <a:srgbClr val="60624E"/>
            </a:solidFill>
            <a:cs typeface="B Nazanin" pitchFamily="2" charset="-78"/>
          </a:endParaRPr>
        </a:p>
      </dgm:t>
    </dgm:pt>
    <dgm:pt modelId="{4F11135B-501E-4EF0-BA3B-3C014BDFDC90}" type="parTrans" cxnId="{7EB517AC-B58E-40D3-879B-53DAEB2740CD}">
      <dgm:prSet/>
      <dgm:spPr/>
      <dgm:t>
        <a:bodyPr/>
        <a:lstStyle/>
        <a:p>
          <a:endParaRPr lang="en-US">
            <a:solidFill>
              <a:srgbClr val="60624E"/>
            </a:solidFill>
          </a:endParaRPr>
        </a:p>
      </dgm:t>
    </dgm:pt>
    <dgm:pt modelId="{3177E794-F3BB-4D18-9167-83417C236C84}" type="sibTrans" cxnId="{7EB517AC-B58E-40D3-879B-53DAEB2740CD}">
      <dgm:prSet/>
      <dgm:spPr/>
      <dgm:t>
        <a:bodyPr/>
        <a:lstStyle/>
        <a:p>
          <a:endParaRPr lang="en-US">
            <a:solidFill>
              <a:srgbClr val="60624E"/>
            </a:solidFill>
          </a:endParaRPr>
        </a:p>
      </dgm:t>
    </dgm:pt>
    <dgm:pt modelId="{05BF81B7-E952-4C38-B1D5-88FCF618B828}">
      <dgm:prSet phldrT="[Text]"/>
      <dgm:spPr>
        <a:scene3d>
          <a:camera prst="orthographicFront">
            <a:rot lat="0" lon="0" rev="0"/>
          </a:camera>
          <a:lightRig rig="balanced" dir="t">
            <a:rot lat="0" lon="0" rev="8700000"/>
          </a:lightRig>
        </a:scene3d>
        <a:sp3d>
          <a:bevelT w="190500" h="38100"/>
        </a:sp3d>
      </dgm:spPr>
      <dgm:t>
        <a:bodyPr/>
        <a:lstStyle/>
        <a:p>
          <a:r>
            <a:rPr lang="en-US" dirty="0" smtClean="0">
              <a:solidFill>
                <a:srgbClr val="60624E"/>
              </a:solidFill>
              <a:cs typeface="B Nazanin" pitchFamily="2" charset="-78"/>
            </a:rPr>
            <a:t>Kurtosis </a:t>
          </a:r>
          <a:r>
            <a:rPr lang="fa-IR" dirty="0" smtClean="0">
              <a:solidFill>
                <a:srgbClr val="60624E"/>
              </a:solidFill>
              <a:cs typeface="B Nazanin" pitchFamily="2" charset="-78"/>
            </a:rPr>
            <a:t> &gt;</a:t>
          </a:r>
          <a:r>
            <a:rPr lang="en-US" dirty="0" smtClean="0">
              <a:solidFill>
                <a:srgbClr val="60624E"/>
              </a:solidFill>
              <a:cs typeface="B Nazanin" pitchFamily="2" charset="-78"/>
            </a:rPr>
            <a:t>0</a:t>
          </a:r>
        </a:p>
        <a:p>
          <a:r>
            <a:rPr lang="fa-IR" dirty="0" smtClean="0">
              <a:solidFill>
                <a:srgbClr val="60624E"/>
              </a:solidFill>
              <a:cs typeface="B Nazanin" pitchFamily="2" charset="-78"/>
            </a:rPr>
            <a:t>پخ</a:t>
          </a:r>
          <a:endParaRPr lang="en-US" dirty="0">
            <a:solidFill>
              <a:srgbClr val="60624E"/>
            </a:solidFill>
            <a:cs typeface="B Nazanin" pitchFamily="2" charset="-78"/>
          </a:endParaRPr>
        </a:p>
      </dgm:t>
    </dgm:pt>
    <dgm:pt modelId="{4F817FCF-1B17-460B-B210-6D75B7BFDB77}" type="parTrans" cxnId="{41287661-FD6D-455F-B390-62035AFA62D3}">
      <dgm:prSet/>
      <dgm:spPr/>
      <dgm:t>
        <a:bodyPr/>
        <a:lstStyle/>
        <a:p>
          <a:endParaRPr lang="en-US">
            <a:solidFill>
              <a:srgbClr val="60624E"/>
            </a:solidFill>
          </a:endParaRPr>
        </a:p>
      </dgm:t>
    </dgm:pt>
    <dgm:pt modelId="{99D36E04-2EBA-41BC-A01E-108C2F126156}" type="sibTrans" cxnId="{41287661-FD6D-455F-B390-62035AFA62D3}">
      <dgm:prSet/>
      <dgm:spPr/>
      <dgm:t>
        <a:bodyPr/>
        <a:lstStyle/>
        <a:p>
          <a:endParaRPr lang="en-US">
            <a:solidFill>
              <a:srgbClr val="60624E"/>
            </a:solidFill>
          </a:endParaRPr>
        </a:p>
      </dgm:t>
    </dgm:pt>
    <dgm:pt modelId="{A2E3A9A6-021F-49E2-8725-ED5FE5312769}" type="pres">
      <dgm:prSet presAssocID="{D313B4F9-93AB-4871-A3ED-964349142A75}" presName="hierChild1" presStyleCnt="0">
        <dgm:presLayoutVars>
          <dgm:chPref val="1"/>
          <dgm:dir/>
          <dgm:animOne val="branch"/>
          <dgm:animLvl val="lvl"/>
          <dgm:resizeHandles/>
        </dgm:presLayoutVars>
      </dgm:prSet>
      <dgm:spPr/>
      <dgm:t>
        <a:bodyPr/>
        <a:lstStyle/>
        <a:p>
          <a:endParaRPr lang="en-US"/>
        </a:p>
      </dgm:t>
    </dgm:pt>
    <dgm:pt modelId="{9C608B81-2AFA-409A-9E32-92CA1556C516}" type="pres">
      <dgm:prSet presAssocID="{87AD9F2D-38E8-4666-A811-6ACA40DF79BA}" presName="hierRoot1" presStyleCnt="0"/>
      <dgm:spPr/>
      <dgm:t>
        <a:bodyPr/>
        <a:lstStyle/>
        <a:p>
          <a:pPr rtl="1"/>
          <a:endParaRPr lang="fa-IR"/>
        </a:p>
      </dgm:t>
    </dgm:pt>
    <dgm:pt modelId="{3F73F56D-1E40-4F68-BB2E-FE4C017C6721}" type="pres">
      <dgm:prSet presAssocID="{87AD9F2D-38E8-4666-A811-6ACA40DF79BA}" presName="composite" presStyleCnt="0"/>
      <dgm:spPr/>
      <dgm:t>
        <a:bodyPr/>
        <a:lstStyle/>
        <a:p>
          <a:pPr rtl="1"/>
          <a:endParaRPr lang="fa-IR"/>
        </a:p>
      </dgm:t>
    </dgm:pt>
    <dgm:pt modelId="{77846933-E4C1-450E-81AE-5C29E60AC21B}" type="pres">
      <dgm:prSet presAssocID="{87AD9F2D-38E8-4666-A811-6ACA40DF79BA}" presName="background" presStyleLbl="node0" presStyleIdx="0" presStyleCnt="1"/>
      <dgm:spPr/>
      <dgm:t>
        <a:bodyPr/>
        <a:lstStyle/>
        <a:p>
          <a:pPr rtl="1"/>
          <a:endParaRPr lang="fa-IR"/>
        </a:p>
      </dgm:t>
    </dgm:pt>
    <dgm:pt modelId="{AE5C16BE-81E7-4C9C-BC41-C55E52D76073}" type="pres">
      <dgm:prSet presAssocID="{87AD9F2D-38E8-4666-A811-6ACA40DF79BA}" presName="text" presStyleLbl="fgAcc0" presStyleIdx="0" presStyleCnt="1">
        <dgm:presLayoutVars>
          <dgm:chPref val="3"/>
        </dgm:presLayoutVars>
      </dgm:prSet>
      <dgm:spPr/>
      <dgm:t>
        <a:bodyPr/>
        <a:lstStyle/>
        <a:p>
          <a:endParaRPr lang="en-US"/>
        </a:p>
      </dgm:t>
    </dgm:pt>
    <dgm:pt modelId="{5F905C95-B63B-40F5-AE06-4CC9951F8D1F}" type="pres">
      <dgm:prSet presAssocID="{87AD9F2D-38E8-4666-A811-6ACA40DF79BA}" presName="hierChild2" presStyleCnt="0"/>
      <dgm:spPr/>
      <dgm:t>
        <a:bodyPr/>
        <a:lstStyle/>
        <a:p>
          <a:pPr rtl="1"/>
          <a:endParaRPr lang="fa-IR"/>
        </a:p>
      </dgm:t>
    </dgm:pt>
    <dgm:pt modelId="{F438CB0B-2FDC-4915-910E-319D6482718D}" type="pres">
      <dgm:prSet presAssocID="{4F11135B-501E-4EF0-BA3B-3C014BDFDC90}" presName="Name10" presStyleLbl="parChTrans1D2" presStyleIdx="0" presStyleCnt="2"/>
      <dgm:spPr/>
      <dgm:t>
        <a:bodyPr/>
        <a:lstStyle/>
        <a:p>
          <a:endParaRPr lang="en-US"/>
        </a:p>
      </dgm:t>
    </dgm:pt>
    <dgm:pt modelId="{F8E0C531-84B9-41B4-9E6A-B1B5C7A0890A}" type="pres">
      <dgm:prSet presAssocID="{AECA0B80-DFF5-445D-8DC3-576A16E5DFE5}" presName="hierRoot2" presStyleCnt="0"/>
      <dgm:spPr/>
      <dgm:t>
        <a:bodyPr/>
        <a:lstStyle/>
        <a:p>
          <a:pPr rtl="1"/>
          <a:endParaRPr lang="fa-IR"/>
        </a:p>
      </dgm:t>
    </dgm:pt>
    <dgm:pt modelId="{07151909-F60B-4204-936C-CA52FF8AD1B7}" type="pres">
      <dgm:prSet presAssocID="{AECA0B80-DFF5-445D-8DC3-576A16E5DFE5}" presName="composite2" presStyleCnt="0"/>
      <dgm:spPr/>
      <dgm:t>
        <a:bodyPr/>
        <a:lstStyle/>
        <a:p>
          <a:pPr rtl="1"/>
          <a:endParaRPr lang="fa-IR"/>
        </a:p>
      </dgm:t>
    </dgm:pt>
    <dgm:pt modelId="{338B679C-63DF-43D7-86AD-8CA1FBAE5672}" type="pres">
      <dgm:prSet presAssocID="{AECA0B80-DFF5-445D-8DC3-576A16E5DFE5}" presName="background2" presStyleLbl="node2" presStyleIdx="0" presStyleCnt="2"/>
      <dgm:spPr/>
      <dgm:t>
        <a:bodyPr/>
        <a:lstStyle/>
        <a:p>
          <a:pPr rtl="1"/>
          <a:endParaRPr lang="fa-IR"/>
        </a:p>
      </dgm:t>
    </dgm:pt>
    <dgm:pt modelId="{2442B071-A854-4E7F-A50C-F14B33CD57A4}" type="pres">
      <dgm:prSet presAssocID="{AECA0B80-DFF5-445D-8DC3-576A16E5DFE5}" presName="text2" presStyleLbl="fgAcc2" presStyleIdx="0" presStyleCnt="2" custLinFactNeighborY="8208">
        <dgm:presLayoutVars>
          <dgm:chPref val="3"/>
        </dgm:presLayoutVars>
      </dgm:prSet>
      <dgm:spPr/>
      <dgm:t>
        <a:bodyPr/>
        <a:lstStyle/>
        <a:p>
          <a:endParaRPr lang="en-US"/>
        </a:p>
      </dgm:t>
    </dgm:pt>
    <dgm:pt modelId="{9765CB52-0FA7-4E57-8E30-52B89D3EACAD}" type="pres">
      <dgm:prSet presAssocID="{AECA0B80-DFF5-445D-8DC3-576A16E5DFE5}" presName="hierChild3" presStyleCnt="0"/>
      <dgm:spPr/>
      <dgm:t>
        <a:bodyPr/>
        <a:lstStyle/>
        <a:p>
          <a:pPr rtl="1"/>
          <a:endParaRPr lang="fa-IR"/>
        </a:p>
      </dgm:t>
    </dgm:pt>
    <dgm:pt modelId="{8F9B17E5-F410-4A76-81D6-80FCFBDEE2F9}" type="pres">
      <dgm:prSet presAssocID="{4F817FCF-1B17-460B-B210-6D75B7BFDB77}" presName="Name10" presStyleLbl="parChTrans1D2" presStyleIdx="1" presStyleCnt="2"/>
      <dgm:spPr/>
      <dgm:t>
        <a:bodyPr/>
        <a:lstStyle/>
        <a:p>
          <a:endParaRPr lang="en-US"/>
        </a:p>
      </dgm:t>
    </dgm:pt>
    <dgm:pt modelId="{98AB3E58-AA8E-41BA-8C1B-AD65B73C1CD1}" type="pres">
      <dgm:prSet presAssocID="{05BF81B7-E952-4C38-B1D5-88FCF618B828}" presName="hierRoot2" presStyleCnt="0"/>
      <dgm:spPr/>
      <dgm:t>
        <a:bodyPr/>
        <a:lstStyle/>
        <a:p>
          <a:pPr rtl="1"/>
          <a:endParaRPr lang="fa-IR"/>
        </a:p>
      </dgm:t>
    </dgm:pt>
    <dgm:pt modelId="{37AF6855-009A-4BD2-9E21-C7D126F2B559}" type="pres">
      <dgm:prSet presAssocID="{05BF81B7-E952-4C38-B1D5-88FCF618B828}" presName="composite2" presStyleCnt="0"/>
      <dgm:spPr/>
      <dgm:t>
        <a:bodyPr/>
        <a:lstStyle/>
        <a:p>
          <a:pPr rtl="1"/>
          <a:endParaRPr lang="fa-IR"/>
        </a:p>
      </dgm:t>
    </dgm:pt>
    <dgm:pt modelId="{32B1E588-3E57-4C51-909D-F8510CD3B233}" type="pres">
      <dgm:prSet presAssocID="{05BF81B7-E952-4C38-B1D5-88FCF618B828}" presName="background2" presStyleLbl="node2" presStyleIdx="1" presStyleCnt="2"/>
      <dgm:spPr/>
      <dgm:t>
        <a:bodyPr/>
        <a:lstStyle/>
        <a:p>
          <a:pPr rtl="1"/>
          <a:endParaRPr lang="fa-IR"/>
        </a:p>
      </dgm:t>
    </dgm:pt>
    <dgm:pt modelId="{0D1201D2-E119-4105-BC5F-A676DF303493}" type="pres">
      <dgm:prSet presAssocID="{05BF81B7-E952-4C38-B1D5-88FCF618B828}" presName="text2" presStyleLbl="fgAcc2" presStyleIdx="1" presStyleCnt="2">
        <dgm:presLayoutVars>
          <dgm:chPref val="3"/>
        </dgm:presLayoutVars>
      </dgm:prSet>
      <dgm:spPr/>
      <dgm:t>
        <a:bodyPr/>
        <a:lstStyle/>
        <a:p>
          <a:endParaRPr lang="en-US"/>
        </a:p>
      </dgm:t>
    </dgm:pt>
    <dgm:pt modelId="{DBED2911-D0F3-45AC-A609-BA883815B2CB}" type="pres">
      <dgm:prSet presAssocID="{05BF81B7-E952-4C38-B1D5-88FCF618B828}" presName="hierChild3" presStyleCnt="0"/>
      <dgm:spPr/>
      <dgm:t>
        <a:bodyPr/>
        <a:lstStyle/>
        <a:p>
          <a:pPr rtl="1"/>
          <a:endParaRPr lang="fa-IR"/>
        </a:p>
      </dgm:t>
    </dgm:pt>
  </dgm:ptLst>
  <dgm:cxnLst>
    <dgm:cxn modelId="{A759D577-75A3-47D4-A6B6-AA3624B080BB}" type="presOf" srcId="{05BF81B7-E952-4C38-B1D5-88FCF618B828}" destId="{0D1201D2-E119-4105-BC5F-A676DF303493}" srcOrd="0" destOrd="0" presId="urn:microsoft.com/office/officeart/2005/8/layout/hierarchy1"/>
    <dgm:cxn modelId="{49571C82-1358-46F4-BB6C-0B1C404CCB67}" type="presOf" srcId="{D313B4F9-93AB-4871-A3ED-964349142A75}" destId="{A2E3A9A6-021F-49E2-8725-ED5FE5312769}" srcOrd="0" destOrd="0" presId="urn:microsoft.com/office/officeart/2005/8/layout/hierarchy1"/>
    <dgm:cxn modelId="{7EB517AC-B58E-40D3-879B-53DAEB2740CD}" srcId="{87AD9F2D-38E8-4666-A811-6ACA40DF79BA}" destId="{AECA0B80-DFF5-445D-8DC3-576A16E5DFE5}" srcOrd="0" destOrd="0" parTransId="{4F11135B-501E-4EF0-BA3B-3C014BDFDC90}" sibTransId="{3177E794-F3BB-4D18-9167-83417C236C84}"/>
    <dgm:cxn modelId="{AEAEAA6A-168E-4F71-9ABE-107B9E93C332}" type="presOf" srcId="{4F11135B-501E-4EF0-BA3B-3C014BDFDC90}" destId="{F438CB0B-2FDC-4915-910E-319D6482718D}" srcOrd="0" destOrd="0" presId="urn:microsoft.com/office/officeart/2005/8/layout/hierarchy1"/>
    <dgm:cxn modelId="{41287661-FD6D-455F-B390-62035AFA62D3}" srcId="{87AD9F2D-38E8-4666-A811-6ACA40DF79BA}" destId="{05BF81B7-E952-4C38-B1D5-88FCF618B828}" srcOrd="1" destOrd="0" parTransId="{4F817FCF-1B17-460B-B210-6D75B7BFDB77}" sibTransId="{99D36E04-2EBA-41BC-A01E-108C2F126156}"/>
    <dgm:cxn modelId="{34C4ADB5-728F-4DA7-BA98-3B50D451B2C1}" type="presOf" srcId="{AECA0B80-DFF5-445D-8DC3-576A16E5DFE5}" destId="{2442B071-A854-4E7F-A50C-F14B33CD57A4}" srcOrd="0" destOrd="0" presId="urn:microsoft.com/office/officeart/2005/8/layout/hierarchy1"/>
    <dgm:cxn modelId="{D1C971DF-8A50-4EDA-AA33-9C2670794EB1}" srcId="{D313B4F9-93AB-4871-A3ED-964349142A75}" destId="{87AD9F2D-38E8-4666-A811-6ACA40DF79BA}" srcOrd="0" destOrd="0" parTransId="{E3E9BA9E-F0F6-4631-8CAF-8BC9FC130D0A}" sibTransId="{4C1E2685-D524-40AE-A9A8-79350BE00D05}"/>
    <dgm:cxn modelId="{7CCC773F-3FBB-4288-95E2-5D1C17B952B6}" type="presOf" srcId="{87AD9F2D-38E8-4666-A811-6ACA40DF79BA}" destId="{AE5C16BE-81E7-4C9C-BC41-C55E52D76073}" srcOrd="0" destOrd="0" presId="urn:microsoft.com/office/officeart/2005/8/layout/hierarchy1"/>
    <dgm:cxn modelId="{65C7CB44-7B4B-4823-8924-A026D73F6B9D}" type="presOf" srcId="{4F817FCF-1B17-460B-B210-6D75B7BFDB77}" destId="{8F9B17E5-F410-4A76-81D6-80FCFBDEE2F9}" srcOrd="0" destOrd="0" presId="urn:microsoft.com/office/officeart/2005/8/layout/hierarchy1"/>
    <dgm:cxn modelId="{517BA9C5-1D0B-4C0E-B3CD-FC3FA54787F7}" type="presParOf" srcId="{A2E3A9A6-021F-49E2-8725-ED5FE5312769}" destId="{9C608B81-2AFA-409A-9E32-92CA1556C516}" srcOrd="0" destOrd="0" presId="urn:microsoft.com/office/officeart/2005/8/layout/hierarchy1"/>
    <dgm:cxn modelId="{D88865F1-15EB-4B78-95EA-7D3FF20B818B}" type="presParOf" srcId="{9C608B81-2AFA-409A-9E32-92CA1556C516}" destId="{3F73F56D-1E40-4F68-BB2E-FE4C017C6721}" srcOrd="0" destOrd="0" presId="urn:microsoft.com/office/officeart/2005/8/layout/hierarchy1"/>
    <dgm:cxn modelId="{659F8A23-5A2F-4D1C-8F91-3AF018574DDA}" type="presParOf" srcId="{3F73F56D-1E40-4F68-BB2E-FE4C017C6721}" destId="{77846933-E4C1-450E-81AE-5C29E60AC21B}" srcOrd="0" destOrd="0" presId="urn:microsoft.com/office/officeart/2005/8/layout/hierarchy1"/>
    <dgm:cxn modelId="{BE5C372D-BB1E-4A17-93DF-4236E9C47F25}" type="presParOf" srcId="{3F73F56D-1E40-4F68-BB2E-FE4C017C6721}" destId="{AE5C16BE-81E7-4C9C-BC41-C55E52D76073}" srcOrd="1" destOrd="0" presId="urn:microsoft.com/office/officeart/2005/8/layout/hierarchy1"/>
    <dgm:cxn modelId="{8CA3B135-9C15-497E-9213-A2FEEDA21A79}" type="presParOf" srcId="{9C608B81-2AFA-409A-9E32-92CA1556C516}" destId="{5F905C95-B63B-40F5-AE06-4CC9951F8D1F}" srcOrd="1" destOrd="0" presId="urn:microsoft.com/office/officeart/2005/8/layout/hierarchy1"/>
    <dgm:cxn modelId="{D40E69E1-905E-4105-BC3D-ACF694ABCE52}" type="presParOf" srcId="{5F905C95-B63B-40F5-AE06-4CC9951F8D1F}" destId="{F438CB0B-2FDC-4915-910E-319D6482718D}" srcOrd="0" destOrd="0" presId="urn:microsoft.com/office/officeart/2005/8/layout/hierarchy1"/>
    <dgm:cxn modelId="{ED232BD2-C262-4F48-8EF6-C98CA5264D2A}" type="presParOf" srcId="{5F905C95-B63B-40F5-AE06-4CC9951F8D1F}" destId="{F8E0C531-84B9-41B4-9E6A-B1B5C7A0890A}" srcOrd="1" destOrd="0" presId="urn:microsoft.com/office/officeart/2005/8/layout/hierarchy1"/>
    <dgm:cxn modelId="{3C2D1189-178B-42A4-8AE4-4B46A05A6F21}" type="presParOf" srcId="{F8E0C531-84B9-41B4-9E6A-B1B5C7A0890A}" destId="{07151909-F60B-4204-936C-CA52FF8AD1B7}" srcOrd="0" destOrd="0" presId="urn:microsoft.com/office/officeart/2005/8/layout/hierarchy1"/>
    <dgm:cxn modelId="{E7BDA8E6-39F0-4F02-81C1-2BD2E5E75BEC}" type="presParOf" srcId="{07151909-F60B-4204-936C-CA52FF8AD1B7}" destId="{338B679C-63DF-43D7-86AD-8CA1FBAE5672}" srcOrd="0" destOrd="0" presId="urn:microsoft.com/office/officeart/2005/8/layout/hierarchy1"/>
    <dgm:cxn modelId="{79C4461A-75FC-4DB5-AB89-C6F0FE5830F3}" type="presParOf" srcId="{07151909-F60B-4204-936C-CA52FF8AD1B7}" destId="{2442B071-A854-4E7F-A50C-F14B33CD57A4}" srcOrd="1" destOrd="0" presId="urn:microsoft.com/office/officeart/2005/8/layout/hierarchy1"/>
    <dgm:cxn modelId="{86B50E13-E975-4506-AEE1-59AB92EAB44D}" type="presParOf" srcId="{F8E0C531-84B9-41B4-9E6A-B1B5C7A0890A}" destId="{9765CB52-0FA7-4E57-8E30-52B89D3EACAD}" srcOrd="1" destOrd="0" presId="urn:microsoft.com/office/officeart/2005/8/layout/hierarchy1"/>
    <dgm:cxn modelId="{919C2CFD-B7FA-4D40-9DD0-C0947CADFE64}" type="presParOf" srcId="{5F905C95-B63B-40F5-AE06-4CC9951F8D1F}" destId="{8F9B17E5-F410-4A76-81D6-80FCFBDEE2F9}" srcOrd="2" destOrd="0" presId="urn:microsoft.com/office/officeart/2005/8/layout/hierarchy1"/>
    <dgm:cxn modelId="{F8DCA388-2489-4D04-8567-A09B1AD6598D}" type="presParOf" srcId="{5F905C95-B63B-40F5-AE06-4CC9951F8D1F}" destId="{98AB3E58-AA8E-41BA-8C1B-AD65B73C1CD1}" srcOrd="3" destOrd="0" presId="urn:microsoft.com/office/officeart/2005/8/layout/hierarchy1"/>
    <dgm:cxn modelId="{4FBABD56-1994-4EEE-9E3E-692B736220AD}" type="presParOf" srcId="{98AB3E58-AA8E-41BA-8C1B-AD65B73C1CD1}" destId="{37AF6855-009A-4BD2-9E21-C7D126F2B559}" srcOrd="0" destOrd="0" presId="urn:microsoft.com/office/officeart/2005/8/layout/hierarchy1"/>
    <dgm:cxn modelId="{C19A1B45-3F82-4B61-8848-75042F2F6C9D}" type="presParOf" srcId="{37AF6855-009A-4BD2-9E21-C7D126F2B559}" destId="{32B1E588-3E57-4C51-909D-F8510CD3B233}" srcOrd="0" destOrd="0" presId="urn:microsoft.com/office/officeart/2005/8/layout/hierarchy1"/>
    <dgm:cxn modelId="{E71101D9-EF75-45BC-BCBF-E2E2021DCEDC}" type="presParOf" srcId="{37AF6855-009A-4BD2-9E21-C7D126F2B559}" destId="{0D1201D2-E119-4105-BC5F-A676DF303493}" srcOrd="1" destOrd="0" presId="urn:microsoft.com/office/officeart/2005/8/layout/hierarchy1"/>
    <dgm:cxn modelId="{9FC65FD0-93C2-469C-A352-313A4573BBB9}" type="presParOf" srcId="{98AB3E58-AA8E-41BA-8C1B-AD65B73C1CD1}" destId="{DBED2911-D0F3-45AC-A609-BA883815B2CB}" srcOrd="1" destOrd="0" presId="urn:microsoft.com/office/officeart/2005/8/layout/hierarchy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48B9B7EA-85FF-420D-B4E4-03A7C7793E37}" type="datetimeFigureOut">
              <a:rPr lang="en-US"/>
              <a:pPr>
                <a:defRPr/>
              </a:pPr>
              <a:t>12/31/2014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4A324A-D311-4A21-8839-145EB8C4ABC4}" type="slidenum">
              <a:rPr lang="en-US" altLang="en-US"/>
              <a:pPr>
                <a:defRPr/>
              </a:pPr>
              <a:t>‹#›</a:t>
            </a:fld>
            <a:endParaRPr lang="en-US" altLang="en-US"/>
          </a:p>
        </p:txBody>
      </p:sp>
    </p:spTree>
    <p:extLst>
      <p:ext uri="{BB962C8B-B14F-4D97-AF65-F5344CB8AC3E}">
        <p14:creationId xmlns:p14="http://schemas.microsoft.com/office/powerpoint/2010/main" val="3200408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5C19C3A2-F09B-46F3-9CD3-772EAA31D7C2}" type="slidenum">
              <a:rPr lang="en-US" altLang="en-US" smtClean="0"/>
              <a:pPr/>
              <a:t>2</a:t>
            </a:fld>
            <a:endParaRPr lang="en-US" altLang="en-US" smtClean="0"/>
          </a:p>
        </p:txBody>
      </p:sp>
    </p:spTree>
    <p:extLst>
      <p:ext uri="{BB962C8B-B14F-4D97-AF65-F5344CB8AC3E}">
        <p14:creationId xmlns:p14="http://schemas.microsoft.com/office/powerpoint/2010/main" val="20414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BDDF5764-05C3-4AD9-AC8D-0E05FDBB57ED}" type="datetime1">
              <a:rPr lang="fr-FR"/>
              <a:pPr>
                <a:defRPr/>
              </a:pPr>
              <a:t>31/12/2014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5DA44C1-C9E5-4E73-B76B-6651D4A05DAD}" type="slidenum">
              <a:rPr lang="fr-CA" altLang="en-US"/>
              <a:pPr>
                <a:defRPr/>
              </a:pPr>
              <a:t>‹#›</a:t>
            </a:fld>
            <a:endParaRPr lang="fr-CA" altLang="en-US"/>
          </a:p>
        </p:txBody>
      </p:sp>
    </p:spTree>
    <p:extLst>
      <p:ext uri="{BB962C8B-B14F-4D97-AF65-F5344CB8AC3E}">
        <p14:creationId xmlns:p14="http://schemas.microsoft.com/office/powerpoint/2010/main" val="18787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170ED78C-BD22-4CFA-97D5-9F1849000A07}" type="datetime1">
              <a:rPr lang="fr-FR"/>
              <a:pPr>
                <a:defRPr/>
              </a:pPr>
              <a:t>31/12/2014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3FB37B1-1D4A-4CBA-8200-C54B79E6EBF4}" type="slidenum">
              <a:rPr lang="fr-CA" altLang="en-US"/>
              <a:pPr>
                <a:defRPr/>
              </a:pPr>
              <a:t>‹#›</a:t>
            </a:fld>
            <a:endParaRPr lang="fr-CA" altLang="en-US"/>
          </a:p>
        </p:txBody>
      </p:sp>
    </p:spTree>
    <p:extLst>
      <p:ext uri="{BB962C8B-B14F-4D97-AF65-F5344CB8AC3E}">
        <p14:creationId xmlns:p14="http://schemas.microsoft.com/office/powerpoint/2010/main" val="5344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390CE8FA-C851-40D7-AD42-882A4F061F8D}" type="datetime1">
              <a:rPr lang="fr-FR"/>
              <a:pPr>
                <a:defRPr/>
              </a:pPr>
              <a:t>31/12/2014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2911FFC-0DFB-400F-B8DA-D9F4E1EF1A17}" type="slidenum">
              <a:rPr lang="fr-CA" altLang="en-US"/>
              <a:pPr>
                <a:defRPr/>
              </a:pPr>
              <a:t>‹#›</a:t>
            </a:fld>
            <a:endParaRPr lang="fr-CA" altLang="en-US"/>
          </a:p>
        </p:txBody>
      </p:sp>
    </p:spTree>
    <p:extLst>
      <p:ext uri="{BB962C8B-B14F-4D97-AF65-F5344CB8AC3E}">
        <p14:creationId xmlns:p14="http://schemas.microsoft.com/office/powerpoint/2010/main" val="1816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C49B739-0F22-4E1F-B3D0-77EB60858DDD}" type="datetime1">
              <a:rPr lang="fr-FR"/>
              <a:pPr>
                <a:defRPr/>
              </a:pPr>
              <a:t>31/12/2014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48252E4-A599-45FB-B1C8-439D423394C1}" type="slidenum">
              <a:rPr lang="fr-CA" altLang="en-US"/>
              <a:pPr>
                <a:defRPr/>
              </a:pPr>
              <a:t>‹#›</a:t>
            </a:fld>
            <a:endParaRPr lang="fr-CA" altLang="en-US"/>
          </a:p>
        </p:txBody>
      </p:sp>
    </p:spTree>
    <p:extLst>
      <p:ext uri="{BB962C8B-B14F-4D97-AF65-F5344CB8AC3E}">
        <p14:creationId xmlns:p14="http://schemas.microsoft.com/office/powerpoint/2010/main" val="24003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F3AD79E-9522-4BD6-B99F-EA270EC6C8D4}" type="datetime1">
              <a:rPr lang="fr-FR"/>
              <a:pPr>
                <a:defRPr/>
              </a:pPr>
              <a:t>31/12/2014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483CBE-A9EB-4B14-BCDD-CA9B9B244510}" type="slidenum">
              <a:rPr lang="fr-CA" altLang="en-US"/>
              <a:pPr>
                <a:defRPr/>
              </a:pPr>
              <a:t>‹#›</a:t>
            </a:fld>
            <a:endParaRPr lang="fr-CA" altLang="en-US"/>
          </a:p>
        </p:txBody>
      </p:sp>
    </p:spTree>
    <p:extLst>
      <p:ext uri="{BB962C8B-B14F-4D97-AF65-F5344CB8AC3E}">
        <p14:creationId xmlns:p14="http://schemas.microsoft.com/office/powerpoint/2010/main" val="251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9D93E3E-3344-40FC-9DA3-06EDEC633DAA}" type="datetime1">
              <a:rPr lang="fr-FR"/>
              <a:pPr>
                <a:defRPr/>
              </a:pPr>
              <a:t>31/12/2014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54D7B49-C21F-4247-AFAC-56BF11266092}" type="slidenum">
              <a:rPr lang="fr-CA" altLang="en-US"/>
              <a:pPr>
                <a:defRPr/>
              </a:pPr>
              <a:t>‹#›</a:t>
            </a:fld>
            <a:endParaRPr lang="fr-CA" altLang="en-US"/>
          </a:p>
        </p:txBody>
      </p:sp>
    </p:spTree>
    <p:extLst>
      <p:ext uri="{BB962C8B-B14F-4D97-AF65-F5344CB8AC3E}">
        <p14:creationId xmlns:p14="http://schemas.microsoft.com/office/powerpoint/2010/main" val="333753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F1DCCA1-323E-42AB-AD87-091777984BBC}" type="datetime1">
              <a:rPr lang="fr-FR"/>
              <a:pPr>
                <a:defRPr/>
              </a:pPr>
              <a:t>31/12/2014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21BCBAD-2481-4057-9274-9668EFA142AF}" type="slidenum">
              <a:rPr lang="fr-CA" altLang="en-US"/>
              <a:pPr>
                <a:defRPr/>
              </a:pPr>
              <a:t>‹#›</a:t>
            </a:fld>
            <a:endParaRPr lang="fr-CA" altLang="en-US"/>
          </a:p>
        </p:txBody>
      </p:sp>
    </p:spTree>
    <p:extLst>
      <p:ext uri="{BB962C8B-B14F-4D97-AF65-F5344CB8AC3E}">
        <p14:creationId xmlns:p14="http://schemas.microsoft.com/office/powerpoint/2010/main" val="257598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8340AF84-A753-497D-B31D-F07463AD4F67}" type="datetime1">
              <a:rPr lang="fr-FR"/>
              <a:pPr>
                <a:defRPr/>
              </a:pPr>
              <a:t>31/12/2014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039EF52B-9FF3-4F54-98F4-E12128D55597}" type="slidenum">
              <a:rPr lang="fr-CA" altLang="en-US"/>
              <a:pPr>
                <a:defRPr/>
              </a:pPr>
              <a:t>‹#›</a:t>
            </a:fld>
            <a:endParaRPr lang="fr-CA" altLang="en-US"/>
          </a:p>
        </p:txBody>
      </p:sp>
    </p:spTree>
    <p:extLst>
      <p:ext uri="{BB962C8B-B14F-4D97-AF65-F5344CB8AC3E}">
        <p14:creationId xmlns:p14="http://schemas.microsoft.com/office/powerpoint/2010/main" val="133780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48734C0-EF63-43D3-B867-BA17BEA7922B}" type="datetime1">
              <a:rPr lang="fr-FR"/>
              <a:pPr>
                <a:defRPr/>
              </a:pPr>
              <a:t>31/12/2014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47D2551-567A-46EF-8B3F-966926BD39C6}" type="slidenum">
              <a:rPr lang="fr-CA" altLang="en-US"/>
              <a:pPr>
                <a:defRPr/>
              </a:pPr>
              <a:t>‹#›</a:t>
            </a:fld>
            <a:endParaRPr lang="fr-CA" altLang="en-US"/>
          </a:p>
        </p:txBody>
      </p:sp>
    </p:spTree>
    <p:extLst>
      <p:ext uri="{BB962C8B-B14F-4D97-AF65-F5344CB8AC3E}">
        <p14:creationId xmlns:p14="http://schemas.microsoft.com/office/powerpoint/2010/main" val="41944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D3AC7B-1885-4975-A813-CFEB3EC4D5D9}" type="datetime1">
              <a:rPr lang="fr-FR"/>
              <a:pPr>
                <a:defRPr/>
              </a:pPr>
              <a:t>31/12/2014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F906302-6534-44E8-AAF6-7F5F3971B99E}" type="slidenum">
              <a:rPr lang="fr-CA" altLang="en-US"/>
              <a:pPr>
                <a:defRPr/>
              </a:pPr>
              <a:t>‹#›</a:t>
            </a:fld>
            <a:endParaRPr lang="fr-CA" altLang="en-US"/>
          </a:p>
        </p:txBody>
      </p:sp>
    </p:spTree>
    <p:extLst>
      <p:ext uri="{BB962C8B-B14F-4D97-AF65-F5344CB8AC3E}">
        <p14:creationId xmlns:p14="http://schemas.microsoft.com/office/powerpoint/2010/main" val="61343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98E1075-A8BF-428E-A33B-436CF131F1B2}" type="datetime1">
              <a:rPr lang="fr-FR"/>
              <a:pPr>
                <a:defRPr/>
              </a:pPr>
              <a:t>31/12/2014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6B83EDF-8071-4259-8355-9BA3C7372058}" type="slidenum">
              <a:rPr lang="fr-CA" altLang="en-US"/>
              <a:pPr>
                <a:defRPr/>
              </a:pPr>
              <a:t>‹#›</a:t>
            </a:fld>
            <a:endParaRPr lang="fr-CA" altLang="en-US"/>
          </a:p>
        </p:txBody>
      </p:sp>
    </p:spTree>
    <p:extLst>
      <p:ext uri="{BB962C8B-B14F-4D97-AF65-F5344CB8AC3E}">
        <p14:creationId xmlns:p14="http://schemas.microsoft.com/office/powerpoint/2010/main" val="194762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CDB6CFA-71E2-45A3-A340-D959D911FF11}" type="datetime1">
              <a:rPr lang="fr-FR"/>
              <a:pPr>
                <a:defRPr/>
              </a:pPr>
              <a:t>31/12/2014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0151DA2-7992-40C0-ACD7-A4314F25963D}" type="slidenum">
              <a:rPr lang="fr-CA" altLang="en-US"/>
              <a:pPr>
                <a:defRPr/>
              </a:pPr>
              <a:t>‹#›</a:t>
            </a:fld>
            <a:endParaRPr lang="fr-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4.xml"/><Relationship Id="rId3" Type="http://schemas.openxmlformats.org/officeDocument/2006/relationships/slide" Target="slide10.xml"/><Relationship Id="rId7" Type="http://schemas.openxmlformats.org/officeDocument/2006/relationships/slide" Target="slide14.xml"/><Relationship Id="rId12" Type="http://schemas.openxmlformats.org/officeDocument/2006/relationships/slide" Target="slide22.xml"/><Relationship Id="rId2" Type="http://schemas.openxmlformats.org/officeDocument/2006/relationships/image" Target="../media/image3.jpeg"/><Relationship Id="rId16"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0.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6.xml"/><Relationship Id="rId14" Type="http://schemas.openxmlformats.org/officeDocument/2006/relationships/slide" Target="slide26.xml"/></Relationships>
</file>

<file path=ppt/slides/_rels/slide14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60.wmf"/><Relationship Id="rId4" Type="http://schemas.openxmlformats.org/officeDocument/2006/relationships/oleObject" Target="../embeddings/oleObject5.bin"/></Relationships>
</file>

<file path=ppt/slides/_rels/slide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2.wmf"/><Relationship Id="rId4" Type="http://schemas.openxmlformats.org/officeDocument/2006/relationships/oleObject" Target="../embeddings/oleObject7.bin"/></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ctrTitle"/>
          </p:nvPr>
        </p:nvSpPr>
        <p:spPr>
          <a:xfrm>
            <a:off x="2500313" y="3500438"/>
            <a:ext cx="6072187" cy="1012825"/>
          </a:xfrm>
        </p:spPr>
        <p:txBody>
          <a:bodyPr/>
          <a:lstStyle/>
          <a:p>
            <a:pPr rtl="1" eaLnBrk="1" hangingPunct="1"/>
            <a:r>
              <a:rPr lang="fa-IR" altLang="en-US" sz="4800" b="1" smtClean="0">
                <a:solidFill>
                  <a:srgbClr val="60624E"/>
                </a:solidFill>
                <a:cs typeface="B Nazanin" panose="00000400000000000000" pitchFamily="2" charset="-78"/>
              </a:rPr>
              <a:t>تنظیم و پردازش داده‌های پژوهشی</a:t>
            </a:r>
            <a:endParaRPr lang="fr-CA" altLang="en-US" sz="4800" b="1" smtClean="0">
              <a:solidFill>
                <a:srgbClr val="60624E"/>
              </a:solidFill>
              <a:cs typeface="B Nazanin" panose="00000400000000000000" pitchFamily="2" charset="-78"/>
            </a:endParaRPr>
          </a:p>
        </p:txBody>
      </p:sp>
      <p:sp>
        <p:nvSpPr>
          <p:cNvPr id="3" name="Date Placeholder 2"/>
          <p:cNvSpPr>
            <a:spLocks noGrp="1"/>
          </p:cNvSpPr>
          <p:nvPr>
            <p:ph type="dt" sz="quarter" idx="10"/>
          </p:nvPr>
        </p:nvSpPr>
        <p:spPr/>
        <p:txBody>
          <a:bodyPr/>
          <a:lstStyle/>
          <a:p>
            <a:pPr>
              <a:defRPr/>
            </a:pPr>
            <a:fld id="{8D03D5CB-4749-4517-AFA8-C789059DE984}" type="datetime1">
              <a:rPr lang="fr-FR"/>
              <a:pPr>
                <a:defRPr/>
              </a:pPr>
              <a:t>31/12/2014</a:t>
            </a:fld>
            <a:endParaRPr lang="fr-CA"/>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38158E-5D3C-48EE-B52D-E6C67FABE738}" type="slidenum">
              <a:rPr lang="fr-CA" altLang="en-US" sz="1200" smtClean="0">
                <a:solidFill>
                  <a:srgbClr val="898989"/>
                </a:solidFill>
              </a:rPr>
              <a:pPr>
                <a:spcBef>
                  <a:spcPct val="0"/>
                </a:spcBef>
                <a:buFontTx/>
                <a:buNone/>
              </a:pPr>
              <a:t>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a:solidFill>
                  <a:srgbClr val="EAFFCD"/>
                </a:solidFill>
                <a:cs typeface="B Nazanin" panose="00000400000000000000" pitchFamily="2" charset="-78"/>
              </a:rPr>
              <a:t>تعاریف</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eaLnBrk="1" hangingPunct="1">
              <a:buFont typeface="Wingdings" panose="05000000000000000000" pitchFamily="2" charset="2"/>
              <a:buChar char="v"/>
            </a:pPr>
            <a:r>
              <a:rPr lang="fa-IR" altLang="fa-IR" sz="3000" b="1" dirty="0">
                <a:solidFill>
                  <a:srgbClr val="60624E"/>
                </a:solidFill>
                <a:latin typeface="Times New Roman" panose="02020603050405020304" pitchFamily="18" charset="0"/>
                <a:cs typeface="B Nazanin" panose="00000400000000000000" pitchFamily="2" charset="-78"/>
              </a:rPr>
              <a:t>جامعه </a:t>
            </a:r>
            <a:r>
              <a:rPr lang="fa-IR" altLang="fa-IR" sz="3000" b="1" dirty="0" smtClean="0">
                <a:solidFill>
                  <a:srgbClr val="60624E"/>
                </a:solidFill>
                <a:latin typeface="Times New Roman" panose="02020603050405020304" pitchFamily="18" charset="0"/>
                <a:cs typeface="B Nazanin" panose="00000400000000000000" pitchFamily="2" charset="-78"/>
              </a:rPr>
              <a:t>آماری</a:t>
            </a:r>
          </a:p>
          <a:p>
            <a:pPr marL="0" indent="0" algn="just" rtl="1" eaLnBrk="1" hangingPunct="1">
              <a:buFontTx/>
              <a:buNone/>
            </a:pPr>
            <a:r>
              <a:rPr lang="fa-IR" altLang="fa-IR" sz="2800" dirty="0" smtClean="0">
                <a:solidFill>
                  <a:srgbClr val="EAFFCD"/>
                </a:solidFill>
                <a:latin typeface="Times New Roman" panose="02020603050405020304" pitchFamily="18" charset="0"/>
                <a:cs typeface="B Nazanin" panose="00000400000000000000" pitchFamily="2" charset="-78"/>
              </a:rPr>
              <a:t>مجموعه </a:t>
            </a:r>
            <a:r>
              <a:rPr lang="fa-IR" altLang="fa-IR" sz="2800" dirty="0">
                <a:solidFill>
                  <a:srgbClr val="EAFFCD"/>
                </a:solidFill>
                <a:latin typeface="Times New Roman" panose="02020603050405020304" pitchFamily="18" charset="0"/>
                <a:cs typeface="B Nazanin" panose="00000400000000000000" pitchFamily="2" charset="-78"/>
              </a:rPr>
              <a:t>افراد يا اشيايي را كه مي‌خواهيم يك يا </a:t>
            </a:r>
            <a:r>
              <a:rPr lang="fa-IR" altLang="fa-IR" sz="2800" dirty="0" smtClean="0">
                <a:solidFill>
                  <a:srgbClr val="EAFFCD"/>
                </a:solidFill>
                <a:latin typeface="Times New Roman" panose="02020603050405020304" pitchFamily="18" charset="0"/>
                <a:cs typeface="B Nazanin" panose="00000400000000000000" pitchFamily="2" charset="-78"/>
              </a:rPr>
              <a:t>چند خصوصيت </a:t>
            </a:r>
            <a:r>
              <a:rPr lang="fa-IR" altLang="fa-IR" sz="2800" dirty="0">
                <a:solidFill>
                  <a:srgbClr val="EAFFCD"/>
                </a:solidFill>
                <a:latin typeface="Times New Roman" panose="02020603050405020304" pitchFamily="18" charset="0"/>
                <a:cs typeface="B Nazanin" panose="00000400000000000000" pitchFamily="2" charset="-78"/>
              </a:rPr>
              <a:t>مشترك آنها را مورد بررسی قرار دهيم، جمعيت يا جمعيت آماري مي‌ناميم.</a:t>
            </a:r>
          </a:p>
          <a:p>
            <a:pPr marL="0" indent="0" algn="just" rtl="1" eaLnBrk="1" hangingPunct="1">
              <a:buFontTx/>
              <a:buNone/>
            </a:pPr>
            <a:endParaRPr lang="fa-IR" altLang="fa-IR" sz="2800" dirty="0">
              <a:solidFill>
                <a:srgbClr val="EAFFCD"/>
              </a:solidFill>
              <a:latin typeface="Times New Roman" panose="02020603050405020304" pitchFamily="18" charset="0"/>
              <a:cs typeface="B Nazanin" panose="00000400000000000000" pitchFamily="2" charset="-78"/>
            </a:endParaRPr>
          </a:p>
          <a:p>
            <a:pPr algn="just" rtl="1" eaLnBrk="1" hangingPunct="1">
              <a:buFont typeface="Wingdings" panose="05000000000000000000" pitchFamily="2" charset="2"/>
              <a:buChar char="v"/>
            </a:pPr>
            <a:r>
              <a:rPr lang="fa-IR" altLang="fa-IR" sz="3000" b="1" dirty="0" smtClean="0">
                <a:solidFill>
                  <a:srgbClr val="60624E"/>
                </a:solidFill>
                <a:latin typeface="Times New Roman" panose="02020603050405020304" pitchFamily="18" charset="0"/>
                <a:cs typeface="B Nazanin" panose="00000400000000000000" pitchFamily="2" charset="-78"/>
              </a:rPr>
              <a:t>نمونه</a:t>
            </a:r>
          </a:p>
          <a:p>
            <a:pPr marL="0" indent="0" algn="just" rtl="1" eaLnBrk="1" hangingPunct="1">
              <a:buNone/>
            </a:pPr>
            <a:r>
              <a:rPr lang="fa-IR" altLang="fa-IR" sz="2800" dirty="0" smtClean="0">
                <a:solidFill>
                  <a:srgbClr val="EAFFCD"/>
                </a:solidFill>
                <a:latin typeface="Times New Roman" panose="02020603050405020304" pitchFamily="18" charset="0"/>
                <a:cs typeface="B Nazanin" panose="00000400000000000000" pitchFamily="2" charset="-78"/>
              </a:rPr>
              <a:t>قسمتي </a:t>
            </a:r>
            <a:r>
              <a:rPr lang="fa-IR" altLang="fa-IR" sz="2800" dirty="0">
                <a:solidFill>
                  <a:srgbClr val="EAFFCD"/>
                </a:solidFill>
                <a:latin typeface="Times New Roman" panose="02020603050405020304" pitchFamily="18" charset="0"/>
                <a:cs typeface="B Nazanin" panose="00000400000000000000" pitchFamily="2" charset="-78"/>
              </a:rPr>
              <a:t>از جمعيت را كه طبق قاعده و ضوابط خاصي، براي مطالعه خصوصيتي از جمعيت انتخاب مي‌شود، يك نمونه از جمعيت مي‌ناميم.</a:t>
            </a:r>
            <a:endParaRPr lang="en-US" altLang="fa-IR" sz="2800" dirty="0">
              <a:solidFill>
                <a:srgbClr val="EAFFCD"/>
              </a:solidFill>
              <a:latin typeface="Times New Roman" panose="02020603050405020304" pitchFamily="18" charset="0"/>
              <a:cs typeface="B Nazanin" panose="00000400000000000000" pitchFamily="2" charset="-78"/>
            </a:endParaRPr>
          </a:p>
          <a:p>
            <a:pPr marL="0" indent="0" algn="just" rtl="1" eaLnBrk="1" hangingPunct="1">
              <a:buFontTx/>
              <a:buNone/>
            </a:pPr>
            <a:endParaRPr lang="fa-IR" altLang="fa-IR" sz="2800" dirty="0">
              <a:solidFill>
                <a:srgbClr val="EAFFCD"/>
              </a:solidFill>
              <a:latin typeface="Times New Roman" panose="02020603050405020304" pitchFamily="18" charset="0"/>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10</a:t>
            </a:fld>
            <a:endParaRPr lang="fr-CA" altLang="en-US" sz="1200" smtClean="0">
              <a:solidFill>
                <a:srgbClr val="898989"/>
              </a:solidFill>
            </a:endParaRPr>
          </a:p>
        </p:txBody>
      </p:sp>
    </p:spTree>
    <p:extLst>
      <p:ext uri="{BB962C8B-B14F-4D97-AF65-F5344CB8AC3E}">
        <p14:creationId xmlns:p14="http://schemas.microsoft.com/office/powerpoint/2010/main" val="41076048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طبقه بندی داده های پیوسته</a:t>
            </a:r>
            <a:endParaRPr lang="fr-CA" altLang="en-US" smtClean="0">
              <a:solidFill>
                <a:srgbClr val="EAFFCD"/>
              </a:solidFill>
            </a:endParaRPr>
          </a:p>
        </p:txBody>
      </p:sp>
      <p:sp>
        <p:nvSpPr>
          <p:cNvPr id="86019" name="Espace réservé du contenu 2"/>
          <p:cNvSpPr>
            <a:spLocks noGrp="1"/>
          </p:cNvSpPr>
          <p:nvPr>
            <p:ph idx="1"/>
          </p:nvPr>
        </p:nvSpPr>
        <p:spPr/>
        <p:txBody>
          <a:bodyPr/>
          <a:lstStyle/>
          <a:p>
            <a:pPr marL="0" indent="0" algn="just" rtl="1">
              <a:buFont typeface="Wingdings" panose="05000000000000000000" pitchFamily="2" charset="2"/>
              <a:buChar char="ü"/>
            </a:pPr>
            <a:r>
              <a:rPr lang="fa-IR" altLang="en-US" sz="2800" smtClean="0">
                <a:solidFill>
                  <a:srgbClr val="60624E"/>
                </a:solidFill>
                <a:cs typeface="B Nazanin" panose="00000400000000000000" pitchFamily="2" charset="-78"/>
              </a:rPr>
              <a:t>بنابراین به صورت شکل زیر بر روی گزینه </a:t>
            </a:r>
            <a:r>
              <a:rPr lang="en-US" altLang="en-US" sz="2800" smtClean="0">
                <a:solidFill>
                  <a:srgbClr val="60624E"/>
                </a:solidFill>
                <a:cs typeface="B Nazanin" panose="00000400000000000000" pitchFamily="2" charset="-78"/>
              </a:rPr>
              <a:t>values</a:t>
            </a:r>
            <a:r>
              <a:rPr lang="fa-IR" altLang="en-US" sz="2800" smtClean="0">
                <a:solidFill>
                  <a:srgbClr val="60624E"/>
                </a:solidFill>
                <a:cs typeface="B Nazanin" panose="00000400000000000000" pitchFamily="2" charset="-78"/>
              </a:rPr>
              <a:t> کلیک کرده و برای مقادیر </a:t>
            </a:r>
            <a:r>
              <a:rPr lang="en-US" altLang="en-US" sz="2800" smtClean="0">
                <a:solidFill>
                  <a:srgbClr val="60624E"/>
                </a:solidFill>
                <a:cs typeface="B Nazanin" panose="00000400000000000000" pitchFamily="2" charset="-78"/>
              </a:rPr>
              <a:t>value</a:t>
            </a:r>
            <a:r>
              <a:rPr lang="fa-IR" altLang="en-US" sz="2800" smtClean="0">
                <a:solidFill>
                  <a:srgbClr val="60624E"/>
                </a:solidFill>
                <a:cs typeface="B Nazanin" panose="00000400000000000000" pitchFamily="2" charset="-78"/>
              </a:rPr>
              <a:t> تعیین می‌کنیم.</a:t>
            </a:r>
            <a:endParaRPr lang="en-US" altLang="en-US" sz="2800" smtClean="0">
              <a:solidFill>
                <a:srgbClr val="60624E"/>
              </a:solidFill>
              <a:cs typeface="B Nazanin" panose="00000400000000000000" pitchFamily="2" charset="-78"/>
            </a:endParaRP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1925"/>
            <a:ext cx="8605838"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7B728EC0-87EB-4E21-AEAD-A4C006513498}" type="datetime1">
              <a:rPr lang="fr-FR"/>
              <a:pPr>
                <a:defRPr/>
              </a:pPr>
              <a:t>31/12/2014</a:t>
            </a:fld>
            <a:endParaRPr lang="fr-CA"/>
          </a:p>
        </p:txBody>
      </p:sp>
      <p:sp>
        <p:nvSpPr>
          <p:cNvPr id="860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3E0072-8258-4AB9-9FE6-00224FDF2737}" type="slidenum">
              <a:rPr lang="fr-CA" altLang="en-US" sz="1200" smtClean="0">
                <a:solidFill>
                  <a:srgbClr val="898989"/>
                </a:solidFill>
              </a:rPr>
              <a:pPr>
                <a:spcBef>
                  <a:spcPct val="0"/>
                </a:spcBef>
                <a:buFontTx/>
                <a:buNone/>
              </a:pPr>
              <a:t>100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87043" name="Espace réservé du contenu 2"/>
          <p:cNvSpPr>
            <a:spLocks noGrp="1"/>
          </p:cNvSpPr>
          <p:nvPr>
            <p:ph idx="1"/>
          </p:nvPr>
        </p:nvSpPr>
        <p:spPr>
          <a:xfrm>
            <a:off x="2071688" y="1600200"/>
            <a:ext cx="6615112" cy="4525963"/>
          </a:xfrm>
        </p:spPr>
        <p:txBody>
          <a:bodyPr/>
          <a:lstStyle/>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500" smtClean="0">
                <a:solidFill>
                  <a:srgbClr val="60624E"/>
                </a:solidFill>
                <a:cs typeface="B Nazanin" panose="00000400000000000000" pitchFamily="2" charset="-78"/>
              </a:rPr>
              <a:t>پس از تعیین گروهها بر روی </a:t>
            </a:r>
            <a:r>
              <a:rPr lang="en-US" altLang="en-US" sz="2500" smtClean="0">
                <a:solidFill>
                  <a:srgbClr val="60624E"/>
                </a:solidFill>
                <a:cs typeface="B Nazanin" panose="00000400000000000000" pitchFamily="2" charset="-78"/>
              </a:rPr>
              <a:t>ok</a:t>
            </a:r>
            <a:r>
              <a:rPr lang="fa-IR" altLang="en-US" sz="2500" smtClean="0">
                <a:solidFill>
                  <a:srgbClr val="60624E"/>
                </a:solidFill>
                <a:cs typeface="B Nazanin" panose="00000400000000000000" pitchFamily="2" charset="-78"/>
              </a:rPr>
              <a:t> کلیک کرده و مجددا به </a:t>
            </a:r>
            <a:r>
              <a:rPr lang="en-US" altLang="en-US" sz="2500" smtClean="0">
                <a:solidFill>
                  <a:srgbClr val="60624E"/>
                </a:solidFill>
                <a:cs typeface="B Nazanin" panose="00000400000000000000" pitchFamily="2" charset="-78"/>
              </a:rPr>
              <a:t>data view</a:t>
            </a:r>
            <a:r>
              <a:rPr lang="fa-IR" altLang="en-US" sz="2500" smtClean="0">
                <a:solidFill>
                  <a:srgbClr val="60624E"/>
                </a:solidFill>
                <a:cs typeface="B Nazanin" panose="00000400000000000000" pitchFamily="2" charset="-78"/>
              </a:rPr>
              <a:t> باز می گردیم.</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557338"/>
            <a:ext cx="5616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1B4193B7-39CE-44A5-84C3-53664DCD5D84}" type="datetime1">
              <a:rPr lang="fr-FR"/>
              <a:pPr>
                <a:defRPr/>
              </a:pPr>
              <a:t>31/12/2014</a:t>
            </a:fld>
            <a:endParaRPr lang="fr-CA"/>
          </a:p>
        </p:txBody>
      </p:sp>
      <p:sp>
        <p:nvSpPr>
          <p:cNvPr id="870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9C131C-13D5-4A31-9DE4-8F52B1525833}" type="slidenum">
              <a:rPr lang="fr-CA" altLang="en-US" sz="1200" smtClean="0">
                <a:solidFill>
                  <a:srgbClr val="898989"/>
                </a:solidFill>
              </a:rPr>
              <a:pPr>
                <a:spcBef>
                  <a:spcPct val="0"/>
                </a:spcBef>
                <a:buFontTx/>
                <a:buNone/>
              </a:pPr>
              <a:t>101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88067" name="Espace réservé du contenu 2"/>
          <p:cNvSpPr>
            <a:spLocks noGrp="1"/>
          </p:cNvSpPr>
          <p:nvPr>
            <p:ph idx="1"/>
          </p:nvPr>
        </p:nvSpPr>
        <p:spPr>
          <a:xfrm>
            <a:off x="3563938" y="1600200"/>
            <a:ext cx="5122862" cy="2116138"/>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اگر مانند شکل زیر در منوی </a:t>
            </a:r>
            <a:r>
              <a:rPr lang="en-US" altLang="en-US" sz="2800" smtClean="0">
                <a:solidFill>
                  <a:srgbClr val="60624E"/>
                </a:solidFill>
                <a:cs typeface="B Nazanin" panose="00000400000000000000" pitchFamily="2" charset="-78"/>
              </a:rPr>
              <a:t>view</a:t>
            </a:r>
            <a:r>
              <a:rPr lang="fa-IR" altLang="en-US" sz="2800" smtClean="0">
                <a:solidFill>
                  <a:srgbClr val="60624E"/>
                </a:solidFill>
                <a:cs typeface="B Nazanin" panose="00000400000000000000" pitchFamily="2" charset="-78"/>
              </a:rPr>
              <a:t> بر روی </a:t>
            </a:r>
            <a:r>
              <a:rPr lang="en-US" altLang="en-US" sz="2800" smtClean="0">
                <a:solidFill>
                  <a:srgbClr val="60624E"/>
                </a:solidFill>
                <a:cs typeface="B Nazanin" panose="00000400000000000000" pitchFamily="2" charset="-78"/>
              </a:rPr>
              <a:t>value lables</a:t>
            </a:r>
            <a:r>
              <a:rPr lang="fa-IR" altLang="en-US" sz="2800" smtClean="0">
                <a:solidFill>
                  <a:srgbClr val="60624E"/>
                </a:solidFill>
                <a:cs typeface="B Nazanin" panose="00000400000000000000" pitchFamily="2" charset="-78"/>
              </a:rPr>
              <a:t> کلیک کنیم در داده ها به جای نمایش نماینده گروهها بازه هر گروه را نشان خواهد داد.</a:t>
            </a:r>
          </a:p>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pic>
        <p:nvPicPr>
          <p:cNvPr id="880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36725"/>
            <a:ext cx="10191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500438"/>
            <a:ext cx="31146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fld id="{5C2FDB40-C467-4DC1-9D67-3CBBF61A9D5C}" type="datetime1">
              <a:rPr lang="fr-FR"/>
              <a:pPr>
                <a:defRPr/>
              </a:pPr>
              <a:t>31/12/2014</a:t>
            </a:fld>
            <a:endParaRPr lang="fr-CA"/>
          </a:p>
        </p:txBody>
      </p:sp>
      <p:sp>
        <p:nvSpPr>
          <p:cNvPr id="8807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15ADBD-CE48-4B91-B09D-2B5796AD74CA}" type="slidenum">
              <a:rPr lang="fr-CA" altLang="en-US" sz="1200" smtClean="0">
                <a:solidFill>
                  <a:srgbClr val="898989"/>
                </a:solidFill>
              </a:rPr>
              <a:pPr>
                <a:spcBef>
                  <a:spcPct val="0"/>
                </a:spcBef>
                <a:buFontTx/>
                <a:buNone/>
              </a:pPr>
              <a:t>102</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جدول فراوانی</a:t>
            </a:r>
            <a:endParaRPr lang="fr-CA" altLang="en-US" b="1" smtClean="0">
              <a:solidFill>
                <a:srgbClr val="60624E"/>
              </a:solidFill>
              <a:cs typeface="B Nazanin" panose="00000400000000000000" pitchFamily="2" charset="-78"/>
            </a:endParaRPr>
          </a:p>
        </p:txBody>
      </p:sp>
      <p:sp>
        <p:nvSpPr>
          <p:cNvPr id="89091" name="Espace réservé du contenu 2"/>
          <p:cNvSpPr>
            <a:spLocks noGrp="1"/>
          </p:cNvSpPr>
          <p:nvPr>
            <p:ph idx="1"/>
          </p:nvPr>
        </p:nvSpPr>
        <p:spPr>
          <a:xfrm>
            <a:off x="5435600" y="1455738"/>
            <a:ext cx="3313113" cy="5068887"/>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برای تشکیل جدول فراوانی همانند داده های گسسته خواهیم داشت:</a:t>
            </a:r>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12875"/>
            <a:ext cx="3429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C54337B7-E45E-437B-A347-48B1BB555CD7}" type="datetime1">
              <a:rPr lang="fr-FR"/>
              <a:pPr>
                <a:defRPr/>
              </a:pPr>
              <a:t>31/12/2014</a:t>
            </a:fld>
            <a:endParaRPr lang="fr-CA"/>
          </a:p>
        </p:txBody>
      </p:sp>
      <p:sp>
        <p:nvSpPr>
          <p:cNvPr id="890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6BB546-8DFB-4EAF-B7DC-1CB99348420E}" type="slidenum">
              <a:rPr lang="fr-CA" altLang="en-US" sz="1200" smtClean="0">
                <a:solidFill>
                  <a:srgbClr val="898989"/>
                </a:solidFill>
              </a:rPr>
              <a:pPr>
                <a:spcBef>
                  <a:spcPct val="0"/>
                </a:spcBef>
                <a:buFontTx/>
                <a:buNone/>
              </a:pPr>
              <a:t>103</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جدول فراوانی</a:t>
            </a:r>
            <a:endParaRPr lang="fr-CA" altLang="en-US" smtClean="0">
              <a:solidFill>
                <a:srgbClr val="60624E"/>
              </a:solidFill>
            </a:endParaRPr>
          </a:p>
        </p:txBody>
      </p:sp>
      <p:sp>
        <p:nvSpPr>
          <p:cNvPr id="90115" name="Espace réservé du contenu 2"/>
          <p:cNvSpPr>
            <a:spLocks noGrp="1"/>
          </p:cNvSpPr>
          <p:nvPr>
            <p:ph idx="1"/>
          </p:nvPr>
        </p:nvSpPr>
        <p:spPr>
          <a:xfrm>
            <a:off x="2051050" y="1455738"/>
            <a:ext cx="6697663" cy="5068887"/>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پس از انتخاب گزینه </a:t>
            </a:r>
            <a:r>
              <a:rPr lang="en-US" altLang="en-US" sz="2800" smtClean="0">
                <a:solidFill>
                  <a:srgbClr val="60624E"/>
                </a:solidFill>
                <a:cs typeface="B Nazanin" panose="00000400000000000000" pitchFamily="2" charset="-78"/>
              </a:rPr>
              <a:t>frequencies</a:t>
            </a:r>
            <a:r>
              <a:rPr lang="fa-IR" altLang="en-US" sz="2800" smtClean="0">
                <a:solidFill>
                  <a:srgbClr val="60624E"/>
                </a:solidFill>
                <a:cs typeface="B Nazanin" panose="00000400000000000000" pitchFamily="2" charset="-78"/>
              </a:rPr>
              <a:t> پنجره زیر باز می شود. داده های طبقه بندی شده را انتخاب نموده و گزینه </a:t>
            </a:r>
            <a:r>
              <a:rPr lang="en-US" altLang="en-US" sz="2800" smtClean="0">
                <a:solidFill>
                  <a:srgbClr val="60624E"/>
                </a:solidFill>
                <a:cs typeface="B Nazanin" panose="00000400000000000000" pitchFamily="2" charset="-78"/>
              </a:rPr>
              <a:t>display frequency tables</a:t>
            </a:r>
            <a:r>
              <a:rPr lang="fa-IR" altLang="en-US" sz="2800" smtClean="0">
                <a:solidFill>
                  <a:srgbClr val="60624E"/>
                </a:solidFill>
                <a:cs typeface="B Nazanin" panose="00000400000000000000" pitchFamily="2" charset="-78"/>
              </a:rPr>
              <a:t> را فعال می‌نماییم و </a:t>
            </a:r>
            <a:r>
              <a:rPr lang="en-US" altLang="en-US" sz="2800" smtClean="0">
                <a:solidFill>
                  <a:srgbClr val="60624E"/>
                </a:solidFill>
                <a:cs typeface="B Nazanin" panose="00000400000000000000" pitchFamily="2" charset="-78"/>
              </a:rPr>
              <a:t>ok</a:t>
            </a:r>
            <a:r>
              <a:rPr lang="fa-IR" altLang="en-US" sz="2800" smtClean="0">
                <a:solidFill>
                  <a:srgbClr val="60624E"/>
                </a:solidFill>
                <a:cs typeface="B Nazanin" panose="00000400000000000000" pitchFamily="2" charset="-78"/>
              </a:rPr>
              <a:t> را کلیک می‌کنیم.</a:t>
            </a:r>
            <a:endParaRPr lang="en-US" altLang="en-US"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800" smtClean="0">
              <a:solidFill>
                <a:srgbClr val="60624E"/>
              </a:solidFill>
              <a:cs typeface="B Nazanin" panose="00000400000000000000" pitchFamily="2" charset="-78"/>
            </a:endParaRPr>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3284538"/>
            <a:ext cx="54086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D40AA0E1-D083-449E-AD94-A2E308021900}" type="datetime1">
              <a:rPr lang="fr-FR"/>
              <a:pPr>
                <a:defRPr/>
              </a:pPr>
              <a:t>31/12/2014</a:t>
            </a:fld>
            <a:endParaRPr lang="fr-CA"/>
          </a:p>
        </p:txBody>
      </p:sp>
      <p:sp>
        <p:nvSpPr>
          <p:cNvPr id="901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411C0E-468E-4A26-B8B0-350E5E292E6E}" type="slidenum">
              <a:rPr lang="fr-CA" altLang="en-US" sz="1200" smtClean="0">
                <a:solidFill>
                  <a:srgbClr val="898989"/>
                </a:solidFill>
              </a:rPr>
              <a:pPr>
                <a:spcBef>
                  <a:spcPct val="0"/>
                </a:spcBef>
                <a:buFontTx/>
                <a:buNone/>
              </a:pPr>
              <a:t>104</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جدول فراوانی</a:t>
            </a:r>
            <a:endParaRPr lang="fr-CA" altLang="en-US" smtClean="0">
              <a:solidFill>
                <a:srgbClr val="60624E"/>
              </a:solidFill>
            </a:endParaRPr>
          </a:p>
        </p:txBody>
      </p:sp>
      <p:sp>
        <p:nvSpPr>
          <p:cNvPr id="91139" name="Espace réservé du contenu 2"/>
          <p:cNvSpPr>
            <a:spLocks noGrp="1"/>
          </p:cNvSpPr>
          <p:nvPr>
            <p:ph idx="1"/>
          </p:nvPr>
        </p:nvSpPr>
        <p:spPr>
          <a:xfrm>
            <a:off x="2051050" y="1600200"/>
            <a:ext cx="6635750" cy="749300"/>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جدول فراوانی به صورت زیر حاصل می شود.</a:t>
            </a:r>
            <a:endParaRPr lang="en-US" altLang="en-US" sz="2800" smtClean="0">
              <a:solidFill>
                <a:srgbClr val="60624E"/>
              </a:solidFill>
              <a:cs typeface="B Nazanin" panose="00000400000000000000" pitchFamily="2" charset="-78"/>
            </a:endParaRPr>
          </a:p>
        </p:txBody>
      </p:sp>
      <p:pic>
        <p:nvPicPr>
          <p:cNvPr id="911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276475"/>
            <a:ext cx="52974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A708FE74-E925-4D72-8BAB-1F68D5AC9D0A}" type="datetime1">
              <a:rPr lang="fr-FR"/>
              <a:pPr>
                <a:defRPr/>
              </a:pPr>
              <a:t>31/12/2014</a:t>
            </a:fld>
            <a:endParaRPr lang="fr-CA"/>
          </a:p>
        </p:txBody>
      </p:sp>
      <p:sp>
        <p:nvSpPr>
          <p:cNvPr id="911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ACB50D-5304-4D0B-9588-A67C2A149C06}" type="slidenum">
              <a:rPr lang="fr-CA" altLang="en-US" sz="1200" smtClean="0">
                <a:solidFill>
                  <a:srgbClr val="898989"/>
                </a:solidFill>
              </a:rPr>
              <a:pPr>
                <a:spcBef>
                  <a:spcPct val="0"/>
                </a:spcBef>
                <a:buFontTx/>
                <a:buNone/>
              </a:pPr>
              <a:t>105</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a:t>
            </a:r>
            <a:r>
              <a:rPr lang="fa-IR" altLang="fa-IR" sz="2800" b="1" dirty="0" smtClean="0">
                <a:solidFill>
                  <a:srgbClr val="EAFFCD"/>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FF0000"/>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106</a:t>
            </a:fld>
            <a:endParaRPr lang="fr-CA" altLang="en-US" sz="1200" smtClean="0">
              <a:solidFill>
                <a:srgbClr val="898989"/>
              </a:solidFill>
            </a:endParaRPr>
          </a:p>
        </p:txBody>
      </p:sp>
    </p:spTree>
    <p:extLst>
      <p:ext uri="{BB962C8B-B14F-4D97-AF65-F5344CB8AC3E}">
        <p14:creationId xmlns:p14="http://schemas.microsoft.com/office/powerpoint/2010/main" val="6106830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b="1" smtClean="0">
              <a:solidFill>
                <a:srgbClr val="60624E"/>
              </a:solidFill>
              <a:cs typeface="B Nazanin" panose="00000400000000000000" pitchFamily="2" charset="-78"/>
            </a:endParaRPr>
          </a:p>
        </p:txBody>
      </p:sp>
      <p:sp>
        <p:nvSpPr>
          <p:cNvPr id="93187" name="Espace réservé du contenu 2"/>
          <p:cNvSpPr>
            <a:spLocks noGrp="1"/>
          </p:cNvSpPr>
          <p:nvPr>
            <p:ph idx="1"/>
          </p:nvPr>
        </p:nvSpPr>
        <p:spPr>
          <a:xfrm>
            <a:off x="5867400" y="1600200"/>
            <a:ext cx="2819400" cy="4852988"/>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پس از تشکیل جدول فراوانی برای داده های طبقه بندی شده هیستوگرام و نمودار چندبر فراوانی را رسم می‌نماییم.</a:t>
            </a:r>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برای رسم هیستوگرام داریم:</a:t>
            </a:r>
            <a:endParaRPr lang="en-US" altLang="en-US" sz="2800" smtClean="0">
              <a:solidFill>
                <a:srgbClr val="60624E"/>
              </a:solidFill>
              <a:cs typeface="B Nazanin" panose="00000400000000000000" pitchFamily="2" charset="-78"/>
            </a:endParaRP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36718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AEC91BA9-DF90-47F4-91E9-C5CCD4C10917}" type="datetime1">
              <a:rPr lang="fr-FR"/>
              <a:pPr>
                <a:defRPr/>
              </a:pPr>
              <a:t>31/12/2014</a:t>
            </a:fld>
            <a:endParaRPr lang="fr-CA"/>
          </a:p>
        </p:txBody>
      </p:sp>
      <p:sp>
        <p:nvSpPr>
          <p:cNvPr id="931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340B62-9260-4841-AEAD-D956ED593E15}" type="slidenum">
              <a:rPr lang="fr-CA" altLang="en-US" sz="1200" smtClean="0">
                <a:solidFill>
                  <a:srgbClr val="898989"/>
                </a:solidFill>
              </a:rPr>
              <a:pPr>
                <a:spcBef>
                  <a:spcPct val="0"/>
                </a:spcBef>
                <a:buFontTx/>
                <a:buNone/>
              </a:pPr>
              <a:t>107</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رسم نمودار در داده های پیوسته</a:t>
            </a:r>
            <a:endParaRPr lang="fr-CA" altLang="en-US" b="1" smtClean="0">
              <a:solidFill>
                <a:srgbClr val="EAFFCD"/>
              </a:solidFill>
              <a:cs typeface="B Nazanin" panose="00000400000000000000" pitchFamily="2" charset="-78"/>
            </a:endParaRPr>
          </a:p>
        </p:txBody>
      </p:sp>
      <p:sp>
        <p:nvSpPr>
          <p:cNvPr id="94211" name="Espace réservé du contenu 2"/>
          <p:cNvSpPr>
            <a:spLocks noGrp="1"/>
          </p:cNvSpPr>
          <p:nvPr>
            <p:ph idx="1"/>
          </p:nvPr>
        </p:nvSpPr>
        <p:spPr>
          <a:xfrm>
            <a:off x="5508625" y="1855788"/>
            <a:ext cx="3178175" cy="4525962"/>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پس از انتخاب هیستوگرام داده های طبقه بندی شده را به عنوان </a:t>
            </a:r>
            <a:r>
              <a:rPr lang="en-US" altLang="en-US" sz="2800" smtClean="0">
                <a:solidFill>
                  <a:srgbClr val="60624E"/>
                </a:solidFill>
                <a:cs typeface="B Nazanin" panose="00000400000000000000" pitchFamily="2" charset="-78"/>
              </a:rPr>
              <a:t>variable</a:t>
            </a:r>
            <a:r>
              <a:rPr lang="fa-IR" altLang="en-US" sz="2800" smtClean="0">
                <a:solidFill>
                  <a:srgbClr val="60624E"/>
                </a:solidFill>
                <a:cs typeface="B Nazanin" panose="00000400000000000000" pitchFamily="2" charset="-78"/>
              </a:rPr>
              <a:t> انتخاب کرده و </a:t>
            </a:r>
            <a:r>
              <a:rPr lang="en-US" altLang="en-US" sz="2800" smtClean="0">
                <a:solidFill>
                  <a:srgbClr val="60624E"/>
                </a:solidFill>
                <a:cs typeface="B Nazanin" panose="00000400000000000000" pitchFamily="2" charset="-78"/>
              </a:rPr>
              <a:t>Ok </a:t>
            </a:r>
            <a:r>
              <a:rPr lang="fa-IR" altLang="en-US" sz="2800" smtClean="0">
                <a:solidFill>
                  <a:srgbClr val="60624E"/>
                </a:solidFill>
                <a:cs typeface="B Nazanin" panose="00000400000000000000" pitchFamily="2" charset="-78"/>
              </a:rPr>
              <a:t>می‌کنیم.</a:t>
            </a:r>
            <a:endParaRPr lang="en-US" altLang="en-US" sz="2800" smtClean="0">
              <a:solidFill>
                <a:srgbClr val="60624E"/>
              </a:solidFill>
              <a:cs typeface="B Nazanin" panose="00000400000000000000" pitchFamily="2" charset="-78"/>
            </a:endParaRPr>
          </a:p>
        </p:txBody>
      </p:sp>
      <p:pic>
        <p:nvPicPr>
          <p:cNvPr id="94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5048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CE77EDA4-FB12-408E-B272-E50645AB2897}" type="datetime1">
              <a:rPr lang="fr-FR"/>
              <a:pPr>
                <a:defRPr/>
              </a:pPr>
              <a:t>31/12/2014</a:t>
            </a:fld>
            <a:endParaRPr lang="fr-CA"/>
          </a:p>
        </p:txBody>
      </p:sp>
      <p:sp>
        <p:nvSpPr>
          <p:cNvPr id="942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ABD2EE-E391-46B5-B815-D7F249627F2C}" type="slidenum">
              <a:rPr lang="fr-CA" altLang="en-US" sz="1200" smtClean="0">
                <a:solidFill>
                  <a:srgbClr val="898989"/>
                </a:solidFill>
              </a:rPr>
              <a:pPr>
                <a:spcBef>
                  <a:spcPct val="0"/>
                </a:spcBef>
                <a:buFontTx/>
                <a:buNone/>
              </a:pPr>
              <a:t>108</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pic>
        <p:nvPicPr>
          <p:cNvPr id="952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3" y="1652588"/>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fld id="{D2AFAEA3-0D8B-4459-A427-EB80B2BF10FD}" type="datetime1">
              <a:rPr lang="fr-FR"/>
              <a:pPr>
                <a:defRPr/>
              </a:pPr>
              <a:t>31/12/2014</a:t>
            </a:fld>
            <a:endParaRPr lang="fr-CA"/>
          </a:p>
        </p:txBody>
      </p:sp>
      <p:sp>
        <p:nvSpPr>
          <p:cNvPr id="952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E25088-C14F-4E37-88B6-5AACC1AF10C7}" type="slidenum">
              <a:rPr lang="fr-CA" altLang="en-US" sz="1200" smtClean="0">
                <a:solidFill>
                  <a:srgbClr val="898989"/>
                </a:solidFill>
              </a:rPr>
              <a:pPr>
                <a:spcBef>
                  <a:spcPct val="0"/>
                </a:spcBef>
                <a:buFontTx/>
                <a:buNone/>
              </a:pPr>
              <a:t>109</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smtClean="0">
                <a:solidFill>
                  <a:srgbClr val="EAFFCD"/>
                </a:solidFill>
                <a:latin typeface="+mn-lt"/>
                <a:ea typeface="+mn-ea"/>
                <a:cs typeface="B Nazanin" panose="00000400000000000000" pitchFamily="2" charset="-78"/>
              </a:rPr>
              <a:t>تعاریف</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marL="0" indent="0" algn="just" rtl="1">
              <a:buFont typeface="Wingdings" pitchFamily="2" charset="2"/>
              <a:buChar char="v"/>
              <a:defRPr/>
            </a:pPr>
            <a:r>
              <a:rPr lang="fa-IR" sz="3000" b="1" dirty="0">
                <a:solidFill>
                  <a:srgbClr val="60624E"/>
                </a:solidFill>
                <a:cs typeface="B Nazanin" panose="00000400000000000000" pitchFamily="2" charset="-78"/>
              </a:rPr>
              <a:t>تعریف متغیر</a:t>
            </a:r>
          </a:p>
          <a:p>
            <a:pPr marL="0" indent="0" algn="just" rtl="1">
              <a:buFont typeface="Arial" panose="020B0604020202020204" pitchFamily="34" charset="0"/>
              <a:buNone/>
              <a:defRPr/>
            </a:pPr>
            <a:r>
              <a:rPr lang="fa-IR" sz="2800" dirty="0">
                <a:solidFill>
                  <a:srgbClr val="EAFFCD"/>
                </a:solidFill>
                <a:cs typeface="B Nazanin" panose="00000400000000000000" pitchFamily="2" charset="-78"/>
              </a:rPr>
              <a:t>هر ویژگی یا صفت مورد مطالعه که از یک فرد به فرد دیگر تغییر می کند را متغیر آماری گویند</a:t>
            </a:r>
            <a:r>
              <a:rPr lang="fa-IR" sz="2800" dirty="0" smtClean="0">
                <a:solidFill>
                  <a:srgbClr val="EAFFCD"/>
                </a:solidFill>
                <a:cs typeface="B Nazanin" panose="00000400000000000000" pitchFamily="2" charset="-78"/>
              </a:rPr>
              <a:t>.</a:t>
            </a:r>
          </a:p>
          <a:p>
            <a:pPr marL="0" indent="0" algn="just" rtl="1">
              <a:buFont typeface="Arial" panose="020B0604020202020204" pitchFamily="34" charset="0"/>
              <a:buNone/>
              <a:defRPr/>
            </a:pPr>
            <a:endParaRPr lang="fa-IR" sz="2800" dirty="0" smtClean="0">
              <a:solidFill>
                <a:srgbClr val="EAFFCD"/>
              </a:solidFill>
              <a:cs typeface="B Nazanin" panose="00000400000000000000" pitchFamily="2" charset="-78"/>
            </a:endParaRPr>
          </a:p>
          <a:p>
            <a:pPr marL="0" indent="0" algn="just" rtl="1">
              <a:buFont typeface="Wingdings" pitchFamily="2" charset="2"/>
              <a:buChar char="v"/>
              <a:defRPr/>
            </a:pPr>
            <a:r>
              <a:rPr lang="fa-IR" sz="3000" b="1" dirty="0" smtClean="0">
                <a:solidFill>
                  <a:srgbClr val="60624E"/>
                </a:solidFill>
                <a:cs typeface="B Nazanin" panose="00000400000000000000" pitchFamily="2" charset="-78"/>
              </a:rPr>
              <a:t>انواع </a:t>
            </a:r>
            <a:r>
              <a:rPr lang="fa-IR" sz="3000" b="1" dirty="0">
                <a:solidFill>
                  <a:srgbClr val="60624E"/>
                </a:solidFill>
                <a:cs typeface="B Nazanin" panose="00000400000000000000" pitchFamily="2" charset="-78"/>
              </a:rPr>
              <a:t>متغیرها</a:t>
            </a:r>
          </a:p>
          <a:p>
            <a:pPr algn="just" rtl="1">
              <a:buFont typeface="Wingdings 2" pitchFamily="18" charset="2"/>
              <a:buNone/>
              <a:defRPr/>
            </a:pPr>
            <a:r>
              <a:rPr lang="fa-IR" sz="2800" dirty="0">
                <a:solidFill>
                  <a:srgbClr val="EAFFCD"/>
                </a:solidFill>
                <a:cs typeface="B Nazanin" panose="00000400000000000000" pitchFamily="2" charset="-78"/>
              </a:rPr>
              <a:t>کیفی ، کمی</a:t>
            </a: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5AC9BF-7882-40B6-9C2C-08ED2680D6F4}" type="slidenum">
              <a:rPr lang="fr-CA" altLang="en-US" sz="1200" smtClean="0">
                <a:solidFill>
                  <a:srgbClr val="898989"/>
                </a:solidFill>
              </a:rPr>
              <a:pPr>
                <a:spcBef>
                  <a:spcPct val="0"/>
                </a:spcBef>
                <a:buFontTx/>
                <a:buNone/>
              </a:pPr>
              <a:t>11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96259" name="Espace réservé du contenu 2"/>
          <p:cNvSpPr>
            <a:spLocks noGrp="1"/>
          </p:cNvSpPr>
          <p:nvPr>
            <p:ph idx="1"/>
          </p:nvPr>
        </p:nvSpPr>
        <p:spPr>
          <a:xfrm>
            <a:off x="2268538" y="1600200"/>
            <a:ext cx="6418262" cy="4852988"/>
          </a:xfrm>
        </p:spPr>
        <p:txBody>
          <a:bodyPr/>
          <a:lstStyle/>
          <a:p>
            <a:pPr marL="0" indent="0" algn="just" rtl="1">
              <a:buFont typeface="Arial" panose="020B0604020202020204" pitchFamily="34" charset="0"/>
              <a:buNone/>
            </a:pPr>
            <a:r>
              <a:rPr lang="ar-SA" altLang="en-US" sz="2800" smtClean="0">
                <a:solidFill>
                  <a:srgbClr val="60624E"/>
                </a:solidFill>
                <a:cs typeface="B Nazanin" panose="00000400000000000000" pitchFamily="2" charset="-78"/>
              </a:rPr>
              <a:t>برای رسم نمودار چندبر فراوانی داریم:</a:t>
            </a:r>
            <a:endParaRPr lang="en-US" altLang="en-US" sz="2800" smtClean="0">
              <a:solidFill>
                <a:srgbClr val="60624E"/>
              </a:solidFill>
              <a:cs typeface="B Nazanin" panose="00000400000000000000" pitchFamily="2" charset="-78"/>
            </a:endParaRPr>
          </a:p>
        </p:txBody>
      </p:sp>
      <p:pic>
        <p:nvPicPr>
          <p:cNvPr id="962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38" y="2303463"/>
            <a:ext cx="48164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8B9CEA78-FD9D-4E90-A0C1-D6CB0515F044}" type="datetime1">
              <a:rPr lang="fr-FR"/>
              <a:pPr>
                <a:defRPr/>
              </a:pPr>
              <a:t>31/12/2014</a:t>
            </a:fld>
            <a:endParaRPr lang="fr-CA"/>
          </a:p>
        </p:txBody>
      </p:sp>
      <p:sp>
        <p:nvSpPr>
          <p:cNvPr id="962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6A902D-30A9-433A-851C-4BFB5E246098}" type="slidenum">
              <a:rPr lang="fr-CA" altLang="en-US" sz="1200" smtClean="0">
                <a:solidFill>
                  <a:srgbClr val="898989"/>
                </a:solidFill>
              </a:rPr>
              <a:pPr>
                <a:spcBef>
                  <a:spcPct val="0"/>
                </a:spcBef>
                <a:buFontTx/>
                <a:buNone/>
              </a:pPr>
              <a:t>110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رسم نمودار در داده های پیوسته</a:t>
            </a:r>
            <a:endParaRPr lang="fr-CA" altLang="en-US" smtClean="0">
              <a:solidFill>
                <a:srgbClr val="EAFFCD"/>
              </a:solidFill>
            </a:endParaRPr>
          </a:p>
        </p:txBody>
      </p:sp>
      <p:sp>
        <p:nvSpPr>
          <p:cNvPr id="97283" name="Espace réservé du contenu 2"/>
          <p:cNvSpPr>
            <a:spLocks noGrp="1"/>
          </p:cNvSpPr>
          <p:nvPr>
            <p:ph idx="1"/>
          </p:nvPr>
        </p:nvSpPr>
        <p:spPr>
          <a:xfrm>
            <a:off x="3851275" y="1855788"/>
            <a:ext cx="4835525" cy="4525962"/>
          </a:xfrm>
        </p:spPr>
        <p:txBody>
          <a:bodyPr/>
          <a:lstStyle/>
          <a:p>
            <a:pPr marL="0" indent="0" algn="just" rtl="1">
              <a:buFont typeface="Arial" panose="020B0604020202020204" pitchFamily="34" charset="0"/>
              <a:buNone/>
            </a:pPr>
            <a:r>
              <a:rPr lang="ar-SA" altLang="en-US" sz="2800" smtClean="0">
                <a:solidFill>
                  <a:srgbClr val="60624E"/>
                </a:solidFill>
                <a:cs typeface="B Nazanin" panose="00000400000000000000" pitchFamily="2" charset="-78"/>
              </a:rPr>
              <a:t>پس از انتخاب گزینه </a:t>
            </a:r>
            <a:r>
              <a:rPr lang="en-US" altLang="en-US" sz="2800" smtClean="0">
                <a:solidFill>
                  <a:srgbClr val="60624E"/>
                </a:solidFill>
                <a:cs typeface="B Nazanin" panose="00000400000000000000" pitchFamily="2" charset="-78"/>
              </a:rPr>
              <a:t>line</a:t>
            </a:r>
            <a:r>
              <a:rPr lang="fa-IR" altLang="en-US" sz="2800" smtClean="0">
                <a:solidFill>
                  <a:srgbClr val="60624E"/>
                </a:solidFill>
                <a:cs typeface="B Nazanin" panose="00000400000000000000" pitchFamily="2" charset="-78"/>
              </a:rPr>
              <a:t> منوی روبرو ظاهر خواهد شد.</a:t>
            </a:r>
          </a:p>
          <a:p>
            <a:pPr marL="0" indent="0" algn="just" rtl="1">
              <a:buFont typeface="Arial" panose="020B0604020202020204" pitchFamily="34" charset="0"/>
              <a:buNone/>
            </a:pPr>
            <a:r>
              <a:rPr lang="en-US" altLang="en-US" sz="2800" smtClean="0">
                <a:solidFill>
                  <a:srgbClr val="60624E"/>
                </a:solidFill>
                <a:cs typeface="B Nazanin" panose="00000400000000000000" pitchFamily="2" charset="-78"/>
              </a:rPr>
              <a:t>simple</a:t>
            </a:r>
            <a:r>
              <a:rPr lang="fa-IR" altLang="en-US" sz="2800" smtClean="0">
                <a:solidFill>
                  <a:srgbClr val="60624E"/>
                </a:solidFill>
                <a:cs typeface="B Nazanin" panose="00000400000000000000" pitchFamily="2" charset="-78"/>
              </a:rPr>
              <a:t> را انتخاب کرده و بر روی گزینه </a:t>
            </a:r>
            <a:r>
              <a:rPr lang="en-US" altLang="en-US" sz="2800" smtClean="0">
                <a:solidFill>
                  <a:srgbClr val="60624E"/>
                </a:solidFill>
                <a:cs typeface="B Nazanin" panose="00000400000000000000" pitchFamily="2" charset="-78"/>
              </a:rPr>
              <a:t>define</a:t>
            </a:r>
            <a:r>
              <a:rPr lang="fa-IR" altLang="en-US" sz="2800" smtClean="0">
                <a:solidFill>
                  <a:srgbClr val="60624E"/>
                </a:solidFill>
                <a:cs typeface="B Nazanin" panose="00000400000000000000" pitchFamily="2" charset="-78"/>
              </a:rPr>
              <a:t> کلیک می‌کنیم.</a:t>
            </a:r>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30734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83B092AC-A7BE-490E-82B8-5DA947C804AE}" type="datetime1">
              <a:rPr lang="fr-FR"/>
              <a:pPr>
                <a:defRPr/>
              </a:pPr>
              <a:t>31/12/2014</a:t>
            </a:fld>
            <a:endParaRPr lang="fr-CA"/>
          </a:p>
        </p:txBody>
      </p:sp>
      <p:sp>
        <p:nvSpPr>
          <p:cNvPr id="972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785D2F-294E-4A1B-847F-9897362302BD}" type="slidenum">
              <a:rPr lang="fr-CA" altLang="en-US" sz="1200" smtClean="0">
                <a:solidFill>
                  <a:srgbClr val="898989"/>
                </a:solidFill>
              </a:rPr>
              <a:pPr>
                <a:spcBef>
                  <a:spcPct val="0"/>
                </a:spcBef>
                <a:buFontTx/>
                <a:buNone/>
              </a:pPr>
              <a:t>111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رسم نمودار در داده های پیوسته</a:t>
            </a:r>
            <a:endParaRPr lang="fr-CA" altLang="en-US" smtClean="0">
              <a:solidFill>
                <a:srgbClr val="EAFFCD"/>
              </a:solidFill>
            </a:endParaRPr>
          </a:p>
        </p:txBody>
      </p:sp>
      <p:sp>
        <p:nvSpPr>
          <p:cNvPr id="98307" name="Espace réservé du contenu 2"/>
          <p:cNvSpPr>
            <a:spLocks noGrp="1"/>
          </p:cNvSpPr>
          <p:nvPr>
            <p:ph idx="1"/>
          </p:nvPr>
        </p:nvSpPr>
        <p:spPr>
          <a:xfrm>
            <a:off x="4572000" y="1855788"/>
            <a:ext cx="4114800" cy="4525962"/>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در منوی روبرو داده های طبقه بندی شده را به عنوان </a:t>
            </a:r>
            <a:r>
              <a:rPr lang="en-US" altLang="en-US" sz="2800" smtClean="0">
                <a:solidFill>
                  <a:srgbClr val="60624E"/>
                </a:solidFill>
                <a:cs typeface="B Nazanin" panose="00000400000000000000" pitchFamily="2" charset="-78"/>
              </a:rPr>
              <a:t>category axis</a:t>
            </a:r>
            <a:r>
              <a:rPr lang="fa-IR" altLang="en-US" sz="2800" smtClean="0">
                <a:solidFill>
                  <a:srgbClr val="60624E"/>
                </a:solidFill>
                <a:cs typeface="B Nazanin" panose="00000400000000000000" pitchFamily="2" charset="-78"/>
              </a:rPr>
              <a:t> انتخاب کرده و در پنجره </a:t>
            </a:r>
            <a:r>
              <a:rPr lang="en-US" altLang="en-US" sz="2800" smtClean="0">
                <a:solidFill>
                  <a:srgbClr val="60624E"/>
                </a:solidFill>
                <a:cs typeface="B Nazanin" panose="00000400000000000000" pitchFamily="2" charset="-78"/>
              </a:rPr>
              <a:t>line represents</a:t>
            </a:r>
            <a:r>
              <a:rPr lang="fa-IR" altLang="en-US" sz="2800" smtClean="0">
                <a:solidFill>
                  <a:srgbClr val="60624E"/>
                </a:solidFill>
                <a:cs typeface="B Nazanin" panose="00000400000000000000" pitchFamily="2" charset="-78"/>
              </a:rPr>
              <a:t> گزینه </a:t>
            </a:r>
            <a:r>
              <a:rPr lang="en-US" altLang="en-US" sz="2800" smtClean="0">
                <a:solidFill>
                  <a:srgbClr val="60624E"/>
                </a:solidFill>
                <a:cs typeface="B Nazanin" panose="00000400000000000000" pitchFamily="2" charset="-78"/>
              </a:rPr>
              <a:t>n of cases</a:t>
            </a:r>
            <a:r>
              <a:rPr lang="fa-IR" altLang="en-US" sz="2800" smtClean="0">
                <a:solidFill>
                  <a:srgbClr val="60624E"/>
                </a:solidFill>
                <a:cs typeface="B Nazanin" panose="00000400000000000000" pitchFamily="2" charset="-78"/>
              </a:rPr>
              <a:t> را انتخاب می‌نماییم.</a:t>
            </a:r>
            <a:endParaRPr lang="en-US" altLang="en-US" sz="2800" smtClean="0">
              <a:solidFill>
                <a:srgbClr val="60624E"/>
              </a:solidFill>
              <a:cs typeface="B Nazanin" panose="00000400000000000000" pitchFamily="2" charset="-78"/>
            </a:endParaRPr>
          </a:p>
        </p:txBody>
      </p:sp>
      <p:pic>
        <p:nvPicPr>
          <p:cNvPr id="983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655763"/>
            <a:ext cx="421481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983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A4163E-D14D-4669-9D60-69D1461D7146}" type="slidenum">
              <a:rPr lang="fr-CA" altLang="en-US" sz="1200" smtClean="0">
                <a:solidFill>
                  <a:srgbClr val="898989"/>
                </a:solidFill>
              </a:rPr>
              <a:pPr>
                <a:spcBef>
                  <a:spcPct val="0"/>
                </a:spcBef>
                <a:buFontTx/>
                <a:buNone/>
              </a:pPr>
              <a:t>112</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99331" name="Espace réservé du contenu 2"/>
          <p:cNvSpPr>
            <a:spLocks noGrp="1"/>
          </p:cNvSpPr>
          <p:nvPr>
            <p:ph idx="1"/>
          </p:nvPr>
        </p:nvSpPr>
        <p:spPr>
          <a:xfrm>
            <a:off x="2268538" y="1600200"/>
            <a:ext cx="6418262" cy="4852988"/>
          </a:xfrm>
        </p:spPr>
        <p:txBody>
          <a:bodyPr/>
          <a:lstStyle/>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1700213"/>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993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590B07-A913-4075-9F2E-4BED3813502D}" type="slidenum">
              <a:rPr lang="fr-CA" altLang="en-US" sz="1200" smtClean="0">
                <a:solidFill>
                  <a:srgbClr val="898989"/>
                </a:solidFill>
              </a:rPr>
              <a:pPr>
                <a:spcBef>
                  <a:spcPct val="0"/>
                </a:spcBef>
                <a:buFontTx/>
                <a:buNone/>
              </a:pPr>
              <a:t>113</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100355" name="Espace réservé du contenu 2"/>
          <p:cNvSpPr>
            <a:spLocks noGrp="1"/>
          </p:cNvSpPr>
          <p:nvPr>
            <p:ph idx="1"/>
          </p:nvPr>
        </p:nvSpPr>
        <p:spPr>
          <a:xfrm>
            <a:off x="6011863" y="1600200"/>
            <a:ext cx="2674937" cy="4852988"/>
          </a:xfrm>
        </p:spPr>
        <p:txBody>
          <a:bodyPr/>
          <a:lstStyle/>
          <a:p>
            <a:pPr marL="0" indent="0" algn="just" rtl="1">
              <a:buFont typeface="Arial" panose="020B0604020202020204" pitchFamily="34" charset="0"/>
              <a:buNone/>
            </a:pPr>
            <a:r>
              <a:rPr lang="fa-IR" altLang="fa-IR" sz="2800" b="1" smtClean="0">
                <a:cs typeface="B Nazanin" panose="00000400000000000000" pitchFamily="2" charset="-78"/>
              </a:rPr>
              <a:t>نمودار تنه و شاخه</a:t>
            </a:r>
            <a:endParaRPr lang="en-US" altLang="fa-IR" sz="2800" b="1" smtClean="0">
              <a:cs typeface="B Nazanin" panose="00000400000000000000" pitchFamily="2" charset="-78"/>
            </a:endParaRPr>
          </a:p>
          <a:p>
            <a:pPr marL="0" indent="0" algn="just" rtl="1">
              <a:buFont typeface="Arial" panose="020B0604020202020204" pitchFamily="34" charset="0"/>
              <a:buNone/>
            </a:pPr>
            <a:r>
              <a:rPr lang="fa-IR" altLang="fa-IR" sz="2800" smtClean="0">
                <a:cs typeface="B Nazanin" panose="00000400000000000000" pitchFamily="2" charset="-78"/>
              </a:rPr>
              <a:t>برای رسم نمودار تنه و شاخه داریم:</a:t>
            </a:r>
            <a:endParaRPr lang="en-US" altLang="fa-IR" sz="2800" smtClean="0">
              <a:cs typeface="B Nazanin" panose="00000400000000000000" pitchFamily="2" charset="-78"/>
            </a:endParaRPr>
          </a:p>
          <a:p>
            <a:pPr marL="0" indent="0" algn="just" rtl="1">
              <a:buFont typeface="Arial" panose="020B0604020202020204" pitchFamily="34" charset="0"/>
              <a:buNone/>
            </a:pPr>
            <a:endParaRPr lang="fa-IR" altLang="fa-IR" sz="2800" smtClean="0">
              <a:cs typeface="B Nazanin" panose="00000400000000000000" pitchFamily="2" charset="-78"/>
            </a:endParaRPr>
          </a:p>
          <a:p>
            <a:pPr marL="0" indent="0" algn="just" rtl="1">
              <a:buFont typeface="Arial" panose="020B0604020202020204" pitchFamily="34" charset="0"/>
              <a:buNone/>
            </a:pPr>
            <a:r>
              <a:rPr lang="fa-IR" altLang="fa-IR" sz="2800" b="1" smtClean="0">
                <a:cs typeface="B Nazanin" panose="00000400000000000000" pitchFamily="2" charset="-78"/>
              </a:rPr>
              <a:t>توجه: </a:t>
            </a:r>
            <a:r>
              <a:rPr lang="fa-IR" altLang="fa-IR" sz="2800" smtClean="0">
                <a:cs typeface="B Nazanin" panose="00000400000000000000" pitchFamily="2" charset="-78"/>
              </a:rPr>
              <a:t>در داده های پیوسته برای رسم نمودار تنه و شاخه و نمودار جعبه ای از داده های اصلی (قبل از طبقه بندی) استفاده می نماییم</a:t>
            </a:r>
            <a:endParaRPr lang="en-US" altLang="fa-IR" sz="2800" smtClean="0">
              <a:cs typeface="B Nazanin" panose="00000400000000000000" pitchFamily="2" charset="-78"/>
            </a:endParaRPr>
          </a:p>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03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86604E-2F1D-4E87-9090-7B7A3ED6BFC7}" type="slidenum">
              <a:rPr lang="fr-CA" altLang="en-US" sz="1200" smtClean="0">
                <a:solidFill>
                  <a:srgbClr val="898989"/>
                </a:solidFill>
              </a:rPr>
              <a:pPr>
                <a:spcBef>
                  <a:spcPct val="0"/>
                </a:spcBef>
                <a:buFontTx/>
                <a:buNone/>
              </a:pPr>
              <a:t>114</a:t>
            </a:fld>
            <a:endParaRPr lang="fr-CA" altLang="en-US" sz="1200" smtClean="0">
              <a:solidFill>
                <a:srgbClr val="898989"/>
              </a:solidFill>
            </a:endParaRPr>
          </a:p>
        </p:txBody>
      </p:sp>
      <p:pic>
        <p:nvPicPr>
          <p:cNvPr id="1003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268413"/>
            <a:ext cx="37449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101379" name="Espace réservé du contenu 2"/>
          <p:cNvSpPr>
            <a:spLocks noGrp="1"/>
          </p:cNvSpPr>
          <p:nvPr>
            <p:ph idx="1"/>
          </p:nvPr>
        </p:nvSpPr>
        <p:spPr>
          <a:xfrm>
            <a:off x="2268538" y="1600200"/>
            <a:ext cx="6418262" cy="4852988"/>
          </a:xfrm>
        </p:spPr>
        <p:txBody>
          <a:bodyPr/>
          <a:lstStyle/>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13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83A31F-533A-4059-8772-9D1C64DD295D}" type="slidenum">
              <a:rPr lang="fr-CA" altLang="en-US" sz="1200" smtClean="0">
                <a:solidFill>
                  <a:srgbClr val="898989"/>
                </a:solidFill>
              </a:rPr>
              <a:pPr>
                <a:spcBef>
                  <a:spcPct val="0"/>
                </a:spcBef>
                <a:buFontTx/>
                <a:buNone/>
              </a:pPr>
              <a:t>115</a:t>
            </a:fld>
            <a:endParaRPr lang="fr-CA" altLang="en-US" sz="1200" smtClean="0">
              <a:solidFill>
                <a:srgbClr val="898989"/>
              </a:solidFill>
            </a:endParaRPr>
          </a:p>
        </p:txBody>
      </p:sp>
      <p:pic>
        <p:nvPicPr>
          <p:cNvPr id="101382" name="Picture 2" descr="D:\Asgari\Kargah\SPSS Workshop\Jalase 03\Pictures\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601788"/>
            <a:ext cx="647382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102403" name="Espace réservé du contenu 2"/>
          <p:cNvSpPr>
            <a:spLocks noGrp="1"/>
          </p:cNvSpPr>
          <p:nvPr>
            <p:ph idx="1"/>
          </p:nvPr>
        </p:nvSpPr>
        <p:spPr>
          <a:xfrm>
            <a:off x="2268538" y="1600200"/>
            <a:ext cx="6418262" cy="4852988"/>
          </a:xfrm>
        </p:spPr>
        <p:txBody>
          <a:bodyPr/>
          <a:lstStyle/>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24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1B032-796E-4785-9833-F85C7CB28090}" type="slidenum">
              <a:rPr lang="fr-CA" altLang="en-US" sz="1200" smtClean="0">
                <a:solidFill>
                  <a:srgbClr val="898989"/>
                </a:solidFill>
              </a:rPr>
              <a:pPr>
                <a:spcBef>
                  <a:spcPct val="0"/>
                </a:spcBef>
                <a:buFontTx/>
                <a:buNone/>
              </a:pPr>
              <a:t>116</a:t>
            </a:fld>
            <a:endParaRPr lang="fr-CA" altLang="en-US" sz="1200" smtClean="0">
              <a:solidFill>
                <a:srgbClr val="898989"/>
              </a:solidFill>
            </a:endParaRPr>
          </a:p>
        </p:txBody>
      </p:sp>
      <p:pic>
        <p:nvPicPr>
          <p:cNvPr id="1024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1628775"/>
            <a:ext cx="6346825"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103427" name="Espace réservé du contenu 2"/>
          <p:cNvSpPr>
            <a:spLocks noGrp="1"/>
          </p:cNvSpPr>
          <p:nvPr>
            <p:ph idx="1"/>
          </p:nvPr>
        </p:nvSpPr>
        <p:spPr>
          <a:xfrm>
            <a:off x="2268538" y="1600200"/>
            <a:ext cx="6418262" cy="4852988"/>
          </a:xfrm>
        </p:spPr>
        <p:txBody>
          <a:bodyPr/>
          <a:lstStyle/>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34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96039-13D1-4707-9C1A-7899C9969701}" type="slidenum">
              <a:rPr lang="fr-CA" altLang="en-US" sz="1200" smtClean="0">
                <a:solidFill>
                  <a:srgbClr val="898989"/>
                </a:solidFill>
              </a:rPr>
              <a:pPr>
                <a:spcBef>
                  <a:spcPct val="0"/>
                </a:spcBef>
                <a:buFontTx/>
                <a:buNone/>
              </a:pPr>
              <a:t>117</a:t>
            </a:fld>
            <a:endParaRPr lang="fr-CA" altLang="en-US" sz="1200" smtClean="0">
              <a:solidFill>
                <a:srgbClr val="898989"/>
              </a:solidFill>
            </a:endParaRPr>
          </a:p>
        </p:txBody>
      </p:sp>
      <p:pic>
        <p:nvPicPr>
          <p:cNvPr id="103430" name="Picture 2" descr="D:\Asgari\Kargah\Jalase 02\New folder\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628775"/>
            <a:ext cx="4160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رسم نمودار در داده های پیوسته</a:t>
            </a:r>
            <a:endParaRPr lang="fr-CA" altLang="en-US" smtClean="0">
              <a:solidFill>
                <a:srgbClr val="60624E"/>
              </a:solidFill>
            </a:endParaRPr>
          </a:p>
        </p:txBody>
      </p:sp>
      <p:sp>
        <p:nvSpPr>
          <p:cNvPr id="104451" name="Espace réservé du contenu 2"/>
          <p:cNvSpPr>
            <a:spLocks noGrp="1"/>
          </p:cNvSpPr>
          <p:nvPr>
            <p:ph idx="1"/>
          </p:nvPr>
        </p:nvSpPr>
        <p:spPr>
          <a:xfrm>
            <a:off x="2268538" y="1412875"/>
            <a:ext cx="6418262" cy="4852988"/>
          </a:xfrm>
        </p:spPr>
        <p:txBody>
          <a:bodyPr/>
          <a:lstStyle/>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نمودار جعبه ای</a:t>
            </a:r>
            <a:endParaRPr lang="en-US" altLang="en-US" sz="28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44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E55D4A-DF58-4135-AA28-AE4D3A827C72}" type="slidenum">
              <a:rPr lang="fr-CA" altLang="en-US" sz="1200" smtClean="0">
                <a:solidFill>
                  <a:srgbClr val="898989"/>
                </a:solidFill>
              </a:rPr>
              <a:pPr>
                <a:spcBef>
                  <a:spcPct val="0"/>
                </a:spcBef>
                <a:buFontTx/>
                <a:buNone/>
              </a:pPr>
              <a:t>118</a:t>
            </a:fld>
            <a:endParaRPr lang="fr-CA" altLang="en-US" sz="1200" smtClean="0">
              <a:solidFill>
                <a:srgbClr val="898989"/>
              </a:solidFill>
            </a:endParaRPr>
          </a:p>
        </p:txBody>
      </p:sp>
      <p:pic>
        <p:nvPicPr>
          <p:cNvPr id="1044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060575"/>
            <a:ext cx="59531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a:t>
            </a:r>
            <a:r>
              <a:rPr lang="fa-IR" altLang="fa-IR" sz="2800" b="1" dirty="0" smtClean="0">
                <a:solidFill>
                  <a:srgbClr val="EAFFCD"/>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FF0000"/>
                </a:solidFill>
                <a:cs typeface="B Nazanin" panose="00000400000000000000" pitchFamily="2" charset="-78"/>
              </a:rPr>
              <a:t>آماره های توصیفی در داده های </a:t>
            </a:r>
            <a:r>
              <a:rPr lang="fa-IR" altLang="en-US" sz="2800" b="1" dirty="0" smtClean="0">
                <a:solidFill>
                  <a:srgbClr val="FF0000"/>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119</a:t>
            </a:fld>
            <a:endParaRPr lang="fr-CA" altLang="en-US" sz="1200" smtClean="0">
              <a:solidFill>
                <a:srgbClr val="898989"/>
              </a:solidFill>
            </a:endParaRPr>
          </a:p>
        </p:txBody>
      </p:sp>
    </p:spTree>
    <p:extLst>
      <p:ext uri="{BB962C8B-B14F-4D97-AF65-F5344CB8AC3E}">
        <p14:creationId xmlns:p14="http://schemas.microsoft.com/office/powerpoint/2010/main" val="3349501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rtl="1" eaLnBrk="1" hangingPunct="1"/>
            <a:r>
              <a:rPr lang="fa-IR" altLang="fa-IR" b="1" smtClean="0">
                <a:solidFill>
                  <a:srgbClr val="EAFFCD"/>
                </a:solidFill>
                <a:cs typeface="B Nazanin" panose="00000400000000000000" pitchFamily="2" charset="-78"/>
              </a:rPr>
              <a:t>تعاریف</a:t>
            </a:r>
            <a:endParaRPr lang="fr-CA" altLang="en-US" b="1"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fontAlgn="auto">
              <a:spcAft>
                <a:spcPts val="0"/>
              </a:spcAft>
              <a:buClr>
                <a:schemeClr val="tx1">
                  <a:shade val="95000"/>
                </a:schemeClr>
              </a:buClr>
              <a:buFont typeface="Wingdings 2" pitchFamily="18" charset="2"/>
              <a:buNone/>
              <a:defRPr/>
            </a:pPr>
            <a:r>
              <a:rPr lang="fa-IR" b="1" dirty="0" smtClean="0">
                <a:solidFill>
                  <a:srgbClr val="60624E"/>
                </a:solidFill>
                <a:cs typeface="B Nazanin" panose="00000400000000000000" pitchFamily="2" charset="-78"/>
              </a:rPr>
              <a:t>انواع </a:t>
            </a:r>
            <a:r>
              <a:rPr lang="fa-IR" b="1" dirty="0">
                <a:solidFill>
                  <a:srgbClr val="60624E"/>
                </a:solidFill>
                <a:cs typeface="B Nazanin" panose="00000400000000000000" pitchFamily="2" charset="-78"/>
              </a:rPr>
              <a:t>مقیاس ها:</a:t>
            </a:r>
          </a:p>
          <a:p>
            <a:pPr marL="0" indent="0" algn="just" rtl="1" fontAlgn="auto">
              <a:spcAft>
                <a:spcPts val="0"/>
              </a:spcAft>
              <a:buClr>
                <a:schemeClr val="tx1">
                  <a:shade val="95000"/>
                </a:schemeClr>
              </a:buClr>
              <a:buNone/>
              <a:defRPr/>
            </a:pPr>
            <a:r>
              <a:rPr lang="fa-IR" sz="3000" b="1" dirty="0" smtClean="0">
                <a:solidFill>
                  <a:srgbClr val="60624E"/>
                </a:solidFill>
                <a:cs typeface="B Nazanin" panose="00000400000000000000" pitchFamily="2" charset="-78"/>
              </a:rPr>
              <a:t>مقیاس </a:t>
            </a:r>
            <a:r>
              <a:rPr lang="fa-IR" sz="3000" b="1" dirty="0">
                <a:solidFill>
                  <a:srgbClr val="60624E"/>
                </a:solidFill>
                <a:cs typeface="B Nazanin" panose="00000400000000000000" pitchFamily="2" charset="-78"/>
              </a:rPr>
              <a:t>اسمی:</a:t>
            </a:r>
            <a:r>
              <a:rPr lang="en-US" sz="3000" b="1" dirty="0">
                <a:solidFill>
                  <a:srgbClr val="60624E"/>
                </a:solidFill>
                <a:cs typeface="B Nazanin" panose="00000400000000000000" pitchFamily="2" charset="-78"/>
              </a:rPr>
              <a:t> </a:t>
            </a:r>
            <a:r>
              <a:rPr lang="fa-IR" altLang="fa-IR" sz="2800" dirty="0">
                <a:solidFill>
                  <a:srgbClr val="60624E"/>
                </a:solidFill>
                <a:cs typeface="B Nazanin" panose="00000400000000000000" pitchFamily="2" charset="-78"/>
              </a:rPr>
              <a:t>اين نوع مقياس اندازه‌گيري عمدتا براي طبقه بندي داده‌ها به كار مي‌رود و منظور از آن اتلاق يك عدد طبيعي به داده‌هاي متفاوت است. </a:t>
            </a:r>
            <a:endParaRPr lang="fa-IR" sz="2800" dirty="0">
              <a:solidFill>
                <a:srgbClr val="60624E"/>
              </a:solidFill>
              <a:cs typeface="B Nazanin" panose="00000400000000000000" pitchFamily="2" charset="-78"/>
            </a:endParaRPr>
          </a:p>
          <a:p>
            <a:pPr marL="0" indent="0" algn="ctr" rtl="1" fontAlgn="auto">
              <a:spcAft>
                <a:spcPts val="0"/>
              </a:spcAft>
              <a:buClr>
                <a:schemeClr val="tx1">
                  <a:shade val="95000"/>
                </a:schemeClr>
              </a:buClr>
              <a:buFont typeface="Wingdings 2" pitchFamily="18" charset="2"/>
              <a:buNone/>
              <a:defRPr/>
            </a:pPr>
            <a:r>
              <a:rPr lang="fa-IR" sz="2000" b="1" dirty="0" smtClean="0">
                <a:solidFill>
                  <a:schemeClr val="accent3"/>
                </a:solidFill>
                <a:latin typeface="Times New Roman" pitchFamily="18" charset="0"/>
                <a:cs typeface="B Nazanin" panose="00000400000000000000" pitchFamily="2" charset="-78"/>
              </a:rPr>
              <a:t>اختصاص </a:t>
            </a:r>
            <a:r>
              <a:rPr lang="fa-IR" sz="2000" b="1" dirty="0">
                <a:solidFill>
                  <a:schemeClr val="accent3"/>
                </a:solidFill>
                <a:latin typeface="Times New Roman" pitchFamily="18" charset="0"/>
                <a:cs typeface="B Nazanin" panose="00000400000000000000" pitchFamily="2" charset="-78"/>
              </a:rPr>
              <a:t>اعداد 1 تا 4 به گروه‌هاي خوني </a:t>
            </a:r>
            <a:r>
              <a:rPr lang="en-US" sz="2000" b="1" dirty="0">
                <a:solidFill>
                  <a:schemeClr val="accent3"/>
                </a:solidFill>
                <a:latin typeface="Times New Roman" pitchFamily="18" charset="0"/>
                <a:cs typeface="B Nazanin" panose="00000400000000000000" pitchFamily="2" charset="-78"/>
              </a:rPr>
              <a:t>A,B, AB, O</a:t>
            </a:r>
            <a:endParaRPr lang="fa-IR" sz="2000" b="1" dirty="0">
              <a:solidFill>
                <a:schemeClr val="accent3"/>
              </a:solidFill>
              <a:cs typeface="B Nazanin" panose="00000400000000000000" pitchFamily="2" charset="-78"/>
            </a:endParaRPr>
          </a:p>
          <a:p>
            <a:pPr marL="0" indent="0" algn="just" rtl="1" fontAlgn="auto">
              <a:spcAft>
                <a:spcPts val="0"/>
              </a:spcAft>
              <a:buClr>
                <a:schemeClr val="tx1">
                  <a:shade val="95000"/>
                </a:schemeClr>
              </a:buClr>
              <a:buFont typeface="Wingdings 2" pitchFamily="18" charset="2"/>
              <a:buNone/>
              <a:defRPr/>
            </a:pPr>
            <a:endParaRPr lang="fa-IR" sz="2800" dirty="0">
              <a:solidFill>
                <a:srgbClr val="60624E"/>
              </a:solidFill>
              <a:cs typeface="B Nazanin" panose="00000400000000000000" pitchFamily="2" charset="-78"/>
            </a:endParaRPr>
          </a:p>
          <a:p>
            <a:pPr marL="0" indent="0" algn="just" rtl="1" fontAlgn="auto">
              <a:spcAft>
                <a:spcPts val="0"/>
              </a:spcAft>
              <a:buClr>
                <a:schemeClr val="tx1">
                  <a:shade val="95000"/>
                </a:schemeClr>
              </a:buClr>
              <a:buFont typeface="Wingdings 2" pitchFamily="18" charset="2"/>
              <a:buNone/>
              <a:defRPr/>
            </a:pPr>
            <a:r>
              <a:rPr lang="fa-IR" sz="3000" b="1" dirty="0">
                <a:solidFill>
                  <a:srgbClr val="60624E"/>
                </a:solidFill>
                <a:cs typeface="B Nazanin" panose="00000400000000000000" pitchFamily="2" charset="-78"/>
              </a:rPr>
              <a:t>مقیاس ترتیبی:</a:t>
            </a:r>
            <a:r>
              <a:rPr lang="fa-IR" sz="2800" dirty="0">
                <a:solidFill>
                  <a:srgbClr val="60624E"/>
                </a:solidFill>
                <a:cs typeface="B Nazanin" panose="00000400000000000000" pitchFamily="2" charset="-78"/>
              </a:rPr>
              <a:t> اين نوع مقياس اندازه‌گيري عموما براي </a:t>
            </a:r>
            <a:r>
              <a:rPr lang="fa-IR" sz="2800" dirty="0" smtClean="0">
                <a:solidFill>
                  <a:srgbClr val="60624E"/>
                </a:solidFill>
                <a:cs typeface="B Nazanin" panose="00000400000000000000" pitchFamily="2" charset="-78"/>
              </a:rPr>
              <a:t>طبقه‌بندي </a:t>
            </a:r>
            <a:r>
              <a:rPr lang="fa-IR" sz="2800" dirty="0">
                <a:solidFill>
                  <a:srgbClr val="60624E"/>
                </a:solidFill>
                <a:cs typeface="B Nazanin" panose="00000400000000000000" pitchFamily="2" charset="-78"/>
              </a:rPr>
              <a:t>داده‌ها به منظور يك نوع برتري به كار </a:t>
            </a:r>
            <a:r>
              <a:rPr lang="fa-IR" sz="2800" dirty="0" smtClean="0">
                <a:solidFill>
                  <a:srgbClr val="60624E"/>
                </a:solidFill>
                <a:cs typeface="B Nazanin" panose="00000400000000000000" pitchFamily="2" charset="-78"/>
              </a:rPr>
              <a:t>مي‌رود.</a:t>
            </a:r>
          </a:p>
          <a:p>
            <a:pPr marL="0" indent="0" algn="ctr" rtl="1" fontAlgn="auto">
              <a:spcAft>
                <a:spcPts val="0"/>
              </a:spcAft>
              <a:buClr>
                <a:schemeClr val="tx1">
                  <a:shade val="95000"/>
                </a:schemeClr>
              </a:buClr>
              <a:buFont typeface="Wingdings 2" pitchFamily="18" charset="2"/>
              <a:buNone/>
              <a:defRPr/>
            </a:pPr>
            <a:r>
              <a:rPr lang="fa-IR" sz="2000" b="1" dirty="0" smtClean="0">
                <a:solidFill>
                  <a:schemeClr val="accent3"/>
                </a:solidFill>
                <a:latin typeface="Times New Roman" pitchFamily="18" charset="0"/>
                <a:cs typeface="B Nazanin" panose="00000400000000000000" pitchFamily="2" charset="-78"/>
              </a:rPr>
              <a:t>شدت درد، </a:t>
            </a:r>
            <a:r>
              <a:rPr lang="fa-IR" sz="2000" b="1" dirty="0">
                <a:solidFill>
                  <a:schemeClr val="accent3"/>
                </a:solidFill>
                <a:latin typeface="Times New Roman" pitchFamily="18" charset="0"/>
                <a:cs typeface="B Nazanin" panose="00000400000000000000" pitchFamily="2" charset="-78"/>
              </a:rPr>
              <a:t>میزان </a:t>
            </a:r>
            <a:r>
              <a:rPr lang="fa-IR" sz="2000" b="1" dirty="0" smtClean="0">
                <a:solidFill>
                  <a:schemeClr val="accent3"/>
                </a:solidFill>
                <a:latin typeface="Times New Roman" pitchFamily="18" charset="0"/>
                <a:cs typeface="B Nazanin" panose="00000400000000000000" pitchFamily="2" charset="-78"/>
              </a:rPr>
              <a:t>رضایت، </a:t>
            </a:r>
            <a:r>
              <a:rPr lang="fa-IR" sz="2000" b="1" dirty="0">
                <a:solidFill>
                  <a:schemeClr val="accent3"/>
                </a:solidFill>
                <a:latin typeface="Times New Roman" pitchFamily="18" charset="0"/>
                <a:cs typeface="B Nazanin" panose="00000400000000000000" pitchFamily="2" charset="-78"/>
              </a:rPr>
              <a:t>تحصیلات</a:t>
            </a:r>
            <a:endParaRPr lang="fr-CA" sz="2000" b="1" dirty="0">
              <a:solidFill>
                <a:schemeClr val="accent3"/>
              </a:solidFill>
              <a:latin typeface="Times New Roman" pitchFamily="18" charset="0"/>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273AE3-04B1-48B3-BFD5-17E7BA0EFC48}" type="slidenum">
              <a:rPr lang="fr-CA" altLang="en-US" sz="1200" smtClean="0">
                <a:solidFill>
                  <a:srgbClr val="898989"/>
                </a:solidFill>
              </a:rPr>
              <a:pPr>
                <a:spcBef>
                  <a:spcPct val="0"/>
                </a:spcBef>
                <a:buFontTx/>
                <a:buNone/>
              </a:pPr>
              <a:t>12</a:t>
            </a:fld>
            <a:endParaRPr lang="fr-CA" altLang="en-US" sz="1200" smtClean="0">
              <a:solidFill>
                <a:srgbClr val="898989"/>
              </a:solidFill>
            </a:endParaRPr>
          </a:p>
        </p:txBody>
      </p:sp>
    </p:spTree>
    <p:extLst>
      <p:ext uri="{BB962C8B-B14F-4D97-AF65-F5344CB8AC3E}">
        <p14:creationId xmlns:p14="http://schemas.microsoft.com/office/powerpoint/2010/main" val="18115256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 های توصیفی در داده های پیوسته</a:t>
            </a:r>
            <a:endParaRPr lang="fr-CA" altLang="en-US" b="1" smtClean="0">
              <a:solidFill>
                <a:srgbClr val="EAFFCD"/>
              </a:solidFill>
              <a:cs typeface="B Nazanin" panose="00000400000000000000" pitchFamily="2" charset="-78"/>
            </a:endParaRPr>
          </a:p>
        </p:txBody>
      </p:sp>
      <p:sp>
        <p:nvSpPr>
          <p:cNvPr id="34819" name="Espace réservé du contenu 2"/>
          <p:cNvSpPr>
            <a:spLocks noGrp="1"/>
          </p:cNvSpPr>
          <p:nvPr>
            <p:ph idx="1"/>
          </p:nvPr>
        </p:nvSpPr>
        <p:spPr/>
        <p:txBody>
          <a:bodyPr/>
          <a:lstStyle/>
          <a:p>
            <a:pPr marL="0" indent="0" algn="just" rtl="1" eaLnBrk="1" hangingPunct="1">
              <a:buFont typeface="Arial" charset="0"/>
              <a:buNone/>
              <a:defRPr/>
            </a:pPr>
            <a:r>
              <a:rPr lang="fa-IR" altLang="en-US" dirty="0" smtClean="0">
                <a:solidFill>
                  <a:srgbClr val="EAFFCD"/>
                </a:solidFill>
                <a:latin typeface="+mj-lt"/>
                <a:ea typeface="+mj-ea"/>
                <a:cs typeface="B Nazanin" pitchFamily="2" charset="-78"/>
              </a:rPr>
              <a:t>در داده های پیوسته به دو روش می توان آماره های توصیفی (میانه، میانگین و ...) را بدست آورد:</a:t>
            </a:r>
          </a:p>
          <a:p>
            <a:pPr marL="514350" indent="-514350" algn="just" rtl="1" eaLnBrk="1" hangingPunct="1">
              <a:buFont typeface="+mj-lt"/>
              <a:buAutoNum type="arabicPeriod"/>
              <a:defRPr/>
            </a:pPr>
            <a:r>
              <a:rPr lang="fa-IR" altLang="en-US" dirty="0" smtClean="0">
                <a:solidFill>
                  <a:srgbClr val="EAFFCD"/>
                </a:solidFill>
                <a:latin typeface="+mj-lt"/>
                <a:ea typeface="+mj-ea"/>
                <a:cs typeface="B Nazanin" pitchFamily="2" charset="-78"/>
              </a:rPr>
              <a:t>از روی داده های اصلی قبل از طبقه بندی</a:t>
            </a:r>
          </a:p>
          <a:p>
            <a:pPr marL="514350" indent="-514350" algn="just" rtl="1" eaLnBrk="1" hangingPunct="1">
              <a:buFont typeface="+mj-lt"/>
              <a:buAutoNum type="arabicPeriod"/>
              <a:defRPr/>
            </a:pPr>
            <a:r>
              <a:rPr lang="fa-IR" altLang="en-US" dirty="0" smtClean="0">
                <a:solidFill>
                  <a:srgbClr val="EAFFCD"/>
                </a:solidFill>
                <a:latin typeface="+mj-lt"/>
                <a:ea typeface="+mj-ea"/>
                <a:cs typeface="B Nazanin" pitchFamily="2" charset="-78"/>
              </a:rPr>
              <a:t>از روی داده های طبقه بندی شده</a:t>
            </a:r>
          </a:p>
          <a:p>
            <a:pPr marL="0" indent="0" algn="just" rtl="1" eaLnBrk="1" hangingPunct="1">
              <a:buFont typeface="Arial" charset="0"/>
              <a:buNone/>
              <a:defRPr/>
            </a:pPr>
            <a:endParaRPr lang="fa-IR" altLang="en-US" dirty="0" smtClean="0">
              <a:solidFill>
                <a:srgbClr val="EAFFCD"/>
              </a:solidFill>
              <a:latin typeface="+mj-lt"/>
              <a:ea typeface="+mj-ea"/>
              <a:cs typeface="B Nazanin" pitchFamily="2" charset="-78"/>
            </a:endParaRPr>
          </a:p>
          <a:p>
            <a:pPr marL="0" indent="0" algn="just" rtl="1" eaLnBrk="1" hangingPunct="1">
              <a:buFont typeface="Arial" charset="0"/>
              <a:buNone/>
              <a:defRPr/>
            </a:pPr>
            <a:r>
              <a:rPr lang="fa-IR" altLang="en-US" dirty="0" smtClean="0">
                <a:solidFill>
                  <a:srgbClr val="EAFFCD"/>
                </a:solidFill>
                <a:latin typeface="+mj-lt"/>
                <a:ea typeface="+mj-ea"/>
                <a:cs typeface="B Nazanin" pitchFamily="2" charset="-78"/>
              </a:rPr>
              <a:t>در عمل بیشتر از روش اول استفاده می شود اما روش دوم روشی است که در اکثر کتابهای آماری به آن اشاره شده است و به جهت اینکه داده‌ها را طبقه بندی می‌کند روش دقیق‌تری است.</a:t>
            </a:r>
          </a:p>
        </p:txBody>
      </p:sp>
      <p:sp>
        <p:nvSpPr>
          <p:cNvPr id="4" name="Date Placeholder 3"/>
          <p:cNvSpPr>
            <a:spLocks noGrp="1"/>
          </p:cNvSpPr>
          <p:nvPr>
            <p:ph type="dt" sz="quarter" idx="10"/>
          </p:nvPr>
        </p:nvSpPr>
        <p:spPr/>
        <p:txBody>
          <a:bodyPr/>
          <a:lstStyle/>
          <a:p>
            <a:pPr>
              <a:defRPr/>
            </a:pPr>
            <a:fld id="{0BF85AEB-AA7E-46D0-B11A-ACA85DDAFCE8}" type="datetime1">
              <a:rPr lang="fr-FR"/>
              <a:pPr>
                <a:defRPr/>
              </a:pPr>
              <a:t>31/12/2014</a:t>
            </a:fld>
            <a:endParaRPr lang="fr-CA"/>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2AB717-3302-46DE-AF68-33D1C2750C8B}" type="slidenum">
              <a:rPr lang="fr-CA" altLang="en-US" sz="1200" smtClean="0">
                <a:solidFill>
                  <a:srgbClr val="898989"/>
                </a:solidFill>
              </a:rPr>
              <a:pPr>
                <a:spcBef>
                  <a:spcPct val="0"/>
                </a:spcBef>
                <a:buFontTx/>
                <a:buNone/>
              </a:pPr>
              <a:t>120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آماره‌های توصیفی در داده‌های پیوسته</a:t>
            </a:r>
            <a:endParaRPr lang="fr-CA" altLang="en-US" sz="3900" b="1" dirty="0" smtClean="0">
              <a:solidFill>
                <a:srgbClr val="60624E"/>
              </a:solidFill>
              <a:latin typeface="+mn-lt"/>
              <a:ea typeface="+mn-ea"/>
              <a:cs typeface="B Nazanin" pitchFamily="2" charset="-78"/>
            </a:endParaRPr>
          </a:p>
        </p:txBody>
      </p:sp>
      <p:sp>
        <p:nvSpPr>
          <p:cNvPr id="33795" name="Espace réservé du contenu 2"/>
          <p:cNvSpPr>
            <a:spLocks noGrp="1"/>
          </p:cNvSpPr>
          <p:nvPr>
            <p:ph idx="1"/>
          </p:nvPr>
        </p:nvSpPr>
        <p:spPr>
          <a:xfrm>
            <a:off x="2268538" y="1412875"/>
            <a:ext cx="6418262" cy="4852988"/>
          </a:xfrm>
        </p:spPr>
        <p:txBody>
          <a:bodyPr/>
          <a:lstStyle/>
          <a:p>
            <a:pPr marL="0" indent="0" algn="just" rtl="1">
              <a:buFont typeface="Arial" charset="0"/>
              <a:buNone/>
              <a:defRPr/>
            </a:pPr>
            <a:r>
              <a:rPr lang="fa-IR" altLang="en-US" sz="2800" b="1" dirty="0" smtClean="0">
                <a:solidFill>
                  <a:srgbClr val="60624E"/>
                </a:solidFill>
                <a:cs typeface="B Nazanin" pitchFamily="2" charset="-78"/>
              </a:rPr>
              <a:t>روش اول: </a:t>
            </a:r>
            <a:r>
              <a:rPr lang="fa-IR" altLang="en-US" sz="2800" dirty="0" smtClean="0">
                <a:solidFill>
                  <a:srgbClr val="60624E"/>
                </a:solidFill>
                <a:cs typeface="B Nazanin" pitchFamily="2" charset="-78"/>
              </a:rPr>
              <a:t>تعیین آماره های توصیفی از روی داده های اولیه</a:t>
            </a:r>
          </a:p>
          <a:p>
            <a:pPr marL="0" indent="0" algn="just" rtl="1">
              <a:buFont typeface="Arial" charset="0"/>
              <a:buNone/>
              <a:defRPr/>
            </a:pPr>
            <a:r>
              <a:rPr lang="fa-IR" altLang="en-US" sz="2800" dirty="0" smtClean="0">
                <a:solidFill>
                  <a:srgbClr val="60624E"/>
                </a:solidFill>
                <a:cs typeface="B Nazanin" pitchFamily="2" charset="-78"/>
              </a:rPr>
              <a:t>همانطور که در جلسه قبل گفته شد جهت بدست آوردن آماره های توصیفی سه روش وجود دارد:</a:t>
            </a:r>
          </a:p>
          <a:p>
            <a:pPr marL="514350" indent="-514350" algn="just">
              <a:buFont typeface="+mj-lt"/>
              <a:buAutoNum type="arabicPeriod"/>
              <a:defRPr/>
            </a:pPr>
            <a:r>
              <a:rPr lang="en-US" altLang="en-US" sz="2800" dirty="0" smtClean="0">
                <a:solidFill>
                  <a:srgbClr val="60624E"/>
                </a:solidFill>
                <a:cs typeface="B Nazanin" pitchFamily="2" charset="-78"/>
              </a:rPr>
              <a:t>Analysis	    Reports	Case summaries</a:t>
            </a:r>
          </a:p>
          <a:p>
            <a:pPr marL="514350" indent="-514350" algn="just">
              <a:buFont typeface="+mj-lt"/>
              <a:buAutoNum type="arabicPeriod"/>
              <a:defRPr/>
            </a:pPr>
            <a:r>
              <a:rPr lang="en-US" altLang="en-US" sz="2800" dirty="0" smtClean="0">
                <a:solidFill>
                  <a:srgbClr val="60624E"/>
                </a:solidFill>
                <a:cs typeface="B Nazanin" pitchFamily="2" charset="-78"/>
              </a:rPr>
              <a:t>Analysis	    Descriptive statistics	  Frequencies</a:t>
            </a:r>
          </a:p>
          <a:p>
            <a:pPr marL="514350" indent="-514350" algn="just">
              <a:buFont typeface="+mj-lt"/>
              <a:buAutoNum type="arabicPeriod"/>
              <a:defRPr/>
            </a:pPr>
            <a:r>
              <a:rPr lang="en-US" altLang="en-US" sz="2800" dirty="0" smtClean="0">
                <a:solidFill>
                  <a:srgbClr val="60624E"/>
                </a:solidFill>
                <a:cs typeface="B Nazanin" pitchFamily="2" charset="-78"/>
              </a:rPr>
              <a:t>Analysis	    Descriptive statistics	 </a:t>
            </a:r>
            <a:r>
              <a:rPr lang="en-US" altLang="en-US" sz="2800" dirty="0" err="1" smtClean="0">
                <a:solidFill>
                  <a:srgbClr val="60624E"/>
                </a:solidFill>
                <a:cs typeface="B Nazanin" pitchFamily="2" charset="-78"/>
              </a:rPr>
              <a:t>Descriptives</a:t>
            </a:r>
            <a:endParaRPr lang="en-US" altLang="en-US" sz="2800" dirty="0" smtClean="0">
              <a:solidFill>
                <a:srgbClr val="60624E"/>
              </a:solidFill>
              <a:cs typeface="B Nazanin"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75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F55-2DAF-498B-BF3A-E578FDA41BF3}" type="slidenum">
              <a:rPr lang="fr-CA" altLang="en-US" sz="1200" smtClean="0">
                <a:solidFill>
                  <a:srgbClr val="898989"/>
                </a:solidFill>
              </a:rPr>
              <a:pPr>
                <a:spcBef>
                  <a:spcPct val="0"/>
                </a:spcBef>
                <a:buFontTx/>
                <a:buNone/>
              </a:pPr>
              <a:t>121</a:t>
            </a:fld>
            <a:endParaRPr lang="fr-CA" altLang="en-US" sz="1200" smtClean="0">
              <a:solidFill>
                <a:srgbClr val="898989"/>
              </a:solidFill>
            </a:endParaRPr>
          </a:p>
        </p:txBody>
      </p:sp>
      <p:cxnSp>
        <p:nvCxnSpPr>
          <p:cNvPr id="14" name="Straight Arrow Connector 13"/>
          <p:cNvCxnSpPr/>
          <p:nvPr/>
        </p:nvCxnSpPr>
        <p:spPr>
          <a:xfrm>
            <a:off x="4140200" y="3573463"/>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51500" y="3573463"/>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40200" y="4076700"/>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24750" y="4076700"/>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40200" y="5013325"/>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24750" y="5013325"/>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108547" name="Espace réservé du contenu 2"/>
          <p:cNvSpPr>
            <a:spLocks noGrp="1"/>
          </p:cNvSpPr>
          <p:nvPr>
            <p:ph idx="1"/>
          </p:nvPr>
        </p:nvSpPr>
        <p:spPr>
          <a:xfrm>
            <a:off x="7596188" y="1557338"/>
            <a:ext cx="1439862" cy="935037"/>
          </a:xfrm>
        </p:spPr>
        <p:txBody>
          <a:bodyPr/>
          <a:lstStyle/>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روش اول:</a:t>
            </a:r>
            <a:endParaRPr lang="en-US" altLang="en-US" sz="28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085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22E0CA-9C54-478C-906F-7483E21E6547}" type="slidenum">
              <a:rPr lang="fr-CA" altLang="en-US" sz="1200" smtClean="0">
                <a:solidFill>
                  <a:srgbClr val="898989"/>
                </a:solidFill>
              </a:rPr>
              <a:pPr>
                <a:spcBef>
                  <a:spcPct val="0"/>
                </a:spcBef>
                <a:buFontTx/>
                <a:buNone/>
              </a:pPr>
              <a:t>122</a:t>
            </a:fld>
            <a:endParaRPr lang="fr-CA" altLang="en-US" sz="1200" smtClean="0">
              <a:solidFill>
                <a:srgbClr val="898989"/>
              </a:solidFill>
            </a:endParaRPr>
          </a:p>
        </p:txBody>
      </p:sp>
      <p:pic>
        <p:nvPicPr>
          <p:cNvPr id="1085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0956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0825" y="1557338"/>
            <a:ext cx="4176713" cy="1322387"/>
          </a:xfrm>
          <a:prstGeom prst="rect">
            <a:avLst/>
          </a:prstGeom>
          <a:noFill/>
        </p:spPr>
        <p:txBody>
          <a:bodyPr>
            <a:spAutoFit/>
          </a:bodyPr>
          <a:lstStyle/>
          <a:p>
            <a:pPr algn="just" rtl="1">
              <a:defRPr/>
            </a:pPr>
            <a:r>
              <a:rPr lang="fa-IR" altLang="en-US" sz="2000" dirty="0">
                <a:solidFill>
                  <a:srgbClr val="60624E"/>
                </a:solidFill>
                <a:latin typeface="+mn-lt"/>
                <a:cs typeface="B Nazanin" pitchFamily="2" charset="-78"/>
              </a:rPr>
              <a:t>با کلیک بر روی گزینه </a:t>
            </a:r>
            <a:r>
              <a:rPr lang="en-US" altLang="en-US" sz="2000" dirty="0">
                <a:solidFill>
                  <a:srgbClr val="60624E"/>
                </a:solidFill>
                <a:latin typeface="+mn-lt"/>
                <a:cs typeface="B Nazanin" pitchFamily="2" charset="-78"/>
              </a:rPr>
              <a:t>case summaries</a:t>
            </a:r>
            <a:r>
              <a:rPr lang="fa-IR" altLang="en-US" sz="2000" dirty="0">
                <a:solidFill>
                  <a:srgbClr val="60624E"/>
                </a:solidFill>
                <a:latin typeface="+mn-lt"/>
                <a:cs typeface="B Nazanin" pitchFamily="2" charset="-78"/>
              </a:rPr>
              <a:t> منوی زیر ظاهر خواهد شد. جواب آزمایش </a:t>
            </a:r>
            <a:r>
              <a:rPr lang="en-US" altLang="en-US" sz="2000" dirty="0">
                <a:solidFill>
                  <a:srgbClr val="60624E"/>
                </a:solidFill>
                <a:latin typeface="+mn-lt"/>
                <a:cs typeface="B Nazanin" pitchFamily="2" charset="-78"/>
              </a:rPr>
              <a:t>HB</a:t>
            </a:r>
            <a:r>
              <a:rPr lang="fa-IR" altLang="en-US" sz="2000" dirty="0">
                <a:solidFill>
                  <a:srgbClr val="60624E"/>
                </a:solidFill>
                <a:latin typeface="+mn-lt"/>
                <a:cs typeface="B Nazanin" pitchFamily="2" charset="-78"/>
              </a:rPr>
              <a:t> را به عنوان </a:t>
            </a:r>
            <a:r>
              <a:rPr lang="en-US" altLang="en-US" sz="2000" dirty="0">
                <a:solidFill>
                  <a:srgbClr val="60624E"/>
                </a:solidFill>
                <a:latin typeface="+mn-lt"/>
                <a:cs typeface="B Nazanin" pitchFamily="2" charset="-78"/>
              </a:rPr>
              <a:t>Variables</a:t>
            </a:r>
            <a:r>
              <a:rPr lang="fa-IR" altLang="en-US" sz="2000" dirty="0">
                <a:solidFill>
                  <a:srgbClr val="60624E"/>
                </a:solidFill>
                <a:latin typeface="+mn-lt"/>
                <a:cs typeface="B Nazanin" pitchFamily="2" charset="-78"/>
              </a:rPr>
              <a:t> انتخاب کرده و بر روی گزینه </a:t>
            </a:r>
            <a:r>
              <a:rPr lang="en-US" altLang="en-US" sz="2000" dirty="0">
                <a:solidFill>
                  <a:srgbClr val="60624E"/>
                </a:solidFill>
                <a:latin typeface="+mn-lt"/>
                <a:cs typeface="B Nazanin" pitchFamily="2" charset="-78"/>
              </a:rPr>
              <a:t>statistics</a:t>
            </a:r>
            <a:r>
              <a:rPr lang="fa-IR" altLang="en-US" sz="2000" dirty="0">
                <a:solidFill>
                  <a:srgbClr val="60624E"/>
                </a:solidFill>
                <a:latin typeface="+mn-lt"/>
                <a:cs typeface="B Nazanin" pitchFamily="2" charset="-78"/>
              </a:rPr>
              <a:t> کلیک می‌کنیم.</a:t>
            </a:r>
            <a:endParaRPr lang="en-US" altLang="en-US" sz="2000" dirty="0">
              <a:solidFill>
                <a:srgbClr val="60624E"/>
              </a:solidFill>
              <a:latin typeface="+mn-lt"/>
              <a:cs typeface="B Nazanin" pitchFamily="2" charset="-78"/>
            </a:endParaRPr>
          </a:p>
        </p:txBody>
      </p:sp>
      <p:pic>
        <p:nvPicPr>
          <p:cNvPr id="1085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865438"/>
            <a:ext cx="46386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a:xfrm>
            <a:off x="4787900" y="4076700"/>
            <a:ext cx="431800"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Titre 1"/>
          <p:cNvSpPr>
            <a:spLocks noGrp="1"/>
          </p:cNvSpPr>
          <p:nvPr>
            <p:ph type="title"/>
          </p:nvPr>
        </p:nvSpPr>
        <p:spPr>
          <a:xfrm>
            <a:off x="2071688" y="274638"/>
            <a:ext cx="6615112" cy="1143000"/>
          </a:xfrm>
        </p:spPr>
        <p:txBody>
          <a:bodyPr/>
          <a:lstStyle/>
          <a:p>
            <a:pPr algn="r" rtl="1" eaLnBrk="1" hangingPunct="1"/>
            <a:r>
              <a:rPr lang="fa-IR" altLang="en-US" sz="3900" b="1" smtClean="0">
                <a:solidFill>
                  <a:srgbClr val="60624E"/>
                </a:solidFill>
                <a:cs typeface="B Nazanin" panose="00000400000000000000" pitchFamily="2" charset="-78"/>
              </a:rPr>
              <a:t>آماره‌های توصیفی در داده‌های پیوسته</a:t>
            </a:r>
            <a:endParaRPr lang="fr-CA" altLang="en-US" sz="3900" smtClean="0">
              <a:solidFill>
                <a:srgbClr val="60624E"/>
              </a:solidFill>
            </a:endParaRPr>
          </a:p>
        </p:txBody>
      </p:sp>
      <p:sp>
        <p:nvSpPr>
          <p:cNvPr id="109571" name="Espace réservé du contenu 2"/>
          <p:cNvSpPr>
            <a:spLocks noGrp="1"/>
          </p:cNvSpPr>
          <p:nvPr>
            <p:ph idx="1"/>
          </p:nvPr>
        </p:nvSpPr>
        <p:spPr>
          <a:xfrm>
            <a:off x="2268538" y="1412875"/>
            <a:ext cx="6418262" cy="4852988"/>
          </a:xfrm>
        </p:spPr>
        <p:txBody>
          <a:bodyPr/>
          <a:lstStyle/>
          <a:p>
            <a:pPr marL="0" indent="0" algn="just" rtl="1">
              <a:buFont typeface="Arial" panose="020B0604020202020204" pitchFamily="34" charset="0"/>
              <a:buNone/>
            </a:pPr>
            <a:r>
              <a:rPr lang="fa-IR" altLang="fa-IR" sz="2800" smtClean="0">
                <a:cs typeface="B Nazanin" panose="00000400000000000000" pitchFamily="2" charset="-78"/>
              </a:rPr>
              <a:t>با کلیک بر روی گزینه </a:t>
            </a:r>
            <a:r>
              <a:rPr lang="en-US" altLang="fa-IR" sz="2800" smtClean="0">
                <a:cs typeface="B Nazanin" panose="00000400000000000000" pitchFamily="2" charset="-78"/>
              </a:rPr>
              <a:t>statistics</a:t>
            </a:r>
            <a:r>
              <a:rPr lang="fa-IR" altLang="fa-IR" sz="2800" smtClean="0">
                <a:cs typeface="B Nazanin" panose="00000400000000000000" pitchFamily="2" charset="-78"/>
              </a:rPr>
              <a:t> منوی زیر ظاهر خواهد شد. طبق شکل زیر گزینه های مورد نظر را انتخاب کرده و به ستون </a:t>
            </a:r>
            <a:r>
              <a:rPr lang="en-US" altLang="fa-IR" sz="2800" smtClean="0">
                <a:cs typeface="B Nazanin" panose="00000400000000000000" pitchFamily="2" charset="-78"/>
              </a:rPr>
              <a:t>cell statistics</a:t>
            </a:r>
            <a:r>
              <a:rPr lang="fa-IR" altLang="fa-IR" sz="2800" smtClean="0">
                <a:cs typeface="B Nazanin" panose="00000400000000000000" pitchFamily="2" charset="-78"/>
              </a:rPr>
              <a:t> انتقال می‌دهیم.</a:t>
            </a:r>
            <a:endParaRPr lang="en-US" altLang="fa-IR" sz="2800" smtClean="0">
              <a:cs typeface="B Nazanin" panose="00000400000000000000" pitchFamily="2" charset="-78"/>
            </a:endParaRPr>
          </a:p>
          <a:p>
            <a:pPr marL="0" indent="0" algn="just" rtl="1">
              <a:buFont typeface="Arial" panose="020B0604020202020204" pitchFamily="34" charset="0"/>
              <a:buNone/>
            </a:pPr>
            <a:endParaRPr lang="en-US" altLang="fa-IR" sz="2800" smtClean="0">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095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218B6C-E039-4F3D-9090-1F15FCD866C7}" type="slidenum">
              <a:rPr lang="fr-CA" altLang="en-US" sz="1200" smtClean="0">
                <a:solidFill>
                  <a:srgbClr val="898989"/>
                </a:solidFill>
              </a:rPr>
              <a:pPr>
                <a:spcBef>
                  <a:spcPct val="0"/>
                </a:spcBef>
                <a:buFontTx/>
                <a:buNone/>
              </a:pPr>
              <a:t>123</a:t>
            </a:fld>
            <a:endParaRPr lang="fr-CA" altLang="en-US" sz="1200" smtClean="0">
              <a:solidFill>
                <a:srgbClr val="898989"/>
              </a:solidFill>
            </a:endParaRPr>
          </a:p>
        </p:txBody>
      </p:sp>
      <p:pic>
        <p:nvPicPr>
          <p:cNvPr id="1095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852738"/>
            <a:ext cx="360045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05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9BE8FE-15AE-4C79-AC02-4998811309CB}" type="slidenum">
              <a:rPr lang="fr-CA" altLang="en-US" sz="1200" smtClean="0">
                <a:solidFill>
                  <a:srgbClr val="898989"/>
                </a:solidFill>
              </a:rPr>
              <a:pPr>
                <a:spcBef>
                  <a:spcPct val="0"/>
                </a:spcBef>
                <a:buFontTx/>
                <a:buNone/>
              </a:pPr>
              <a:t>124</a:t>
            </a:fld>
            <a:endParaRPr lang="fr-CA" altLang="en-US" sz="1200" smtClean="0">
              <a:solidFill>
                <a:srgbClr val="898989"/>
              </a:solidFill>
            </a:endParaRPr>
          </a:p>
        </p:txBody>
      </p:sp>
      <p:sp>
        <p:nvSpPr>
          <p:cNvPr id="110597" name="Content Placeholder 9"/>
          <p:cNvSpPr>
            <a:spLocks noGrp="1"/>
          </p:cNvSpPr>
          <p:nvPr>
            <p:ph idx="1"/>
          </p:nvPr>
        </p:nvSpPr>
        <p:spPr/>
        <p:txBody>
          <a:bodyPr/>
          <a:lstStyle/>
          <a:p>
            <a:pPr algn="r" rtl="1">
              <a:buFont typeface="Arial" panose="020B0604020202020204" pitchFamily="34" charset="0"/>
              <a:buNone/>
            </a:pPr>
            <a:r>
              <a:rPr lang="fa-IR" altLang="fa-IR" smtClean="0">
                <a:cs typeface="B Nazanin" panose="00000400000000000000" pitchFamily="2" charset="-78"/>
              </a:rPr>
              <a:t>خروجی حاصل به صورت زیر می‌باشد.</a:t>
            </a:r>
            <a:endParaRPr lang="en-US" altLang="fa-IR" smtClean="0">
              <a:cs typeface="B Nazanin" panose="00000400000000000000" pitchFamily="2" charset="-78"/>
            </a:endParaRPr>
          </a:p>
          <a:p>
            <a:pPr algn="r" rtl="1">
              <a:buFont typeface="Arial" panose="020B0604020202020204" pitchFamily="34" charset="0"/>
              <a:buNone/>
            </a:pPr>
            <a:endParaRPr lang="en-US" altLang="fa-IR" smtClean="0"/>
          </a:p>
        </p:txBody>
      </p:sp>
      <p:pic>
        <p:nvPicPr>
          <p:cNvPr id="1105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08225"/>
            <a:ext cx="80502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111619" name="Espace réservé du contenu 2"/>
          <p:cNvSpPr>
            <a:spLocks noGrp="1"/>
          </p:cNvSpPr>
          <p:nvPr>
            <p:ph idx="1"/>
          </p:nvPr>
        </p:nvSpPr>
        <p:spPr>
          <a:xfrm>
            <a:off x="7596188" y="1557338"/>
            <a:ext cx="1439862" cy="935037"/>
          </a:xfrm>
        </p:spPr>
        <p:txBody>
          <a:bodyPr/>
          <a:lstStyle/>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روش دوم:</a:t>
            </a:r>
            <a:endParaRPr lang="en-US" altLang="en-US" sz="28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16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580B51-9B96-4AFF-B950-87E80F4BCE6D}" type="slidenum">
              <a:rPr lang="fr-CA" altLang="en-US" sz="1200" smtClean="0">
                <a:solidFill>
                  <a:srgbClr val="898989"/>
                </a:solidFill>
              </a:rPr>
              <a:pPr>
                <a:spcBef>
                  <a:spcPct val="0"/>
                </a:spcBef>
                <a:buFontTx/>
                <a:buNone/>
              </a:pPr>
              <a:t>125</a:t>
            </a:fld>
            <a:endParaRPr lang="fr-CA" altLang="en-US" sz="1200" smtClean="0">
              <a:solidFill>
                <a:srgbClr val="898989"/>
              </a:solidFill>
            </a:endParaRPr>
          </a:p>
        </p:txBody>
      </p:sp>
      <p:sp>
        <p:nvSpPr>
          <p:cNvPr id="9" name="TextBox 8"/>
          <p:cNvSpPr txBox="1"/>
          <p:nvPr/>
        </p:nvSpPr>
        <p:spPr>
          <a:xfrm>
            <a:off x="250825" y="1557338"/>
            <a:ext cx="4176713" cy="1322387"/>
          </a:xfrm>
          <a:prstGeom prst="rect">
            <a:avLst/>
          </a:prstGeom>
          <a:noFill/>
        </p:spPr>
        <p:txBody>
          <a:bodyPr>
            <a:spAutoFit/>
          </a:bodyPr>
          <a:lstStyle/>
          <a:p>
            <a:pPr algn="just" rtl="1">
              <a:defRPr/>
            </a:pPr>
            <a:r>
              <a:rPr lang="fa-IR" altLang="en-US" sz="2000" dirty="0">
                <a:solidFill>
                  <a:srgbClr val="60624E"/>
                </a:solidFill>
                <a:latin typeface="+mn-lt"/>
                <a:cs typeface="B Nazanin" pitchFamily="2" charset="-78"/>
              </a:rPr>
              <a:t>با کلیک بر روی گزینه</a:t>
            </a:r>
            <a:r>
              <a:rPr lang="en-US" altLang="en-US" sz="2000" dirty="0">
                <a:solidFill>
                  <a:srgbClr val="60624E"/>
                </a:solidFill>
                <a:latin typeface="+mn-lt"/>
                <a:cs typeface="B Nazanin" pitchFamily="2" charset="-78"/>
              </a:rPr>
              <a:t>frequencies </a:t>
            </a:r>
            <a:r>
              <a:rPr lang="fa-IR" altLang="en-US" sz="2000" dirty="0">
                <a:solidFill>
                  <a:srgbClr val="60624E"/>
                </a:solidFill>
                <a:latin typeface="+mn-lt"/>
                <a:cs typeface="B Nazanin" pitchFamily="2" charset="-78"/>
              </a:rPr>
              <a:t> منوی زیر ظاهر خواهد شد. جواب آزمایش </a:t>
            </a:r>
            <a:r>
              <a:rPr lang="en-US" altLang="en-US" sz="2000" dirty="0">
                <a:solidFill>
                  <a:srgbClr val="60624E"/>
                </a:solidFill>
                <a:latin typeface="+mn-lt"/>
                <a:cs typeface="B Nazanin" pitchFamily="2" charset="-78"/>
              </a:rPr>
              <a:t>HB</a:t>
            </a:r>
            <a:r>
              <a:rPr lang="fa-IR" altLang="en-US" sz="2000" dirty="0">
                <a:solidFill>
                  <a:srgbClr val="60624E"/>
                </a:solidFill>
                <a:latin typeface="+mn-lt"/>
                <a:cs typeface="B Nazanin" pitchFamily="2" charset="-78"/>
              </a:rPr>
              <a:t> را به عنوان </a:t>
            </a:r>
            <a:r>
              <a:rPr lang="en-US" altLang="en-US" sz="2000" dirty="0">
                <a:solidFill>
                  <a:srgbClr val="60624E"/>
                </a:solidFill>
                <a:latin typeface="+mn-lt"/>
                <a:cs typeface="B Nazanin" pitchFamily="2" charset="-78"/>
              </a:rPr>
              <a:t>Variables</a:t>
            </a:r>
            <a:r>
              <a:rPr lang="fa-IR" altLang="en-US" sz="2000" dirty="0">
                <a:solidFill>
                  <a:srgbClr val="60624E"/>
                </a:solidFill>
                <a:latin typeface="+mn-lt"/>
                <a:cs typeface="B Nazanin" pitchFamily="2" charset="-78"/>
              </a:rPr>
              <a:t> انتخاب کرده و بر روی گزینه </a:t>
            </a:r>
            <a:r>
              <a:rPr lang="en-US" altLang="en-US" sz="2000" dirty="0">
                <a:solidFill>
                  <a:srgbClr val="60624E"/>
                </a:solidFill>
                <a:latin typeface="+mn-lt"/>
                <a:cs typeface="B Nazanin" pitchFamily="2" charset="-78"/>
              </a:rPr>
              <a:t>statistics</a:t>
            </a:r>
            <a:r>
              <a:rPr lang="fa-IR" altLang="en-US" sz="2000" dirty="0">
                <a:solidFill>
                  <a:srgbClr val="60624E"/>
                </a:solidFill>
                <a:latin typeface="+mn-lt"/>
                <a:cs typeface="B Nazanin" pitchFamily="2" charset="-78"/>
              </a:rPr>
              <a:t> کلیک می‌کنیم.</a:t>
            </a:r>
            <a:endParaRPr lang="en-US" altLang="en-US" sz="2000" dirty="0">
              <a:solidFill>
                <a:srgbClr val="60624E"/>
              </a:solidFill>
              <a:latin typeface="+mn-lt"/>
              <a:cs typeface="B Nazanin" pitchFamily="2" charset="-78"/>
            </a:endParaRPr>
          </a:p>
        </p:txBody>
      </p:sp>
      <p:sp>
        <p:nvSpPr>
          <p:cNvPr id="11" name="Left Arrow 10"/>
          <p:cNvSpPr/>
          <p:nvPr/>
        </p:nvSpPr>
        <p:spPr>
          <a:xfrm>
            <a:off x="4787900" y="4076700"/>
            <a:ext cx="360363"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16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133600"/>
            <a:ext cx="31575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2997200"/>
            <a:ext cx="4675188"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Titre 1"/>
          <p:cNvSpPr>
            <a:spLocks noGrp="1"/>
          </p:cNvSpPr>
          <p:nvPr>
            <p:ph type="title"/>
          </p:nvPr>
        </p:nvSpPr>
        <p:spPr>
          <a:xfrm>
            <a:off x="2071688" y="274638"/>
            <a:ext cx="6615112" cy="1143000"/>
          </a:xfrm>
        </p:spPr>
        <p:txBody>
          <a:bodyPr/>
          <a:lstStyle/>
          <a:p>
            <a:pPr algn="r" rtl="1" eaLnBrk="1" hangingPunct="1"/>
            <a:r>
              <a:rPr lang="fa-IR" altLang="en-US" sz="3900" b="1" smtClean="0">
                <a:solidFill>
                  <a:srgbClr val="60624E"/>
                </a:solidFill>
                <a:cs typeface="B Nazanin" panose="00000400000000000000" pitchFamily="2" charset="-78"/>
              </a:rPr>
              <a:t>آماره‌های توصیفی در داده‌های پیوسته</a:t>
            </a:r>
            <a:endParaRPr lang="fr-CA" altLang="en-US" sz="3900" b="1" smtClean="0">
              <a:solidFill>
                <a:srgbClr val="60624E"/>
              </a:solidFill>
              <a:cs typeface="B Nazanin" panose="00000400000000000000" pitchFamily="2" charset="-78"/>
            </a:endParaRPr>
          </a:p>
        </p:txBody>
      </p:sp>
      <p:sp>
        <p:nvSpPr>
          <p:cNvPr id="112643" name="Espace réservé du contenu 2"/>
          <p:cNvSpPr>
            <a:spLocks noGrp="1"/>
          </p:cNvSpPr>
          <p:nvPr>
            <p:ph idx="1"/>
          </p:nvPr>
        </p:nvSpPr>
        <p:spPr>
          <a:xfrm>
            <a:off x="2268538" y="1412875"/>
            <a:ext cx="6418262" cy="4852988"/>
          </a:xfrm>
        </p:spPr>
        <p:txBody>
          <a:bodyPr/>
          <a:lstStyle/>
          <a:p>
            <a:pPr marL="0" indent="0" algn="just" rtl="1">
              <a:buFont typeface="Arial" panose="020B0604020202020204" pitchFamily="34" charset="0"/>
              <a:buNone/>
            </a:pPr>
            <a:r>
              <a:rPr lang="fa-IR" altLang="en-US" smtClean="0">
                <a:solidFill>
                  <a:srgbClr val="60624E"/>
                </a:solidFill>
                <a:cs typeface="B Nazanin" panose="00000400000000000000" pitchFamily="2" charset="-78"/>
              </a:rPr>
              <a:t>با کلیک بر روی گزینه </a:t>
            </a:r>
            <a:r>
              <a:rPr lang="en-US" altLang="en-US" smtClean="0">
                <a:solidFill>
                  <a:srgbClr val="60624E"/>
                </a:solidFill>
                <a:cs typeface="B Nazanin" panose="00000400000000000000" pitchFamily="2" charset="-78"/>
              </a:rPr>
              <a:t>statistics</a:t>
            </a:r>
            <a:r>
              <a:rPr lang="fa-IR" altLang="en-US" smtClean="0">
                <a:solidFill>
                  <a:srgbClr val="60624E"/>
                </a:solidFill>
                <a:cs typeface="B Nazanin" panose="00000400000000000000" pitchFamily="2" charset="-78"/>
              </a:rPr>
              <a:t> منوی زیر ظاهر خواهد شد.</a:t>
            </a:r>
            <a:endParaRPr lang="en-US" altLang="en-US"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126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691C71-19A1-4DC4-BF9D-2A744D5AE9C1}" type="slidenum">
              <a:rPr lang="fr-CA" altLang="en-US" sz="1200" smtClean="0">
                <a:solidFill>
                  <a:srgbClr val="898989"/>
                </a:solidFill>
              </a:rPr>
              <a:pPr>
                <a:spcBef>
                  <a:spcPct val="0"/>
                </a:spcBef>
                <a:buFontTx/>
                <a:buNone/>
              </a:pPr>
              <a:t>126</a:t>
            </a:fld>
            <a:endParaRPr lang="fr-CA" altLang="en-US" sz="1200" smtClean="0">
              <a:solidFill>
                <a:srgbClr val="898989"/>
              </a:solidFill>
            </a:endParaRPr>
          </a:p>
        </p:txBody>
      </p:sp>
      <p:pic>
        <p:nvPicPr>
          <p:cNvPr id="1126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2492375"/>
            <a:ext cx="48641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Titre 1"/>
          <p:cNvSpPr>
            <a:spLocks noGrp="1"/>
          </p:cNvSpPr>
          <p:nvPr>
            <p:ph type="title"/>
          </p:nvPr>
        </p:nvSpPr>
        <p:spPr>
          <a:xfrm>
            <a:off x="2071688" y="274638"/>
            <a:ext cx="6615112" cy="1143000"/>
          </a:xfrm>
        </p:spPr>
        <p:txBody>
          <a:bodyPr/>
          <a:lstStyle/>
          <a:p>
            <a:pPr algn="r" rtl="1" eaLnBrk="1" hangingPunct="1"/>
            <a:r>
              <a:rPr lang="fa-IR" altLang="en-US" sz="3900" b="1" smtClean="0">
                <a:solidFill>
                  <a:srgbClr val="60624E"/>
                </a:solidFill>
                <a:cs typeface="B Nazanin" panose="00000400000000000000" pitchFamily="2" charset="-78"/>
              </a:rPr>
              <a:t>آماره‌های توصیفی در داده‌های پیوسته</a:t>
            </a:r>
            <a:endParaRPr lang="fr-CA" altLang="en-US" sz="3900" smtClean="0">
              <a:solidFill>
                <a:srgbClr val="60624E"/>
              </a:solidFill>
            </a:endParaRPr>
          </a:p>
        </p:txBody>
      </p:sp>
      <p:sp>
        <p:nvSpPr>
          <p:cNvPr id="113667" name="Espace réservé du contenu 2"/>
          <p:cNvSpPr>
            <a:spLocks noGrp="1"/>
          </p:cNvSpPr>
          <p:nvPr>
            <p:ph idx="1"/>
          </p:nvPr>
        </p:nvSpPr>
        <p:spPr>
          <a:xfrm>
            <a:off x="4932363" y="1412875"/>
            <a:ext cx="3754437" cy="4852988"/>
          </a:xfrm>
        </p:spPr>
        <p:txBody>
          <a:bodyPr/>
          <a:lstStyle/>
          <a:p>
            <a:pPr marL="0" indent="0" algn="just" rtl="1">
              <a:buFont typeface="Arial" panose="020B0604020202020204" pitchFamily="34" charset="0"/>
              <a:buNone/>
            </a:pPr>
            <a:r>
              <a:rPr lang="fa-IR" altLang="fa-IR" sz="2800" smtClean="0">
                <a:cs typeface="B Nazanin" panose="00000400000000000000" pitchFamily="2" charset="-78"/>
              </a:rPr>
              <a:t>خروجی حاصل به صورت روبرو خواهد بود:</a:t>
            </a:r>
            <a:endParaRPr lang="en-US" altLang="fa-IR" sz="2800" smtClean="0">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136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04836D-EA5F-4320-B133-8F52524333C2}" type="slidenum">
              <a:rPr lang="fr-CA" altLang="en-US" sz="1200" smtClean="0">
                <a:solidFill>
                  <a:srgbClr val="898989"/>
                </a:solidFill>
              </a:rPr>
              <a:pPr>
                <a:spcBef>
                  <a:spcPct val="0"/>
                </a:spcBef>
                <a:buFontTx/>
                <a:buNone/>
              </a:pPr>
              <a:t>127</a:t>
            </a:fld>
            <a:endParaRPr lang="fr-CA" altLang="en-US" sz="1200" smtClean="0">
              <a:solidFill>
                <a:srgbClr val="898989"/>
              </a:solidFill>
            </a:endParaRPr>
          </a:p>
        </p:txBody>
      </p:sp>
      <p:pic>
        <p:nvPicPr>
          <p:cNvPr id="1136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341438"/>
            <a:ext cx="2401887"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114691" name="Espace réservé du contenu 2"/>
          <p:cNvSpPr>
            <a:spLocks noGrp="1"/>
          </p:cNvSpPr>
          <p:nvPr>
            <p:ph idx="1"/>
          </p:nvPr>
        </p:nvSpPr>
        <p:spPr>
          <a:xfrm>
            <a:off x="7380288" y="1557338"/>
            <a:ext cx="1655762" cy="935037"/>
          </a:xfrm>
        </p:spPr>
        <p:txBody>
          <a:bodyPr/>
          <a:lstStyle/>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روش سوم:</a:t>
            </a:r>
            <a:endParaRPr lang="en-US" altLang="en-US" sz="28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46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59B282-0734-4AA5-AE12-32E05D23B9C0}" type="slidenum">
              <a:rPr lang="fr-CA" altLang="en-US" sz="1200" smtClean="0">
                <a:solidFill>
                  <a:srgbClr val="898989"/>
                </a:solidFill>
              </a:rPr>
              <a:pPr>
                <a:spcBef>
                  <a:spcPct val="0"/>
                </a:spcBef>
                <a:buFontTx/>
                <a:buNone/>
              </a:pPr>
              <a:t>128</a:t>
            </a:fld>
            <a:endParaRPr lang="fr-CA" altLang="en-US" sz="1200" smtClean="0">
              <a:solidFill>
                <a:srgbClr val="898989"/>
              </a:solidFill>
            </a:endParaRPr>
          </a:p>
        </p:txBody>
      </p:sp>
      <p:sp>
        <p:nvSpPr>
          <p:cNvPr id="9" name="TextBox 8"/>
          <p:cNvSpPr txBox="1"/>
          <p:nvPr/>
        </p:nvSpPr>
        <p:spPr>
          <a:xfrm>
            <a:off x="250825" y="1557338"/>
            <a:ext cx="4176713" cy="1322387"/>
          </a:xfrm>
          <a:prstGeom prst="rect">
            <a:avLst/>
          </a:prstGeom>
          <a:noFill/>
        </p:spPr>
        <p:txBody>
          <a:bodyPr>
            <a:spAutoFit/>
          </a:bodyPr>
          <a:lstStyle/>
          <a:p>
            <a:pPr algn="just" rtl="1">
              <a:defRPr/>
            </a:pPr>
            <a:r>
              <a:rPr lang="fa-IR" altLang="en-US" sz="2000" dirty="0">
                <a:solidFill>
                  <a:srgbClr val="60624E"/>
                </a:solidFill>
                <a:latin typeface="+mn-lt"/>
                <a:cs typeface="B Nazanin" pitchFamily="2" charset="-78"/>
              </a:rPr>
              <a:t>با کلیک بر روی گزینه</a:t>
            </a:r>
            <a:r>
              <a:rPr lang="en-US" altLang="en-US" sz="2000" dirty="0" err="1">
                <a:solidFill>
                  <a:srgbClr val="60624E"/>
                </a:solidFill>
                <a:latin typeface="+mn-lt"/>
                <a:cs typeface="B Nazanin" pitchFamily="2" charset="-78"/>
              </a:rPr>
              <a:t>decriptives</a:t>
            </a:r>
            <a:r>
              <a:rPr lang="en-US" altLang="en-US" sz="2000" dirty="0">
                <a:solidFill>
                  <a:srgbClr val="60624E"/>
                </a:solidFill>
                <a:latin typeface="+mn-lt"/>
                <a:cs typeface="B Nazanin" pitchFamily="2" charset="-78"/>
              </a:rPr>
              <a:t> </a:t>
            </a:r>
            <a:r>
              <a:rPr lang="fa-IR" altLang="en-US" sz="2000" dirty="0">
                <a:solidFill>
                  <a:srgbClr val="60624E"/>
                </a:solidFill>
                <a:latin typeface="+mn-lt"/>
                <a:cs typeface="B Nazanin" pitchFamily="2" charset="-78"/>
              </a:rPr>
              <a:t> منوی زیر ظاهر خواهد شد. جواب آزمایش </a:t>
            </a:r>
            <a:r>
              <a:rPr lang="en-US" altLang="en-US" sz="2000" dirty="0">
                <a:solidFill>
                  <a:srgbClr val="60624E"/>
                </a:solidFill>
                <a:latin typeface="+mn-lt"/>
                <a:cs typeface="B Nazanin" pitchFamily="2" charset="-78"/>
              </a:rPr>
              <a:t>HB</a:t>
            </a:r>
            <a:r>
              <a:rPr lang="fa-IR" altLang="en-US" sz="2000" dirty="0">
                <a:solidFill>
                  <a:srgbClr val="60624E"/>
                </a:solidFill>
                <a:latin typeface="+mn-lt"/>
                <a:cs typeface="B Nazanin" pitchFamily="2" charset="-78"/>
              </a:rPr>
              <a:t> را به عنوان </a:t>
            </a:r>
            <a:r>
              <a:rPr lang="en-US" altLang="en-US" sz="2000" dirty="0">
                <a:solidFill>
                  <a:srgbClr val="60624E"/>
                </a:solidFill>
                <a:latin typeface="+mn-lt"/>
                <a:cs typeface="B Nazanin" pitchFamily="2" charset="-78"/>
              </a:rPr>
              <a:t>Variables</a:t>
            </a:r>
            <a:r>
              <a:rPr lang="fa-IR" altLang="en-US" sz="2000" dirty="0">
                <a:solidFill>
                  <a:srgbClr val="60624E"/>
                </a:solidFill>
                <a:latin typeface="+mn-lt"/>
                <a:cs typeface="B Nazanin" pitchFamily="2" charset="-78"/>
              </a:rPr>
              <a:t> انتخاب کرده و بر روی گزینه </a:t>
            </a:r>
            <a:r>
              <a:rPr lang="en-US" altLang="en-US" sz="2000" dirty="0">
                <a:solidFill>
                  <a:srgbClr val="60624E"/>
                </a:solidFill>
                <a:latin typeface="+mn-lt"/>
                <a:cs typeface="B Nazanin" pitchFamily="2" charset="-78"/>
              </a:rPr>
              <a:t>options</a:t>
            </a:r>
            <a:r>
              <a:rPr lang="fa-IR" altLang="en-US" sz="2000" dirty="0">
                <a:solidFill>
                  <a:srgbClr val="60624E"/>
                </a:solidFill>
                <a:latin typeface="+mn-lt"/>
                <a:cs typeface="B Nazanin" pitchFamily="2" charset="-78"/>
              </a:rPr>
              <a:t> کلیک می‌کنیم.</a:t>
            </a:r>
            <a:endParaRPr lang="en-US" altLang="en-US" sz="2000" dirty="0">
              <a:solidFill>
                <a:srgbClr val="60624E"/>
              </a:solidFill>
              <a:latin typeface="+mn-lt"/>
              <a:cs typeface="B Nazanin" pitchFamily="2" charset="-78"/>
            </a:endParaRPr>
          </a:p>
        </p:txBody>
      </p:sp>
      <p:sp>
        <p:nvSpPr>
          <p:cNvPr id="11" name="Left Arrow 10"/>
          <p:cNvSpPr/>
          <p:nvPr/>
        </p:nvSpPr>
        <p:spPr>
          <a:xfrm>
            <a:off x="4787900" y="4076700"/>
            <a:ext cx="360363"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469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133600"/>
            <a:ext cx="31686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068638"/>
            <a:ext cx="4581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Titre 1"/>
          <p:cNvSpPr>
            <a:spLocks noGrp="1"/>
          </p:cNvSpPr>
          <p:nvPr>
            <p:ph type="title"/>
          </p:nvPr>
        </p:nvSpPr>
        <p:spPr>
          <a:xfrm>
            <a:off x="2071688" y="274638"/>
            <a:ext cx="6615112" cy="1143000"/>
          </a:xfrm>
        </p:spPr>
        <p:txBody>
          <a:bodyPr/>
          <a:lstStyle/>
          <a:p>
            <a:pPr algn="r" rtl="1" eaLnBrk="1" hangingPunct="1"/>
            <a:r>
              <a:rPr lang="fa-IR" altLang="en-US" sz="3900" b="1" smtClean="0">
                <a:solidFill>
                  <a:srgbClr val="60624E"/>
                </a:solidFill>
                <a:cs typeface="B Nazanin" panose="00000400000000000000" pitchFamily="2" charset="-78"/>
              </a:rPr>
              <a:t>آماره‌های توصیفی در داده‌های پیوسته</a:t>
            </a:r>
            <a:endParaRPr lang="fr-CA" altLang="en-US" sz="3900" b="1" smtClean="0">
              <a:solidFill>
                <a:srgbClr val="60624E"/>
              </a:solidFill>
              <a:cs typeface="B Nazanin" panose="00000400000000000000" pitchFamily="2" charset="-78"/>
            </a:endParaRPr>
          </a:p>
        </p:txBody>
      </p:sp>
      <p:sp>
        <p:nvSpPr>
          <p:cNvPr id="115715" name="Espace réservé du contenu 2"/>
          <p:cNvSpPr>
            <a:spLocks noGrp="1"/>
          </p:cNvSpPr>
          <p:nvPr>
            <p:ph idx="1"/>
          </p:nvPr>
        </p:nvSpPr>
        <p:spPr>
          <a:xfrm>
            <a:off x="5292725" y="1600200"/>
            <a:ext cx="3394075" cy="4852988"/>
          </a:xfrm>
        </p:spPr>
        <p:txBody>
          <a:bodyPr/>
          <a:lstStyle/>
          <a:p>
            <a:pPr marL="0" indent="0" algn="just" rtl="1">
              <a:buFont typeface="Arial" panose="020B0604020202020204" pitchFamily="34" charset="0"/>
              <a:buNone/>
            </a:pPr>
            <a:r>
              <a:rPr lang="fa-IR" altLang="en-US" smtClean="0">
                <a:solidFill>
                  <a:srgbClr val="60624E"/>
                </a:solidFill>
                <a:cs typeface="B Nazanin" panose="00000400000000000000" pitchFamily="2" charset="-78"/>
              </a:rPr>
              <a:t>با کلیک بر روی گزینه </a:t>
            </a:r>
            <a:r>
              <a:rPr lang="en-US" altLang="en-US" smtClean="0">
                <a:solidFill>
                  <a:srgbClr val="60624E"/>
                </a:solidFill>
                <a:cs typeface="B Nazanin" panose="00000400000000000000" pitchFamily="2" charset="-78"/>
              </a:rPr>
              <a:t>options</a:t>
            </a:r>
            <a:r>
              <a:rPr lang="fa-IR" altLang="en-US" smtClean="0">
                <a:solidFill>
                  <a:srgbClr val="60624E"/>
                </a:solidFill>
                <a:cs typeface="B Nazanin" panose="00000400000000000000" pitchFamily="2" charset="-78"/>
              </a:rPr>
              <a:t> منوی زیر ظاهر خواهد شد.</a:t>
            </a:r>
            <a:endParaRPr lang="en-US" altLang="en-US"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157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8F0C79-2B67-4362-AFEC-433EEDB08104}" type="slidenum">
              <a:rPr lang="fr-CA" altLang="en-US" sz="1200" smtClean="0">
                <a:solidFill>
                  <a:srgbClr val="898989"/>
                </a:solidFill>
              </a:rPr>
              <a:pPr>
                <a:spcBef>
                  <a:spcPct val="0"/>
                </a:spcBef>
                <a:buFontTx/>
                <a:buNone/>
              </a:pPr>
              <a:t>129</a:t>
            </a:fld>
            <a:endParaRPr lang="fr-CA" altLang="en-US" sz="1200" smtClean="0">
              <a:solidFill>
                <a:srgbClr val="898989"/>
              </a:solidFill>
            </a:endParaRPr>
          </a:p>
        </p:txBody>
      </p:sp>
      <p:pic>
        <p:nvPicPr>
          <p:cNvPr id="1157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57338"/>
            <a:ext cx="28797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rtl="1" eaLnBrk="1" hangingPunct="1"/>
            <a:r>
              <a:rPr lang="fa-IR" altLang="fa-IR" b="1" smtClean="0">
                <a:solidFill>
                  <a:srgbClr val="EAFFCD"/>
                </a:solidFill>
                <a:cs typeface="B Nazanin" panose="00000400000000000000" pitchFamily="2" charset="-78"/>
              </a:rPr>
              <a:t>تعاریف</a:t>
            </a:r>
            <a:endParaRPr lang="fr-CA" altLang="en-US" b="1"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fontAlgn="auto">
              <a:spcAft>
                <a:spcPts val="0"/>
              </a:spcAft>
              <a:buClr>
                <a:schemeClr val="tx1">
                  <a:shade val="95000"/>
                </a:schemeClr>
              </a:buClr>
              <a:buNone/>
              <a:defRPr/>
            </a:pPr>
            <a:r>
              <a:rPr lang="fa-IR" sz="3000" b="1" dirty="0" smtClean="0">
                <a:solidFill>
                  <a:srgbClr val="60624E"/>
                </a:solidFill>
                <a:cs typeface="B Nazanin" panose="00000400000000000000" pitchFamily="2" charset="-78"/>
              </a:rPr>
              <a:t>مقیاس </a:t>
            </a:r>
            <a:r>
              <a:rPr lang="fa-IR" sz="3000" b="1" dirty="0">
                <a:solidFill>
                  <a:srgbClr val="60624E"/>
                </a:solidFill>
                <a:cs typeface="B Nazanin" panose="00000400000000000000" pitchFamily="2" charset="-78"/>
              </a:rPr>
              <a:t>فاصله‌ای: </a:t>
            </a:r>
            <a:r>
              <a:rPr lang="fa-IR" altLang="fa-IR" sz="2800" dirty="0">
                <a:solidFill>
                  <a:srgbClr val="60624E"/>
                </a:solidFill>
                <a:cs typeface="B Nazanin" panose="00000400000000000000" pitchFamily="2" charset="-78"/>
              </a:rPr>
              <a:t>اين نوع مقياس اندازه‌گيري علاوه بر حفظ ترتيب به نحوي فاصله بين ويژگي‌ها را نيز حفظ مي‌كند. به عبارت ديگر در چنين مقياسي مقدار </a:t>
            </a:r>
            <a:r>
              <a:rPr lang="fa-IR" altLang="fa-IR" sz="2800" dirty="0" smtClean="0">
                <a:solidFill>
                  <a:srgbClr val="60624E"/>
                </a:solidFill>
                <a:cs typeface="B Nazanin" panose="00000400000000000000" pitchFamily="2" charset="-78"/>
              </a:rPr>
              <a:t>تفاضل‌ها </a:t>
            </a:r>
            <a:r>
              <a:rPr lang="fa-IR" altLang="fa-IR" sz="2800" dirty="0">
                <a:solidFill>
                  <a:srgbClr val="60624E"/>
                </a:solidFill>
                <a:cs typeface="B Nazanin" panose="00000400000000000000" pitchFamily="2" charset="-78"/>
              </a:rPr>
              <a:t>ثابت مي‌ماند</a:t>
            </a:r>
            <a:r>
              <a:rPr lang="fa-IR" sz="2800" dirty="0">
                <a:solidFill>
                  <a:srgbClr val="60624E"/>
                </a:solidFill>
                <a:cs typeface="B Nazanin" panose="00000400000000000000" pitchFamily="2" charset="-78"/>
              </a:rPr>
              <a:t>.</a:t>
            </a:r>
          </a:p>
          <a:p>
            <a:pPr marL="0" indent="0" algn="ctr" rtl="1" fontAlgn="auto">
              <a:spcAft>
                <a:spcPts val="0"/>
              </a:spcAft>
              <a:buClr>
                <a:schemeClr val="tx1">
                  <a:shade val="95000"/>
                </a:schemeClr>
              </a:buClr>
              <a:buNone/>
              <a:defRPr/>
            </a:pPr>
            <a:r>
              <a:rPr lang="fa-IR" sz="2000" b="1" dirty="0">
                <a:solidFill>
                  <a:schemeClr val="accent3"/>
                </a:solidFill>
                <a:latin typeface="Times New Roman" pitchFamily="18" charset="0"/>
                <a:cs typeface="B Nazanin" panose="00000400000000000000" pitchFamily="2" charset="-78"/>
              </a:rPr>
              <a:t>اندازه‌گيري ضريب هوشي دانش آموزان كلاس اول دبستان در شهر، دما، نمره </a:t>
            </a:r>
            <a:endParaRPr lang="en-US" sz="2000" b="1" dirty="0">
              <a:solidFill>
                <a:schemeClr val="accent3"/>
              </a:solidFill>
              <a:latin typeface="Times New Roman" pitchFamily="18" charset="0"/>
              <a:cs typeface="B Nazanin" panose="00000400000000000000" pitchFamily="2" charset="-78"/>
            </a:endParaRPr>
          </a:p>
          <a:p>
            <a:pPr marL="0" indent="0" algn="just" rtl="1" fontAlgn="auto">
              <a:spcAft>
                <a:spcPts val="0"/>
              </a:spcAft>
              <a:buClr>
                <a:schemeClr val="tx1">
                  <a:shade val="95000"/>
                </a:schemeClr>
              </a:buClr>
              <a:buFont typeface="Wingdings 2" pitchFamily="18" charset="2"/>
              <a:buNone/>
              <a:defRPr/>
            </a:pPr>
            <a:endParaRPr lang="fa-IR" sz="2800" dirty="0">
              <a:solidFill>
                <a:srgbClr val="60624E"/>
              </a:solidFill>
              <a:cs typeface="B Nazanin" panose="00000400000000000000" pitchFamily="2" charset="-78"/>
            </a:endParaRPr>
          </a:p>
          <a:p>
            <a:pPr marL="0" indent="0" algn="just" rtl="1" eaLnBrk="1" hangingPunct="1">
              <a:lnSpc>
                <a:spcPct val="90000"/>
              </a:lnSpc>
              <a:buFontTx/>
              <a:buNone/>
            </a:pPr>
            <a:r>
              <a:rPr lang="fa-IR" sz="3000" b="1" dirty="0" smtClean="0">
                <a:solidFill>
                  <a:srgbClr val="60624E"/>
                </a:solidFill>
                <a:cs typeface="B Nazanin" panose="00000400000000000000" pitchFamily="2" charset="-78"/>
              </a:rPr>
              <a:t>مقیاس</a:t>
            </a:r>
            <a:r>
              <a:rPr lang="en-US" sz="3000" b="1" dirty="0" smtClean="0">
                <a:solidFill>
                  <a:srgbClr val="60624E"/>
                </a:solidFill>
                <a:cs typeface="B Nazanin" panose="00000400000000000000" pitchFamily="2" charset="-78"/>
              </a:rPr>
              <a:t> </a:t>
            </a:r>
            <a:r>
              <a:rPr lang="fa-IR" sz="3000" b="1" dirty="0">
                <a:solidFill>
                  <a:srgbClr val="60624E"/>
                </a:solidFill>
                <a:cs typeface="B Nazanin" panose="00000400000000000000" pitchFamily="2" charset="-78"/>
              </a:rPr>
              <a:t>نسبتی: </a:t>
            </a:r>
            <a:r>
              <a:rPr lang="fa-IR" altLang="fa-IR" sz="2800" dirty="0">
                <a:solidFill>
                  <a:srgbClr val="60624E"/>
                </a:solidFill>
                <a:cs typeface="B Nazanin" panose="00000400000000000000" pitchFamily="2" charset="-78"/>
              </a:rPr>
              <a:t>اين نوع مقياس اندازه‌گيري علاوه بر حفظ فاصله، نسبت را نيز حفظ مي‌كند. به عبارت ديگر در اين نوع اندازه‌گيري نسبت دو مقدار بستگي به واحد اندازه‌گيري ندارد</a:t>
            </a:r>
            <a:r>
              <a:rPr lang="fa-IR" altLang="fa-IR" sz="2800" dirty="0" smtClean="0">
                <a:solidFill>
                  <a:srgbClr val="60624E"/>
                </a:solidFill>
                <a:cs typeface="B Nazanin" panose="00000400000000000000" pitchFamily="2" charset="-78"/>
              </a:rPr>
              <a:t>.</a:t>
            </a:r>
          </a:p>
          <a:p>
            <a:pPr marL="0" indent="0" algn="ctr" rtl="1" eaLnBrk="1" hangingPunct="1">
              <a:lnSpc>
                <a:spcPct val="90000"/>
              </a:lnSpc>
              <a:buFontTx/>
              <a:buNone/>
            </a:pPr>
            <a:r>
              <a:rPr lang="fa-IR" altLang="fa-IR" sz="2000" b="1" dirty="0" smtClean="0">
                <a:solidFill>
                  <a:schemeClr val="accent3"/>
                </a:solidFill>
                <a:latin typeface="Times New Roman" pitchFamily="18" charset="0"/>
                <a:cs typeface="B Nazanin" panose="00000400000000000000" pitchFamily="2" charset="-78"/>
              </a:rPr>
              <a:t>ضربان </a:t>
            </a:r>
            <a:r>
              <a:rPr lang="fa-IR" altLang="fa-IR" sz="2000" b="1" dirty="0">
                <a:solidFill>
                  <a:schemeClr val="accent3"/>
                </a:solidFill>
                <a:latin typeface="Times New Roman" pitchFamily="18" charset="0"/>
                <a:cs typeface="B Nazanin" panose="00000400000000000000" pitchFamily="2" charset="-78"/>
              </a:rPr>
              <a:t>قلب، میزان بارش، رطوبت هوا</a:t>
            </a:r>
            <a:endParaRPr lang="fa-IR" altLang="fa-IR" sz="2000" dirty="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4BAD6A-0FFA-4B03-ABCE-88C7C4F7A70C}" type="slidenum">
              <a:rPr lang="fr-CA" altLang="en-US" sz="1200" smtClean="0">
                <a:solidFill>
                  <a:srgbClr val="898989"/>
                </a:solidFill>
              </a:rPr>
              <a:pPr>
                <a:spcBef>
                  <a:spcPct val="0"/>
                </a:spcBef>
                <a:buFontTx/>
                <a:buNone/>
              </a:pPr>
              <a:t>13</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116739" name="Espace réservé du contenu 2"/>
          <p:cNvSpPr>
            <a:spLocks noGrp="1"/>
          </p:cNvSpPr>
          <p:nvPr>
            <p:ph idx="1"/>
          </p:nvPr>
        </p:nvSpPr>
        <p:spPr>
          <a:xfrm>
            <a:off x="250825" y="1630363"/>
            <a:ext cx="8640763" cy="935037"/>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خروجی حاصل به صورت زیر خواهد بود:</a:t>
            </a: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67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C21134-6463-4F3B-B974-6C3870B07791}" type="slidenum">
              <a:rPr lang="fr-CA" altLang="en-US" sz="1200" smtClean="0">
                <a:solidFill>
                  <a:srgbClr val="898989"/>
                </a:solidFill>
              </a:rPr>
              <a:pPr>
                <a:spcBef>
                  <a:spcPct val="0"/>
                </a:spcBef>
                <a:buFontTx/>
                <a:buNone/>
              </a:pPr>
              <a:t>130</a:t>
            </a:fld>
            <a:endParaRPr lang="fr-CA" altLang="en-US" sz="1200" smtClean="0">
              <a:solidFill>
                <a:srgbClr val="898989"/>
              </a:solidFill>
            </a:endParaRPr>
          </a:p>
        </p:txBody>
      </p:sp>
      <p:pic>
        <p:nvPicPr>
          <p:cNvPr id="1167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75"/>
            <a:ext cx="9144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آماره‌های توصیفی در داده‌های پیوسته</a:t>
            </a:r>
            <a:endParaRPr lang="fr-CA" altLang="en-US" sz="3900" b="1" dirty="0" smtClean="0">
              <a:solidFill>
                <a:srgbClr val="60624E"/>
              </a:solidFill>
              <a:latin typeface="+mn-lt"/>
              <a:ea typeface="+mn-ea"/>
              <a:cs typeface="B Nazanin" pitchFamily="2" charset="-78"/>
            </a:endParaRPr>
          </a:p>
        </p:txBody>
      </p:sp>
      <p:sp>
        <p:nvSpPr>
          <p:cNvPr id="33795" name="Espace réservé du contenu 2"/>
          <p:cNvSpPr>
            <a:spLocks noGrp="1"/>
          </p:cNvSpPr>
          <p:nvPr>
            <p:ph idx="1"/>
          </p:nvPr>
        </p:nvSpPr>
        <p:spPr>
          <a:xfrm>
            <a:off x="2268538" y="1412875"/>
            <a:ext cx="6418262" cy="4852988"/>
          </a:xfrm>
        </p:spPr>
        <p:txBody>
          <a:bodyPr/>
          <a:lstStyle/>
          <a:p>
            <a:pPr marL="0" indent="0" algn="just" rtl="1">
              <a:buFont typeface="Arial" charset="0"/>
              <a:buNone/>
              <a:defRPr/>
            </a:pPr>
            <a:r>
              <a:rPr lang="fa-IR" altLang="en-US" sz="2800" b="1" dirty="0" smtClean="0">
                <a:solidFill>
                  <a:srgbClr val="60624E"/>
                </a:solidFill>
                <a:cs typeface="B Nazanin" pitchFamily="2" charset="-78"/>
              </a:rPr>
              <a:t>روش دوم: </a:t>
            </a:r>
            <a:r>
              <a:rPr lang="fa-IR" altLang="en-US" sz="2800" dirty="0" smtClean="0">
                <a:solidFill>
                  <a:srgbClr val="60624E"/>
                </a:solidFill>
                <a:cs typeface="B Nazanin" pitchFamily="2" charset="-78"/>
              </a:rPr>
              <a:t>تعیین آماره های توصیفی از روی داده‌های طبقه بندی شده</a:t>
            </a:r>
          </a:p>
          <a:p>
            <a:pPr marL="0" indent="0" algn="just" rtl="1">
              <a:buFont typeface="Arial" charset="0"/>
              <a:buNone/>
              <a:defRPr/>
            </a:pPr>
            <a:r>
              <a:rPr lang="fa-IR" altLang="en-US" sz="2800" dirty="0" smtClean="0">
                <a:solidFill>
                  <a:srgbClr val="60624E"/>
                </a:solidFill>
                <a:cs typeface="B Nazanin" pitchFamily="2" charset="-78"/>
              </a:rPr>
              <a:t>جهت بدست آوردن آماره های توصیفی برای داده های گروه بندی شده تنها یک روش وجود دارد:</a:t>
            </a:r>
          </a:p>
          <a:p>
            <a:pPr marL="514350" indent="-514350" algn="just">
              <a:buFont typeface="+mj-lt"/>
              <a:buAutoNum type="arabicPeriod"/>
              <a:defRPr/>
            </a:pPr>
            <a:r>
              <a:rPr lang="en-US" altLang="en-US" sz="2800" dirty="0" smtClean="0">
                <a:solidFill>
                  <a:srgbClr val="60624E"/>
                </a:solidFill>
                <a:cs typeface="B Nazanin" pitchFamily="2" charset="-78"/>
              </a:rPr>
              <a:t>Analysis	    Descriptive statistics	  Frequencies</a:t>
            </a: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177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944AB7-39A2-46E1-BC92-BFC9027DF944}" type="slidenum">
              <a:rPr lang="fr-CA" altLang="en-US" sz="1200" smtClean="0">
                <a:solidFill>
                  <a:srgbClr val="898989"/>
                </a:solidFill>
              </a:rPr>
              <a:pPr>
                <a:spcBef>
                  <a:spcPct val="0"/>
                </a:spcBef>
                <a:buFontTx/>
                <a:buNone/>
              </a:pPr>
              <a:t>131</a:t>
            </a:fld>
            <a:endParaRPr lang="fr-CA" altLang="en-US" sz="1200" smtClean="0">
              <a:solidFill>
                <a:srgbClr val="898989"/>
              </a:solidFill>
            </a:endParaRPr>
          </a:p>
        </p:txBody>
      </p:sp>
      <p:cxnSp>
        <p:nvCxnSpPr>
          <p:cNvPr id="14" name="Straight Arrow Connector 13"/>
          <p:cNvCxnSpPr/>
          <p:nvPr/>
        </p:nvCxnSpPr>
        <p:spPr>
          <a:xfrm>
            <a:off x="4140200" y="3573463"/>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24750" y="3573463"/>
            <a:ext cx="360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87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2155CA-D5D2-43E5-8FE4-63900B586284}" type="slidenum">
              <a:rPr lang="fr-CA" altLang="en-US" sz="1200" smtClean="0">
                <a:solidFill>
                  <a:srgbClr val="898989"/>
                </a:solidFill>
              </a:rPr>
              <a:pPr>
                <a:spcBef>
                  <a:spcPct val="0"/>
                </a:spcBef>
                <a:buFontTx/>
                <a:buNone/>
              </a:pPr>
              <a:t>132</a:t>
            </a:fld>
            <a:endParaRPr lang="fr-CA" altLang="en-US" sz="1200" smtClean="0">
              <a:solidFill>
                <a:srgbClr val="898989"/>
              </a:solidFill>
            </a:endParaRPr>
          </a:p>
        </p:txBody>
      </p:sp>
      <p:sp>
        <p:nvSpPr>
          <p:cNvPr id="9" name="TextBox 8"/>
          <p:cNvSpPr txBox="1"/>
          <p:nvPr/>
        </p:nvSpPr>
        <p:spPr>
          <a:xfrm>
            <a:off x="250825" y="1557338"/>
            <a:ext cx="4176713" cy="1322387"/>
          </a:xfrm>
          <a:prstGeom prst="rect">
            <a:avLst/>
          </a:prstGeom>
          <a:noFill/>
        </p:spPr>
        <p:txBody>
          <a:bodyPr>
            <a:spAutoFit/>
          </a:bodyPr>
          <a:lstStyle/>
          <a:p>
            <a:pPr algn="just" rtl="1">
              <a:defRPr/>
            </a:pPr>
            <a:r>
              <a:rPr lang="fa-IR" altLang="en-US" sz="2000" dirty="0">
                <a:solidFill>
                  <a:srgbClr val="60624E"/>
                </a:solidFill>
                <a:latin typeface="+mn-lt"/>
                <a:cs typeface="B Nazanin" pitchFamily="2" charset="-78"/>
              </a:rPr>
              <a:t>با کلیک بر روی گزینه</a:t>
            </a:r>
            <a:r>
              <a:rPr lang="en-US" altLang="en-US" sz="2000" dirty="0">
                <a:solidFill>
                  <a:srgbClr val="60624E"/>
                </a:solidFill>
                <a:latin typeface="+mn-lt"/>
                <a:cs typeface="B Nazanin" pitchFamily="2" charset="-78"/>
              </a:rPr>
              <a:t>frequencies </a:t>
            </a:r>
            <a:r>
              <a:rPr lang="fa-IR" altLang="en-US" sz="2000" dirty="0">
                <a:solidFill>
                  <a:srgbClr val="60624E"/>
                </a:solidFill>
                <a:latin typeface="+mn-lt"/>
                <a:cs typeface="B Nazanin" pitchFamily="2" charset="-78"/>
              </a:rPr>
              <a:t> منوی زیر ظاهر خواهد شد. جواب آزمایش </a:t>
            </a:r>
            <a:r>
              <a:rPr lang="en-US" altLang="en-US" sz="2000" dirty="0">
                <a:solidFill>
                  <a:srgbClr val="60624E"/>
                </a:solidFill>
                <a:latin typeface="+mn-lt"/>
                <a:cs typeface="B Nazanin" pitchFamily="2" charset="-78"/>
              </a:rPr>
              <a:t>HB</a:t>
            </a:r>
            <a:r>
              <a:rPr lang="fa-IR" altLang="en-US" sz="2000" dirty="0">
                <a:solidFill>
                  <a:srgbClr val="60624E"/>
                </a:solidFill>
                <a:latin typeface="+mn-lt"/>
                <a:cs typeface="B Nazanin" pitchFamily="2" charset="-78"/>
              </a:rPr>
              <a:t> را به عنوان </a:t>
            </a:r>
            <a:r>
              <a:rPr lang="en-US" altLang="en-US" sz="2000" dirty="0">
                <a:solidFill>
                  <a:srgbClr val="60624E"/>
                </a:solidFill>
                <a:latin typeface="+mn-lt"/>
                <a:cs typeface="B Nazanin" pitchFamily="2" charset="-78"/>
              </a:rPr>
              <a:t>Variables</a:t>
            </a:r>
            <a:r>
              <a:rPr lang="fa-IR" altLang="en-US" sz="2000" dirty="0">
                <a:solidFill>
                  <a:srgbClr val="60624E"/>
                </a:solidFill>
                <a:latin typeface="+mn-lt"/>
                <a:cs typeface="B Nazanin" pitchFamily="2" charset="-78"/>
              </a:rPr>
              <a:t> انتخاب کرده و بر روی گزینه </a:t>
            </a:r>
            <a:r>
              <a:rPr lang="en-US" altLang="en-US" sz="2000" dirty="0">
                <a:solidFill>
                  <a:srgbClr val="60624E"/>
                </a:solidFill>
                <a:latin typeface="+mn-lt"/>
                <a:cs typeface="B Nazanin" pitchFamily="2" charset="-78"/>
              </a:rPr>
              <a:t>statistics</a:t>
            </a:r>
            <a:r>
              <a:rPr lang="fa-IR" altLang="en-US" sz="2000" dirty="0">
                <a:solidFill>
                  <a:srgbClr val="60624E"/>
                </a:solidFill>
                <a:latin typeface="+mn-lt"/>
                <a:cs typeface="B Nazanin" pitchFamily="2" charset="-78"/>
              </a:rPr>
              <a:t> کلیک می‌کنیم.</a:t>
            </a:r>
            <a:endParaRPr lang="en-US" altLang="en-US" sz="2000" dirty="0">
              <a:solidFill>
                <a:srgbClr val="60624E"/>
              </a:solidFill>
              <a:latin typeface="+mn-lt"/>
              <a:cs typeface="B Nazanin" pitchFamily="2" charset="-78"/>
            </a:endParaRPr>
          </a:p>
        </p:txBody>
      </p:sp>
      <p:sp>
        <p:nvSpPr>
          <p:cNvPr id="11" name="Left Arrow 10"/>
          <p:cNvSpPr/>
          <p:nvPr/>
        </p:nvSpPr>
        <p:spPr>
          <a:xfrm>
            <a:off x="4787900" y="4076700"/>
            <a:ext cx="360363"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879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628775"/>
            <a:ext cx="315753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009900"/>
            <a:ext cx="4659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آماره‌های توصیفی در داده‌های پیوسته</a:t>
            </a:r>
            <a:endParaRPr lang="fr-CA" altLang="en-US" sz="3900" b="1" dirty="0" smtClean="0">
              <a:solidFill>
                <a:srgbClr val="60624E"/>
              </a:solidFill>
              <a:latin typeface="+mn-lt"/>
              <a:ea typeface="+mn-ea"/>
              <a:cs typeface="B Nazanin" pitchFamily="2" charset="-78"/>
            </a:endParaRPr>
          </a:p>
        </p:txBody>
      </p:sp>
      <p:sp>
        <p:nvSpPr>
          <p:cNvPr id="119811" name="Espace réservé du contenu 2"/>
          <p:cNvSpPr>
            <a:spLocks noGrp="1"/>
          </p:cNvSpPr>
          <p:nvPr>
            <p:ph idx="1"/>
          </p:nvPr>
        </p:nvSpPr>
        <p:spPr>
          <a:xfrm>
            <a:off x="2268538" y="1412875"/>
            <a:ext cx="6418262" cy="4852988"/>
          </a:xfrm>
        </p:spPr>
        <p:txBody>
          <a:bodyPr/>
          <a:lstStyle/>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با کلیک بر روی گزینه </a:t>
            </a:r>
            <a:r>
              <a:rPr lang="en-US" altLang="en-US" sz="2800" smtClean="0">
                <a:solidFill>
                  <a:srgbClr val="60624E"/>
                </a:solidFill>
                <a:cs typeface="B Nazanin" panose="00000400000000000000" pitchFamily="2" charset="-78"/>
              </a:rPr>
              <a:t>statistics</a:t>
            </a:r>
            <a:r>
              <a:rPr lang="fa-IR" altLang="en-US" sz="2800" smtClean="0">
                <a:solidFill>
                  <a:srgbClr val="60624E"/>
                </a:solidFill>
                <a:cs typeface="B Nazanin" panose="00000400000000000000" pitchFamily="2" charset="-78"/>
              </a:rPr>
              <a:t> منوی زیر ظاهر خواهد شد.</a:t>
            </a: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198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05B948-8610-48E6-8FFD-9299E91EB3DB}" type="slidenum">
              <a:rPr lang="fr-CA" altLang="en-US" sz="1200" smtClean="0">
                <a:solidFill>
                  <a:srgbClr val="898989"/>
                </a:solidFill>
              </a:rPr>
              <a:pPr>
                <a:spcBef>
                  <a:spcPct val="0"/>
                </a:spcBef>
                <a:buFontTx/>
                <a:buNone/>
              </a:pPr>
              <a:t>133</a:t>
            </a:fld>
            <a:endParaRPr lang="fr-CA" altLang="en-US" sz="1200" smtClean="0">
              <a:solidFill>
                <a:srgbClr val="898989"/>
              </a:solidFill>
            </a:endParaRPr>
          </a:p>
        </p:txBody>
      </p:sp>
      <p:pic>
        <p:nvPicPr>
          <p:cNvPr id="119814" name="Picture 2" descr="D:\Asgari\Kargah\SPSS Workshop\Jalase 03\Picture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2565400"/>
            <a:ext cx="48514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آماره‌های توصیفی در داده‌های پیوسته</a:t>
            </a:r>
            <a:endParaRPr lang="fr-CA" altLang="en-US" sz="3900" b="1" dirty="0" smtClean="0">
              <a:solidFill>
                <a:srgbClr val="60624E"/>
              </a:solidFill>
              <a:latin typeface="+mn-lt"/>
              <a:ea typeface="+mn-ea"/>
              <a:cs typeface="B Nazanin" pitchFamily="2" charset="-78"/>
            </a:endParaRPr>
          </a:p>
        </p:txBody>
      </p:sp>
      <p:sp>
        <p:nvSpPr>
          <p:cNvPr id="120835" name="Espace réservé du contenu 2"/>
          <p:cNvSpPr>
            <a:spLocks noGrp="1"/>
          </p:cNvSpPr>
          <p:nvPr>
            <p:ph idx="1"/>
          </p:nvPr>
        </p:nvSpPr>
        <p:spPr>
          <a:xfrm>
            <a:off x="4787900" y="1744663"/>
            <a:ext cx="3898900" cy="4852987"/>
          </a:xfrm>
        </p:spPr>
        <p:txBody>
          <a:bodyPr/>
          <a:lstStyle/>
          <a:p>
            <a:pPr marL="0" indent="0" algn="just" rtl="1">
              <a:buFont typeface="Arial" panose="020B0604020202020204" pitchFamily="34" charset="0"/>
              <a:buNone/>
            </a:pPr>
            <a:r>
              <a:rPr lang="fa-IR" altLang="fa-IR" sz="2800" smtClean="0">
                <a:cs typeface="B Nazanin" panose="00000400000000000000" pitchFamily="2" charset="-78"/>
              </a:rPr>
              <a:t>خروجی حاصل به صورت روبرو خواهد بود:</a:t>
            </a:r>
            <a:endParaRPr lang="en-US" altLang="fa-IR" sz="2800" smtClean="0">
              <a:cs typeface="B Nazanin" panose="00000400000000000000" pitchFamily="2" charset="-78"/>
            </a:endParaRPr>
          </a:p>
          <a:p>
            <a:pPr marL="0" indent="0" algn="just" rtl="1">
              <a:buFont typeface="Arial" panose="020B0604020202020204" pitchFamily="34" charset="0"/>
              <a:buNone/>
            </a:pPr>
            <a:endParaRPr lang="en-US" altLang="en-US"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134</a:t>
            </a:fld>
            <a:endParaRPr lang="fr-CA" altLang="en-US" sz="1200" smtClean="0">
              <a:solidFill>
                <a:srgbClr val="898989"/>
              </a:solidFill>
            </a:endParaRPr>
          </a:p>
        </p:txBody>
      </p:sp>
      <p:pic>
        <p:nvPicPr>
          <p:cNvPr id="1208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96975"/>
            <a:ext cx="23749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TextBox 6"/>
          <p:cNvSpPr txBox="1">
            <a:spLocks noChangeArrowheads="1"/>
          </p:cNvSpPr>
          <p:nvPr/>
        </p:nvSpPr>
        <p:spPr bwMode="auto">
          <a:xfrm>
            <a:off x="2484438" y="6489700"/>
            <a:ext cx="1619250" cy="323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fa-IR" sz="1800">
              <a:latin typeface="Arial" panose="020B0604020202020204" pitchFamily="34" charset="0"/>
            </a:endParaRPr>
          </a:p>
        </p:txBody>
      </p:sp>
      <p:sp>
        <p:nvSpPr>
          <p:cNvPr id="8" name="Left Arrow 7"/>
          <p:cNvSpPr/>
          <p:nvPr/>
        </p:nvSpPr>
        <p:spPr>
          <a:xfrm>
            <a:off x="4140200" y="6453188"/>
            <a:ext cx="503238" cy="333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a:t>
            </a:r>
            <a:r>
              <a:rPr lang="fa-IR" altLang="fa-IR" sz="2800" b="1" dirty="0" smtClean="0">
                <a:solidFill>
                  <a:srgbClr val="EAFFCD"/>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آماره های توصیفی در داده های </a:t>
            </a:r>
            <a:r>
              <a:rPr lang="fa-IR" altLang="en-US" sz="2800" b="1" dirty="0" smtClean="0">
                <a:solidFill>
                  <a:srgbClr val="EAFFCD"/>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FF0000"/>
                </a:solidFill>
                <a:cs typeface="B Nazanin" panose="00000400000000000000" pitchFamily="2" charset="-78"/>
              </a:rPr>
              <a:t>آمار استنباطی</a:t>
            </a:r>
            <a:endParaRPr lang="fa-IR" altLang="en-US" sz="2800" b="1" dirty="0">
              <a:solidFill>
                <a:srgbClr val="FF0000"/>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135</a:t>
            </a:fld>
            <a:endParaRPr lang="fr-CA" altLang="en-US" sz="1200" dirty="0" smtClean="0">
              <a:solidFill>
                <a:srgbClr val="898989"/>
              </a:solidFill>
            </a:endParaRPr>
          </a:p>
        </p:txBody>
      </p:sp>
    </p:spTree>
    <p:extLst>
      <p:ext uri="{BB962C8B-B14F-4D97-AF65-F5344CB8AC3E}">
        <p14:creationId xmlns:p14="http://schemas.microsoft.com/office/powerpoint/2010/main" val="2889589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 استنباطی</a:t>
            </a:r>
            <a:endParaRPr lang="fr-CA" altLang="en-US" sz="3900" b="1" dirty="0" smtClean="0">
              <a:solidFill>
                <a:srgbClr val="60624E"/>
              </a:solidFill>
              <a:latin typeface="+mn-lt"/>
              <a:ea typeface="+mn-ea"/>
              <a:cs typeface="B Nazanin" pitchFamily="2" charset="-78"/>
            </a:endParaRPr>
          </a:p>
        </p:txBody>
      </p:sp>
      <p:sp>
        <p:nvSpPr>
          <p:cNvPr id="120835" name="Espace réservé du contenu 2"/>
          <p:cNvSpPr>
            <a:spLocks noGrp="1"/>
          </p:cNvSpPr>
          <p:nvPr>
            <p:ph idx="1"/>
          </p:nvPr>
        </p:nvSpPr>
        <p:spPr>
          <a:xfrm>
            <a:off x="2071688" y="1744663"/>
            <a:ext cx="6615112" cy="4852987"/>
          </a:xfrm>
        </p:spPr>
        <p:txBody>
          <a:bodyPr/>
          <a:lstStyle/>
          <a:p>
            <a:pPr algn="just" rtl="1">
              <a:buFont typeface="Wingdings" panose="05000000000000000000" pitchFamily="2" charset="2"/>
              <a:buChar char="v"/>
            </a:pPr>
            <a:r>
              <a:rPr lang="fa-IR" altLang="fa-IR" sz="2800" b="1" dirty="0" smtClean="0">
                <a:solidFill>
                  <a:srgbClr val="60624E"/>
                </a:solidFill>
                <a:cs typeface="B Nazanin" panose="00000400000000000000" pitchFamily="2" charset="-78"/>
              </a:rPr>
              <a:t>تعیین </a:t>
            </a:r>
            <a:r>
              <a:rPr lang="fa-IR" altLang="fa-IR" sz="2800" b="1" dirty="0">
                <a:solidFill>
                  <a:srgbClr val="60624E"/>
                </a:solidFill>
                <a:cs typeface="B Nazanin" panose="00000400000000000000" pitchFamily="2" charset="-78"/>
              </a:rPr>
              <a:t>نوع آزمون</a:t>
            </a:r>
          </a:p>
          <a:p>
            <a:pPr lvl="1" algn="just" rtl="1">
              <a:buFont typeface="Wingdings" panose="05000000000000000000" pitchFamily="2" charset="2"/>
              <a:buChar char="ü"/>
            </a:pPr>
            <a:r>
              <a:rPr lang="fa-IR" altLang="fa-IR" sz="2400" dirty="0">
                <a:solidFill>
                  <a:srgbClr val="60624E"/>
                </a:solidFill>
                <a:cs typeface="B Nazanin" panose="00000400000000000000" pitchFamily="2" charset="-78"/>
              </a:rPr>
              <a:t>آزمون پارامتری</a:t>
            </a:r>
          </a:p>
          <a:p>
            <a:pPr lvl="1" algn="just" rtl="1">
              <a:buFont typeface="Wingdings" panose="05000000000000000000" pitchFamily="2" charset="2"/>
              <a:buChar char="ü"/>
            </a:pPr>
            <a:r>
              <a:rPr lang="fa-IR" altLang="fa-IR" sz="2400" dirty="0">
                <a:solidFill>
                  <a:srgbClr val="60624E"/>
                </a:solidFill>
                <a:cs typeface="B Nazanin" panose="00000400000000000000" pitchFamily="2" charset="-78"/>
              </a:rPr>
              <a:t>آزمون ناپارامتری</a:t>
            </a:r>
          </a:p>
          <a:p>
            <a:pPr marL="0" indent="0" algn="just" rtl="1">
              <a:buNone/>
            </a:pPr>
            <a:endParaRPr lang="fa-IR" altLang="fa-IR" sz="2800" b="1" dirty="0" smtClean="0">
              <a:solidFill>
                <a:srgbClr val="60624E"/>
              </a:solidFill>
              <a:cs typeface="B Nazanin" panose="00000400000000000000" pitchFamily="2" charset="-78"/>
            </a:endParaRPr>
          </a:p>
          <a:p>
            <a:pPr algn="just" rtl="1">
              <a:buFont typeface="Wingdings" panose="05000000000000000000" pitchFamily="2" charset="2"/>
              <a:buChar char="v"/>
            </a:pPr>
            <a:r>
              <a:rPr lang="fa-IR" altLang="fa-IR" sz="2800" b="1" dirty="0" smtClean="0">
                <a:solidFill>
                  <a:srgbClr val="60624E"/>
                </a:solidFill>
                <a:cs typeface="B Nazanin" panose="00000400000000000000" pitchFamily="2" charset="-78"/>
              </a:rPr>
              <a:t>بررسی نرمال بودن داده‌ها</a:t>
            </a:r>
          </a:p>
          <a:p>
            <a:pPr marL="914400" lvl="1" indent="-514350" algn="just" rtl="1">
              <a:buFont typeface="+mj-lt"/>
              <a:buAutoNum type="arabicPeriod"/>
            </a:pPr>
            <a:r>
              <a:rPr lang="fa-IR" sz="2400" dirty="0">
                <a:solidFill>
                  <a:srgbClr val="60624E"/>
                </a:solidFill>
                <a:cs typeface="B Nazanin" panose="00000400000000000000" pitchFamily="2" charset="-78"/>
              </a:rPr>
              <a:t>چک کردن با استفاده از نمودارها</a:t>
            </a:r>
            <a:endParaRPr lang="en-US" sz="2400" dirty="0">
              <a:solidFill>
                <a:srgbClr val="60624E"/>
              </a:solidFill>
              <a:cs typeface="B Nazanin" panose="00000400000000000000" pitchFamily="2" charset="-78"/>
            </a:endParaRPr>
          </a:p>
          <a:p>
            <a:pPr marL="914400" lvl="1" indent="-514350" algn="just" rtl="1">
              <a:buFont typeface="+mj-lt"/>
              <a:buAutoNum type="arabicPeriod"/>
            </a:pPr>
            <a:r>
              <a:rPr lang="fa-IR" sz="2400" dirty="0">
                <a:solidFill>
                  <a:srgbClr val="60624E"/>
                </a:solidFill>
                <a:cs typeface="B Nazanin" panose="00000400000000000000" pitchFamily="2" charset="-78"/>
              </a:rPr>
              <a:t>چک کردن با استفاده از آزمون‌ها</a:t>
            </a:r>
            <a:endParaRPr lang="en-US" sz="2400" dirty="0">
              <a:solidFill>
                <a:srgbClr val="60624E"/>
              </a:solidFill>
              <a:cs typeface="B Nazanin" panose="00000400000000000000" pitchFamily="2" charset="-78"/>
            </a:endParaRPr>
          </a:p>
          <a:p>
            <a:pPr lvl="2" algn="just" rtl="1">
              <a:buFont typeface="Wingdings" panose="05000000000000000000" pitchFamily="2" charset="2"/>
              <a:buChar char="ü"/>
            </a:pPr>
            <a:r>
              <a:rPr lang="fa-IR" sz="2000" dirty="0">
                <a:solidFill>
                  <a:srgbClr val="60624E"/>
                </a:solidFill>
                <a:cs typeface="B Nazanin" panose="00000400000000000000" pitchFamily="2" charset="-78"/>
              </a:rPr>
              <a:t>آزمون کلموگروف – اسمیرنوف (نمونه کوچک)</a:t>
            </a:r>
            <a:endParaRPr lang="en-US" sz="2000" dirty="0">
              <a:solidFill>
                <a:srgbClr val="60624E"/>
              </a:solidFill>
              <a:cs typeface="B Nazanin" panose="00000400000000000000" pitchFamily="2" charset="-78"/>
            </a:endParaRPr>
          </a:p>
          <a:p>
            <a:pPr lvl="2" algn="just" rtl="1">
              <a:buFont typeface="Wingdings" panose="05000000000000000000" pitchFamily="2" charset="2"/>
              <a:buChar char="ü"/>
            </a:pPr>
            <a:r>
              <a:rPr lang="fa-IR" sz="2000" dirty="0">
                <a:solidFill>
                  <a:srgbClr val="60624E"/>
                </a:solidFill>
                <a:cs typeface="B Nazanin" panose="00000400000000000000" pitchFamily="2" charset="-78"/>
              </a:rPr>
              <a:t>آزمون شاپیرو - ویلک</a:t>
            </a:r>
            <a:endParaRPr lang="en-US" sz="2000" dirty="0">
              <a:solidFill>
                <a:srgbClr val="60624E"/>
              </a:solidFill>
              <a:cs typeface="B Nazanin" panose="00000400000000000000" pitchFamily="2" charset="-78"/>
            </a:endParaRPr>
          </a:p>
          <a:p>
            <a:pPr algn="just" rtl="1">
              <a:buFont typeface="Wingdings" panose="05000000000000000000" pitchFamily="2" charset="2"/>
              <a:buChar char="v"/>
            </a:pPr>
            <a:endParaRPr lang="fa-IR" altLang="fa-IR" sz="2800" b="1" dirty="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136</a:t>
            </a:fld>
            <a:endParaRPr lang="fr-CA" altLang="en-US" sz="1200" smtClean="0">
              <a:solidFill>
                <a:srgbClr val="898989"/>
              </a:solidFill>
            </a:endParaRPr>
          </a:p>
        </p:txBody>
      </p:sp>
    </p:spTree>
    <p:extLst>
      <p:ext uri="{BB962C8B-B14F-4D97-AF65-F5344CB8AC3E}">
        <p14:creationId xmlns:p14="http://schemas.microsoft.com/office/powerpoint/2010/main" val="17321678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Titre 1"/>
          <p:cNvSpPr>
            <a:spLocks noGrp="1"/>
          </p:cNvSpPr>
          <p:nvPr>
            <p:ph type="title"/>
          </p:nvPr>
        </p:nvSpPr>
        <p:spPr/>
        <p:txBody>
          <a:bodyPr/>
          <a:lstStyle/>
          <a:p>
            <a:pPr eaLnBrk="1" hangingPunct="1"/>
            <a:r>
              <a:rPr lang="fa-IR" altLang="en-US" b="1" dirty="0">
                <a:solidFill>
                  <a:srgbClr val="EAFFCD"/>
                </a:solidFill>
                <a:cs typeface="B Nazanin" pitchFamily="2" charset="-78"/>
              </a:rPr>
              <a:t>آمار استنباطی</a:t>
            </a:r>
            <a:endParaRPr lang="fr-CA" altLang="en-US" b="1" dirty="0" smtClean="0">
              <a:solidFill>
                <a:srgbClr val="EAFFCD"/>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87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2155CA-D5D2-43E5-8FE4-63900B586284}" type="slidenum">
              <a:rPr lang="fr-CA" altLang="en-US" sz="1200" smtClean="0">
                <a:solidFill>
                  <a:srgbClr val="898989"/>
                </a:solidFill>
              </a:rPr>
              <a:pPr>
                <a:spcBef>
                  <a:spcPct val="0"/>
                </a:spcBef>
                <a:buFontTx/>
                <a:buNone/>
              </a:pPr>
              <a:t>137</a:t>
            </a:fld>
            <a:endParaRPr lang="fr-CA" altLang="en-US" sz="1200" smtClean="0">
              <a:solidFill>
                <a:srgbClr val="89898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1404"/>
            <a:ext cx="9144000" cy="4879924"/>
          </a:xfrm>
          <a:prstGeom prst="rect">
            <a:avLst/>
          </a:prstGeom>
        </p:spPr>
      </p:pic>
    </p:spTree>
    <p:extLst>
      <p:ext uri="{BB962C8B-B14F-4D97-AF65-F5344CB8AC3E}">
        <p14:creationId xmlns:p14="http://schemas.microsoft.com/office/powerpoint/2010/main" val="42025530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 استنباطی</a:t>
            </a:r>
            <a:endParaRPr lang="fr-CA" altLang="en-US" sz="3900" b="1" dirty="0" smtClean="0">
              <a:solidFill>
                <a:srgbClr val="60624E"/>
              </a:solidFill>
              <a:latin typeface="+mn-lt"/>
              <a:ea typeface="+mn-ea"/>
              <a:cs typeface="B Nazanin"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138</a:t>
            </a:fld>
            <a:endParaRPr lang="fr-CA" altLang="en-US" sz="1200" smtClean="0">
              <a:solidFill>
                <a:srgbClr val="898989"/>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1818" y="1816371"/>
            <a:ext cx="5704598" cy="4060901"/>
          </a:xfrm>
        </p:spPr>
      </p:pic>
    </p:spTree>
    <p:extLst>
      <p:ext uri="{BB962C8B-B14F-4D97-AF65-F5344CB8AC3E}">
        <p14:creationId xmlns:p14="http://schemas.microsoft.com/office/powerpoint/2010/main" val="329373027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 استنباطی</a:t>
            </a:r>
            <a:endParaRPr lang="fr-CA" altLang="en-US" sz="3900" b="1" dirty="0" smtClean="0">
              <a:solidFill>
                <a:srgbClr val="60624E"/>
              </a:solidFill>
              <a:latin typeface="+mn-lt"/>
              <a:ea typeface="+mn-ea"/>
              <a:cs typeface="B Nazanin"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139</a:t>
            </a:fld>
            <a:endParaRPr lang="fr-CA" altLang="en-US" sz="1200" smtClean="0">
              <a:solidFill>
                <a:srgbClr val="898989"/>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6084" y="1484784"/>
            <a:ext cx="4226236" cy="5157192"/>
          </a:xfrm>
        </p:spPr>
      </p:pic>
    </p:spTree>
    <p:extLst>
      <p:ext uri="{BB962C8B-B14F-4D97-AF65-F5344CB8AC3E}">
        <p14:creationId xmlns:p14="http://schemas.microsoft.com/office/powerpoint/2010/main" val="308775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smtClean="0">
                <a:solidFill>
                  <a:srgbClr val="EAFFCD"/>
                </a:solidFill>
                <a:latin typeface="+mn-lt"/>
                <a:ea typeface="+mn-ea"/>
                <a:cs typeface="B Nazanin" panose="00000400000000000000" pitchFamily="2" charset="-78"/>
              </a:rPr>
              <a:t>تعاریف</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marL="0" indent="0" algn="just" rtl="1">
              <a:buFont typeface="Wingdings" pitchFamily="2" charset="2"/>
              <a:buChar char="v"/>
              <a:defRPr/>
            </a:pPr>
            <a:r>
              <a:rPr lang="fa-IR" sz="3000" b="1" dirty="0" smtClean="0">
                <a:solidFill>
                  <a:srgbClr val="60624E"/>
                </a:solidFill>
                <a:cs typeface="B Nazanin" panose="00000400000000000000" pitchFamily="2" charset="-78"/>
              </a:rPr>
              <a:t>مشاهده </a:t>
            </a:r>
            <a:r>
              <a:rPr lang="fa-IR" sz="3000" b="1" dirty="0">
                <a:solidFill>
                  <a:srgbClr val="60624E"/>
                </a:solidFill>
                <a:cs typeface="B Nazanin" panose="00000400000000000000" pitchFamily="2" charset="-78"/>
              </a:rPr>
              <a:t>یا داده</a:t>
            </a:r>
          </a:p>
          <a:p>
            <a:pPr marL="0" indent="0" algn="just" rtl="1">
              <a:buNone/>
              <a:defRPr/>
            </a:pPr>
            <a:r>
              <a:rPr lang="fa-IR" altLang="fa-IR" sz="2800" dirty="0">
                <a:solidFill>
                  <a:srgbClr val="EAFFCD"/>
                </a:solidFill>
                <a:cs typeface="B Nazanin" panose="00000400000000000000" pitchFamily="2" charset="-78"/>
              </a:rPr>
              <a:t>اطلاعاتي كه از مطالعه يك متغير به دست مي‌آيند، معمولا شامل انبوهي عدد يا علامت مي‌باشند كه آنها را داده مي‌ناميم. داده‌ها را نسبت به نوع متغيري كه اندازه گيري مي‌كنيم به دو دسته داده گسسته و داده‌هاي پيوسته تقسيم مي‌كنيم.</a:t>
            </a:r>
            <a:endParaRPr lang="en-US" altLang="fa-IR" sz="2800" dirty="0">
              <a:solidFill>
                <a:srgbClr val="EAFFCD"/>
              </a:solidFill>
              <a:cs typeface="B Nazanin" panose="00000400000000000000" pitchFamily="2" charset="-78"/>
            </a:endParaRPr>
          </a:p>
          <a:p>
            <a:pPr marL="0" indent="0" algn="just" rtl="1">
              <a:buFont typeface="Wingdings 2" pitchFamily="18" charset="2"/>
              <a:buNone/>
              <a:defRPr/>
            </a:pPr>
            <a:endParaRPr lang="fa-IR" sz="2800" dirty="0">
              <a:solidFill>
                <a:srgbClr val="EAFFCD"/>
              </a:solidFill>
              <a:cs typeface="B Nazanin" panose="00000400000000000000" pitchFamily="2" charset="-78"/>
            </a:endParaRPr>
          </a:p>
          <a:p>
            <a:pPr marL="0" indent="0" algn="just" rtl="1">
              <a:buNone/>
              <a:defRPr/>
            </a:pPr>
            <a:r>
              <a:rPr lang="fa-IR" sz="2800" b="1" dirty="0">
                <a:solidFill>
                  <a:srgbClr val="60624E"/>
                </a:solidFill>
                <a:cs typeface="B Nazanin" panose="00000400000000000000" pitchFamily="2" charset="-78"/>
              </a:rPr>
              <a:t>داده خام:</a:t>
            </a:r>
            <a:r>
              <a:rPr lang="fa-IR" sz="2800" dirty="0" smtClean="0">
                <a:latin typeface="Times New Roman" pitchFamily="18" charset="0"/>
              </a:rPr>
              <a:t> </a:t>
            </a:r>
            <a:r>
              <a:rPr lang="fa-IR" sz="2800" dirty="0">
                <a:solidFill>
                  <a:srgbClr val="EAFFCD"/>
                </a:solidFill>
                <a:cs typeface="B Nazanin" panose="00000400000000000000" pitchFamily="2" charset="-78"/>
              </a:rPr>
              <a:t>معمولا به داده‌هاي جمع آوري شده كه انبوهي عدد است و هيچ نوع پردازشی روي آنها انجام نشده است داده خام مي‌گويند.</a:t>
            </a:r>
            <a:endParaRPr lang="en-US" sz="2800"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5AC9BF-7882-40B6-9C2C-08ED2680D6F4}" type="slidenum">
              <a:rPr lang="fr-CA" altLang="en-US" sz="1200" smtClean="0">
                <a:solidFill>
                  <a:srgbClr val="898989"/>
                </a:solidFill>
              </a:rPr>
              <a:pPr>
                <a:spcBef>
                  <a:spcPct val="0"/>
                </a:spcBef>
                <a:buFontTx/>
                <a:buNone/>
              </a:pPr>
              <a:t>14</a:t>
            </a:fld>
            <a:endParaRPr lang="fr-CA" altLang="en-US" sz="1200" smtClean="0">
              <a:solidFill>
                <a:srgbClr val="898989"/>
              </a:solidFill>
            </a:endParaRPr>
          </a:p>
        </p:txBody>
      </p:sp>
    </p:spTree>
    <p:extLst>
      <p:ext uri="{BB962C8B-B14F-4D97-AF65-F5344CB8AC3E}">
        <p14:creationId xmlns:p14="http://schemas.microsoft.com/office/powerpoint/2010/main" val="24441754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 استنباطی</a:t>
            </a:r>
            <a:endParaRPr lang="fr-CA" altLang="en-US" sz="3900" b="1" dirty="0" smtClean="0">
              <a:solidFill>
                <a:srgbClr val="60624E"/>
              </a:solidFill>
              <a:latin typeface="+mn-lt"/>
              <a:ea typeface="+mn-ea"/>
              <a:cs typeface="B Nazanin" pitchFamily="2" charset="-78"/>
            </a:endParaRPr>
          </a:p>
        </p:txBody>
      </p:sp>
      <p:pic>
        <p:nvPicPr>
          <p:cNvPr id="2" name="Content Placeholder 1"/>
          <p:cNvPicPr>
            <a:picLocks noGrp="1" noChangeAspect="1"/>
          </p:cNvPicPr>
          <p:nvPr>
            <p:ph idx="1"/>
          </p:nvPr>
        </p:nvPicPr>
        <p:blipFill>
          <a:blip r:embed="rId3"/>
          <a:stretch>
            <a:fillRect/>
          </a:stretch>
        </p:blipFill>
        <p:spPr>
          <a:xfrm>
            <a:off x="2383631" y="1770856"/>
            <a:ext cx="5991225" cy="4800600"/>
          </a:xfrm>
          <a:prstGeom prst="rect">
            <a:avLst/>
          </a:prstGeom>
        </p:spPr>
      </p:pic>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140</a:t>
            </a:fld>
            <a:endParaRPr lang="fr-CA" altLang="en-US" sz="1200" smtClean="0">
              <a:solidFill>
                <a:srgbClr val="898989"/>
              </a:solidFill>
            </a:endParaRPr>
          </a:p>
        </p:txBody>
      </p:sp>
    </p:spTree>
    <p:extLst>
      <p:ext uri="{BB962C8B-B14F-4D97-AF65-F5344CB8AC3E}">
        <p14:creationId xmlns:p14="http://schemas.microsoft.com/office/powerpoint/2010/main" val="31602011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2071688" y="274638"/>
            <a:ext cx="6615112" cy="1143000"/>
          </a:xfrm>
        </p:spPr>
        <p:txBody>
          <a:bodyPr/>
          <a:lstStyle/>
          <a:p>
            <a:pPr algn="just" rtl="1" eaLnBrk="1" hangingPunct="1">
              <a:defRPr/>
            </a:pPr>
            <a:r>
              <a:rPr lang="fa-IR" altLang="en-US" sz="3900" b="1" dirty="0" smtClean="0">
                <a:solidFill>
                  <a:srgbClr val="60624E"/>
                </a:solidFill>
                <a:latin typeface="+mn-lt"/>
                <a:ea typeface="+mn-ea"/>
                <a:cs typeface="B Nazanin" pitchFamily="2" charset="-78"/>
              </a:rPr>
              <a:t>آمار استنباطی</a:t>
            </a:r>
            <a:endParaRPr lang="fr-CA" altLang="en-US" sz="3900" b="1" dirty="0" smtClean="0">
              <a:solidFill>
                <a:srgbClr val="60624E"/>
              </a:solidFill>
              <a:latin typeface="+mn-lt"/>
              <a:ea typeface="+mn-ea"/>
              <a:cs typeface="B Nazanin" pitchFamily="2" charset="-78"/>
            </a:endParaRPr>
          </a:p>
        </p:txBody>
      </p:sp>
      <p:sp>
        <p:nvSpPr>
          <p:cNvPr id="5" name="Date Placeholder 4"/>
          <p:cNvSpPr>
            <a:spLocks noGrp="1"/>
          </p:cNvSpPr>
          <p:nvPr>
            <p:ph type="dt" sz="quarter" idx="10"/>
          </p:nvPr>
        </p:nvSpPr>
        <p:spPr/>
        <p:txBody>
          <a:bodyPr/>
          <a:lstStyle/>
          <a:p>
            <a:pPr>
              <a:defRPr/>
            </a:pPr>
            <a:fld id="{12AE9A95-46A5-431F-89F9-23A9F77D8B84}" type="datetime1">
              <a:rPr lang="fr-FR"/>
              <a:pPr>
                <a:defRPr/>
              </a:pPr>
              <a:t>31/12/2014</a:t>
            </a:fld>
            <a:endParaRPr lang="fr-CA"/>
          </a:p>
        </p:txBody>
      </p:sp>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07951-0755-495D-826A-EF4C4419598F}" type="slidenum">
              <a:rPr lang="fr-CA" altLang="en-US" sz="1200" smtClean="0">
                <a:solidFill>
                  <a:srgbClr val="898989"/>
                </a:solidFill>
              </a:rPr>
              <a:pPr>
                <a:spcBef>
                  <a:spcPct val="0"/>
                </a:spcBef>
                <a:buFontTx/>
                <a:buNone/>
              </a:pPr>
              <a:t>141</a:t>
            </a:fld>
            <a:endParaRPr lang="fr-CA" altLang="en-US" sz="1200" smtClean="0">
              <a:solidFill>
                <a:srgbClr val="898989"/>
              </a:solidFill>
            </a:endParaRP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3"/>
          <a:stretch>
            <a:fillRect/>
          </a:stretch>
        </p:blipFill>
        <p:spPr>
          <a:xfrm>
            <a:off x="2253183" y="1484784"/>
            <a:ext cx="5991225" cy="4800600"/>
          </a:xfrm>
          <a:prstGeom prst="rect">
            <a:avLst/>
          </a:prstGeom>
        </p:spPr>
      </p:pic>
    </p:spTree>
    <p:extLst>
      <p:ext uri="{BB962C8B-B14F-4D97-AF65-F5344CB8AC3E}">
        <p14:creationId xmlns:p14="http://schemas.microsoft.com/office/powerpoint/2010/main" val="36522282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آماره‌های توصیفی در داده‌های پیوسته</a:t>
            </a:r>
            <a:endParaRPr lang="fr-CA" altLang="en-US" b="1" smtClean="0">
              <a:solidFill>
                <a:srgbClr val="EAFFCD"/>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28C469CA-9A01-4233-9673-794AACA4AF03}" type="datetime1">
              <a:rPr lang="fr-FR"/>
              <a:pPr>
                <a:defRPr/>
              </a:pPr>
              <a:t>31/12/2014</a:t>
            </a:fld>
            <a:endParaRPr lang="fr-CA"/>
          </a:p>
        </p:txBody>
      </p:sp>
      <p:sp>
        <p:nvSpPr>
          <p:cNvPr id="1187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2155CA-D5D2-43E5-8FE4-63900B586284}" type="slidenum">
              <a:rPr lang="fr-CA" altLang="en-US" sz="1200" smtClean="0">
                <a:solidFill>
                  <a:srgbClr val="898989"/>
                </a:solidFill>
              </a:rPr>
              <a:pPr>
                <a:spcBef>
                  <a:spcPct val="0"/>
                </a:spcBef>
                <a:buFontTx/>
                <a:buNone/>
              </a:pPr>
              <a:t>142</a:t>
            </a:fld>
            <a:endParaRPr lang="fr-CA" altLang="en-US" sz="1200" smtClean="0">
              <a:solidFill>
                <a:srgbClr val="898989"/>
              </a:solidFill>
            </a:endParaRPr>
          </a:p>
        </p:txBody>
      </p:sp>
      <p:pic>
        <p:nvPicPr>
          <p:cNvPr id="2" name="Picture 1"/>
          <p:cNvPicPr>
            <a:picLocks noChangeAspect="1"/>
          </p:cNvPicPr>
          <p:nvPr/>
        </p:nvPicPr>
        <p:blipFill>
          <a:blip r:embed="rId3"/>
          <a:stretch>
            <a:fillRect/>
          </a:stretch>
        </p:blipFill>
        <p:spPr>
          <a:xfrm>
            <a:off x="601026" y="1916832"/>
            <a:ext cx="7931414" cy="2054523"/>
          </a:xfrm>
          <a:prstGeom prst="rect">
            <a:avLst/>
          </a:prstGeom>
        </p:spPr>
      </p:pic>
    </p:spTree>
    <p:extLst>
      <p:ext uri="{BB962C8B-B14F-4D97-AF65-F5344CB8AC3E}">
        <p14:creationId xmlns:p14="http://schemas.microsoft.com/office/powerpoint/2010/main" val="355092793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BF85AEB-AA7E-46D0-B11A-ACA85DDAFCE8}" type="datetime1">
              <a:rPr lang="fr-FR">
                <a:cs typeface="B Nazanin" panose="00000400000000000000" pitchFamily="2" charset="-78"/>
              </a:rPr>
              <a:pPr>
                <a:defRPr/>
              </a:pPr>
              <a:t>31/12/2014</a:t>
            </a:fld>
            <a:endParaRPr lang="fr-CA">
              <a:cs typeface="B Nazanin" panose="00000400000000000000" pitchFamily="2" charset="-78"/>
            </a:endParaRPr>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2AB717-3302-46DE-AF68-33D1C2750C8B}" type="slidenum">
              <a:rPr lang="fr-CA" altLang="en-US" sz="1200" smtClean="0">
                <a:solidFill>
                  <a:srgbClr val="898989"/>
                </a:solidFill>
                <a:cs typeface="B Nazanin" panose="00000400000000000000" pitchFamily="2" charset="-78"/>
              </a:rPr>
              <a:pPr>
                <a:spcBef>
                  <a:spcPct val="0"/>
                </a:spcBef>
                <a:buFontTx/>
                <a:buNone/>
              </a:pPr>
              <a:t>143</a:t>
            </a:fld>
            <a:endParaRPr lang="fr-CA" altLang="en-US" sz="1200" smtClean="0">
              <a:solidFill>
                <a:srgbClr val="898989"/>
              </a:solidFill>
              <a:cs typeface="B Nazanin" panose="00000400000000000000" pitchFamily="2" charset="-78"/>
            </a:endParaRPr>
          </a:p>
        </p:txBody>
      </p:sp>
      <p:grpSp>
        <p:nvGrpSpPr>
          <p:cNvPr id="8" name="Group 50"/>
          <p:cNvGrpSpPr>
            <a:grpSpLocks/>
          </p:cNvGrpSpPr>
          <p:nvPr/>
        </p:nvGrpSpPr>
        <p:grpSpPr bwMode="auto">
          <a:xfrm>
            <a:off x="6959034" y="1572791"/>
            <a:ext cx="1238250" cy="3522662"/>
            <a:chOff x="6357950" y="1773238"/>
            <a:chExt cx="1238238" cy="3522662"/>
          </a:xfrm>
        </p:grpSpPr>
        <p:sp>
          <p:nvSpPr>
            <p:cNvPr id="9" name="Text Box 8">
              <a:hlinkClick r:id="rId3" action="ppaction://hlinksldjump"/>
            </p:cNvPr>
            <p:cNvSpPr txBox="1">
              <a:spLocks noChangeArrowheads="1"/>
            </p:cNvSpPr>
            <p:nvPr/>
          </p:nvSpPr>
          <p:spPr bwMode="auto">
            <a:xfrm>
              <a:off x="6357950" y="1785926"/>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میانگین</a:t>
              </a:r>
              <a:endParaRPr lang="en-US" altLang="fa-IR" b="1">
                <a:solidFill>
                  <a:srgbClr val="60624E"/>
                </a:solidFill>
                <a:cs typeface="B Nazanin" panose="00000400000000000000" pitchFamily="2" charset="-78"/>
              </a:endParaRPr>
            </a:p>
          </p:txBody>
        </p:sp>
        <p:sp>
          <p:nvSpPr>
            <p:cNvPr id="10" name="AutoShape 9"/>
            <p:cNvSpPr>
              <a:spLocks/>
            </p:cNvSpPr>
            <p:nvPr/>
          </p:nvSpPr>
          <p:spPr bwMode="auto">
            <a:xfrm>
              <a:off x="7092950" y="1773238"/>
              <a:ext cx="503238" cy="3384550"/>
            </a:xfrm>
            <a:prstGeom prst="rightBrace">
              <a:avLst>
                <a:gd name="adj1" fmla="val 560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11" name="Text Box 10">
              <a:hlinkClick r:id="rId4" action="ppaction://hlinksldjump"/>
            </p:cNvPr>
            <p:cNvSpPr txBox="1">
              <a:spLocks noChangeArrowheads="1"/>
            </p:cNvSpPr>
            <p:nvPr/>
          </p:nvSpPr>
          <p:spPr bwMode="auto">
            <a:xfrm>
              <a:off x="6429375" y="49291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نسبت</a:t>
              </a:r>
              <a:endParaRPr lang="en-US" altLang="fa-IR" b="1" dirty="0">
                <a:solidFill>
                  <a:srgbClr val="60624E"/>
                </a:solidFill>
                <a:cs typeface="B Nazanin" panose="00000400000000000000" pitchFamily="2" charset="-78"/>
              </a:endParaRPr>
            </a:p>
          </p:txBody>
        </p:sp>
      </p:grpSp>
      <p:grpSp>
        <p:nvGrpSpPr>
          <p:cNvPr id="12" name="Group 51"/>
          <p:cNvGrpSpPr>
            <a:grpSpLocks/>
          </p:cNvGrpSpPr>
          <p:nvPr/>
        </p:nvGrpSpPr>
        <p:grpSpPr bwMode="auto">
          <a:xfrm>
            <a:off x="5028634" y="728241"/>
            <a:ext cx="1873250" cy="2003425"/>
            <a:chOff x="4427538" y="928670"/>
            <a:chExt cx="1873251" cy="2003443"/>
          </a:xfrm>
        </p:grpSpPr>
        <p:sp>
          <p:nvSpPr>
            <p:cNvPr id="13" name="AutoShape 11"/>
            <p:cNvSpPr>
              <a:spLocks/>
            </p:cNvSpPr>
            <p:nvPr/>
          </p:nvSpPr>
          <p:spPr bwMode="auto">
            <a:xfrm>
              <a:off x="5940426" y="1125538"/>
              <a:ext cx="360363" cy="165576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14" name="Text Box 12">
              <a:hlinkClick r:id="rId5" action="ppaction://hlinksldjump"/>
            </p:cNvPr>
            <p:cNvSpPr txBox="1">
              <a:spLocks noChangeArrowheads="1"/>
            </p:cNvSpPr>
            <p:nvPr/>
          </p:nvSpPr>
          <p:spPr bwMode="auto">
            <a:xfrm>
              <a:off x="5072066" y="92867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دو گروه</a:t>
              </a:r>
              <a:endParaRPr lang="en-US" altLang="fa-IR" b="1">
                <a:solidFill>
                  <a:srgbClr val="60624E"/>
                </a:solidFill>
                <a:cs typeface="B Nazanin" panose="00000400000000000000" pitchFamily="2" charset="-78"/>
              </a:endParaRPr>
            </a:p>
          </p:txBody>
        </p:sp>
        <p:sp>
          <p:nvSpPr>
            <p:cNvPr id="15" name="Text Box 13">
              <a:hlinkClick r:id="rId6" action="ppaction://hlinksldjump"/>
            </p:cNvPr>
            <p:cNvSpPr txBox="1">
              <a:spLocks noChangeArrowheads="1"/>
            </p:cNvSpPr>
            <p:nvPr/>
          </p:nvSpPr>
          <p:spPr bwMode="auto">
            <a:xfrm>
              <a:off x="4427538" y="25654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بیش از دو گروه</a:t>
              </a:r>
              <a:endParaRPr lang="en-US" altLang="fa-IR" b="1" dirty="0">
                <a:solidFill>
                  <a:srgbClr val="60624E"/>
                </a:solidFill>
                <a:cs typeface="B Nazanin" panose="00000400000000000000" pitchFamily="2" charset="-78"/>
              </a:endParaRPr>
            </a:p>
          </p:txBody>
        </p:sp>
      </p:grpSp>
      <p:grpSp>
        <p:nvGrpSpPr>
          <p:cNvPr id="16" name="Group 57"/>
          <p:cNvGrpSpPr>
            <a:grpSpLocks/>
          </p:cNvGrpSpPr>
          <p:nvPr/>
        </p:nvGrpSpPr>
        <p:grpSpPr bwMode="auto">
          <a:xfrm>
            <a:off x="5101659" y="3876253"/>
            <a:ext cx="1871662" cy="2024063"/>
            <a:chOff x="2835" y="2568"/>
            <a:chExt cx="1179" cy="1275"/>
          </a:xfrm>
        </p:grpSpPr>
        <p:sp>
          <p:nvSpPr>
            <p:cNvPr id="17" name="AutoShape 14"/>
            <p:cNvSpPr>
              <a:spLocks/>
            </p:cNvSpPr>
            <p:nvPr/>
          </p:nvSpPr>
          <p:spPr bwMode="auto">
            <a:xfrm>
              <a:off x="3787" y="2704"/>
              <a:ext cx="227" cy="104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18" name="Text Box 15">
              <a:hlinkClick r:id="rId7" action="ppaction://hlinksldjump"/>
            </p:cNvPr>
            <p:cNvSpPr txBox="1">
              <a:spLocks noChangeArrowheads="1"/>
            </p:cNvSpPr>
            <p:nvPr/>
          </p:nvSpPr>
          <p:spPr bwMode="auto">
            <a:xfrm>
              <a:off x="3198" y="2568"/>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دو گروه</a:t>
              </a:r>
              <a:endParaRPr lang="en-US" altLang="fa-IR" b="1" dirty="0">
                <a:solidFill>
                  <a:srgbClr val="60624E"/>
                </a:solidFill>
                <a:cs typeface="B Nazanin" panose="00000400000000000000" pitchFamily="2" charset="-78"/>
              </a:endParaRPr>
            </a:p>
          </p:txBody>
        </p:sp>
        <p:sp>
          <p:nvSpPr>
            <p:cNvPr id="19" name="Text Box 16">
              <a:hlinkClick r:id="rId8" action="ppaction://hlinksldjump"/>
            </p:cNvPr>
            <p:cNvSpPr txBox="1">
              <a:spLocks noChangeArrowheads="1"/>
            </p:cNvSpPr>
            <p:nvPr/>
          </p:nvSpPr>
          <p:spPr bwMode="auto">
            <a:xfrm>
              <a:off x="2835" y="3612"/>
              <a:ext cx="9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بیش از دو گروه</a:t>
              </a:r>
              <a:endParaRPr lang="en-US" altLang="fa-IR" b="1">
                <a:solidFill>
                  <a:srgbClr val="60624E"/>
                </a:solidFill>
                <a:cs typeface="B Nazanin" panose="00000400000000000000" pitchFamily="2" charset="-78"/>
              </a:endParaRPr>
            </a:p>
          </p:txBody>
        </p:sp>
      </p:grpSp>
      <p:grpSp>
        <p:nvGrpSpPr>
          <p:cNvPr id="20" name="Group 18"/>
          <p:cNvGrpSpPr>
            <a:grpSpLocks/>
          </p:cNvGrpSpPr>
          <p:nvPr/>
        </p:nvGrpSpPr>
        <p:grpSpPr bwMode="auto">
          <a:xfrm>
            <a:off x="4387284" y="228178"/>
            <a:ext cx="1146175" cy="1296988"/>
            <a:chOff x="3202" y="572"/>
            <a:chExt cx="722" cy="1276"/>
          </a:xfrm>
        </p:grpSpPr>
        <p:sp>
          <p:nvSpPr>
            <p:cNvPr id="21" name="AutoShape 19"/>
            <p:cNvSpPr>
              <a:spLocks/>
            </p:cNvSpPr>
            <p:nvPr/>
          </p:nvSpPr>
          <p:spPr bwMode="auto">
            <a:xfrm>
              <a:off x="3697" y="713"/>
              <a:ext cx="227" cy="104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22" name="Text Box 20">
              <a:hlinkClick r:id="rId9" action="ppaction://hlinksldjump"/>
            </p:cNvPr>
            <p:cNvSpPr txBox="1">
              <a:spLocks noChangeArrowheads="1"/>
            </p:cNvSpPr>
            <p:nvPr/>
          </p:nvSpPr>
          <p:spPr bwMode="auto">
            <a:xfrm>
              <a:off x="3247" y="572"/>
              <a:ext cx="54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مستقل</a:t>
              </a:r>
              <a:endParaRPr lang="en-US" altLang="fa-IR" b="1" dirty="0">
                <a:solidFill>
                  <a:srgbClr val="60624E"/>
                </a:solidFill>
                <a:cs typeface="B Nazanin" panose="00000400000000000000" pitchFamily="2" charset="-78"/>
              </a:endParaRPr>
            </a:p>
          </p:txBody>
        </p:sp>
        <p:sp>
          <p:nvSpPr>
            <p:cNvPr id="23" name="Text Box 21">
              <a:hlinkClick r:id="rId10" action="ppaction://hlinksldjump"/>
            </p:cNvPr>
            <p:cNvSpPr txBox="1">
              <a:spLocks noChangeArrowheads="1"/>
            </p:cNvSpPr>
            <p:nvPr/>
          </p:nvSpPr>
          <p:spPr bwMode="auto">
            <a:xfrm>
              <a:off x="3202" y="1485"/>
              <a:ext cx="59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زوجی</a:t>
              </a:r>
              <a:endParaRPr lang="en-US" altLang="fa-IR" b="1">
                <a:solidFill>
                  <a:srgbClr val="60624E"/>
                </a:solidFill>
                <a:cs typeface="B Nazanin" panose="00000400000000000000" pitchFamily="2" charset="-78"/>
              </a:endParaRPr>
            </a:p>
          </p:txBody>
        </p:sp>
      </p:grpSp>
      <p:grpSp>
        <p:nvGrpSpPr>
          <p:cNvPr id="24" name="Group 26"/>
          <p:cNvGrpSpPr>
            <a:grpSpLocks/>
          </p:cNvGrpSpPr>
          <p:nvPr/>
        </p:nvGrpSpPr>
        <p:grpSpPr bwMode="auto">
          <a:xfrm>
            <a:off x="3887221" y="1799803"/>
            <a:ext cx="1143000" cy="1441450"/>
            <a:chOff x="3249" y="511"/>
            <a:chExt cx="720" cy="1417"/>
          </a:xfrm>
        </p:grpSpPr>
        <p:sp>
          <p:nvSpPr>
            <p:cNvPr id="25" name="AutoShape 27"/>
            <p:cNvSpPr>
              <a:spLocks/>
            </p:cNvSpPr>
            <p:nvPr/>
          </p:nvSpPr>
          <p:spPr bwMode="auto">
            <a:xfrm>
              <a:off x="3742" y="709"/>
              <a:ext cx="227" cy="104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26" name="Text Box 28">
              <a:hlinkClick r:id="rId11" action="ppaction://hlinksldjump"/>
            </p:cNvPr>
            <p:cNvSpPr txBox="1">
              <a:spLocks noChangeArrowheads="1"/>
            </p:cNvSpPr>
            <p:nvPr/>
          </p:nvSpPr>
          <p:spPr bwMode="auto">
            <a:xfrm>
              <a:off x="3249" y="511"/>
              <a:ext cx="54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مستقل</a:t>
              </a:r>
              <a:endParaRPr lang="en-US" altLang="fa-IR" b="1">
                <a:solidFill>
                  <a:srgbClr val="60624E"/>
                </a:solidFill>
                <a:cs typeface="B Nazanin" panose="00000400000000000000" pitchFamily="2" charset="-78"/>
              </a:endParaRPr>
            </a:p>
          </p:txBody>
        </p:sp>
        <p:sp>
          <p:nvSpPr>
            <p:cNvPr id="27" name="Text Box 29">
              <a:hlinkClick r:id="rId12" action="ppaction://hlinksldjump"/>
            </p:cNvPr>
            <p:cNvSpPr txBox="1">
              <a:spLocks noChangeArrowheads="1"/>
            </p:cNvSpPr>
            <p:nvPr/>
          </p:nvSpPr>
          <p:spPr bwMode="auto">
            <a:xfrm>
              <a:off x="3294" y="1565"/>
              <a:ext cx="64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زوجی</a:t>
              </a:r>
              <a:endParaRPr lang="en-US" altLang="fa-IR" b="1" dirty="0">
                <a:solidFill>
                  <a:srgbClr val="60624E"/>
                </a:solidFill>
                <a:cs typeface="B Nazanin" panose="00000400000000000000" pitchFamily="2" charset="-78"/>
              </a:endParaRPr>
            </a:p>
          </p:txBody>
        </p:sp>
      </p:grpSp>
      <p:grpSp>
        <p:nvGrpSpPr>
          <p:cNvPr id="28" name="Group 30"/>
          <p:cNvGrpSpPr>
            <a:grpSpLocks/>
          </p:cNvGrpSpPr>
          <p:nvPr/>
        </p:nvGrpSpPr>
        <p:grpSpPr bwMode="auto">
          <a:xfrm>
            <a:off x="4499870" y="3422053"/>
            <a:ext cx="1223963" cy="1303091"/>
            <a:chOff x="3243" y="566"/>
            <a:chExt cx="771" cy="1281"/>
          </a:xfrm>
        </p:grpSpPr>
        <p:sp>
          <p:nvSpPr>
            <p:cNvPr id="29" name="AutoShape 31"/>
            <p:cNvSpPr>
              <a:spLocks/>
            </p:cNvSpPr>
            <p:nvPr/>
          </p:nvSpPr>
          <p:spPr bwMode="auto">
            <a:xfrm>
              <a:off x="3742" y="709"/>
              <a:ext cx="227" cy="104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30" name="Text Box 32">
              <a:hlinkClick r:id="rId13" action="ppaction://hlinksldjump"/>
            </p:cNvPr>
            <p:cNvSpPr txBox="1">
              <a:spLocks noChangeArrowheads="1"/>
            </p:cNvSpPr>
            <p:nvPr/>
          </p:nvSpPr>
          <p:spPr bwMode="auto">
            <a:xfrm>
              <a:off x="3243" y="566"/>
              <a:ext cx="54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مستقل</a:t>
              </a:r>
              <a:endParaRPr lang="en-US" altLang="fa-IR" b="1" dirty="0">
                <a:solidFill>
                  <a:srgbClr val="60624E"/>
                </a:solidFill>
                <a:cs typeface="B Nazanin" panose="00000400000000000000" pitchFamily="2" charset="-78"/>
              </a:endParaRPr>
            </a:p>
          </p:txBody>
        </p:sp>
        <p:sp>
          <p:nvSpPr>
            <p:cNvPr id="31" name="Text Box 33">
              <a:hlinkClick r:id="rId14" action="ppaction://hlinksldjump"/>
            </p:cNvPr>
            <p:cNvSpPr txBox="1">
              <a:spLocks noChangeArrowheads="1"/>
            </p:cNvSpPr>
            <p:nvPr/>
          </p:nvSpPr>
          <p:spPr bwMode="auto">
            <a:xfrm>
              <a:off x="3332" y="1484"/>
              <a:ext cx="6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زوجی</a:t>
              </a:r>
              <a:endParaRPr lang="en-US" altLang="fa-IR" b="1" dirty="0">
                <a:solidFill>
                  <a:srgbClr val="60624E"/>
                </a:solidFill>
                <a:cs typeface="B Nazanin" panose="00000400000000000000" pitchFamily="2" charset="-78"/>
              </a:endParaRPr>
            </a:p>
          </p:txBody>
        </p:sp>
      </p:grpSp>
      <p:grpSp>
        <p:nvGrpSpPr>
          <p:cNvPr id="32" name="Group 34"/>
          <p:cNvGrpSpPr>
            <a:grpSpLocks/>
          </p:cNvGrpSpPr>
          <p:nvPr/>
        </p:nvGrpSpPr>
        <p:grpSpPr bwMode="auto">
          <a:xfrm>
            <a:off x="4101534" y="5014491"/>
            <a:ext cx="1439862" cy="1366837"/>
            <a:chOff x="3293" y="558"/>
            <a:chExt cx="907" cy="1344"/>
          </a:xfrm>
        </p:grpSpPr>
        <p:sp>
          <p:nvSpPr>
            <p:cNvPr id="33" name="AutoShape 35"/>
            <p:cNvSpPr>
              <a:spLocks/>
            </p:cNvSpPr>
            <p:nvPr/>
          </p:nvSpPr>
          <p:spPr bwMode="auto">
            <a:xfrm>
              <a:off x="3698" y="698"/>
              <a:ext cx="227" cy="1043"/>
            </a:xfrm>
            <a:prstGeom prst="rightBrace">
              <a:avLst>
                <a:gd name="adj1" fmla="val 382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fa-IR" altLang="fa-IR">
                <a:solidFill>
                  <a:srgbClr val="60624E"/>
                </a:solidFill>
                <a:cs typeface="B Nazanin" panose="00000400000000000000" pitchFamily="2" charset="-78"/>
              </a:endParaRPr>
            </a:p>
          </p:txBody>
        </p:sp>
        <p:sp>
          <p:nvSpPr>
            <p:cNvPr id="34" name="Text Box 36">
              <a:hlinkClick r:id="rId15" action="ppaction://hlinksldjump"/>
            </p:cNvPr>
            <p:cNvSpPr txBox="1">
              <a:spLocks noChangeArrowheads="1"/>
            </p:cNvSpPr>
            <p:nvPr/>
          </p:nvSpPr>
          <p:spPr bwMode="auto">
            <a:xfrm>
              <a:off x="3293" y="558"/>
              <a:ext cx="54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مستقل</a:t>
              </a:r>
              <a:endParaRPr lang="en-US" altLang="fa-IR" b="1">
                <a:solidFill>
                  <a:srgbClr val="60624E"/>
                </a:solidFill>
                <a:cs typeface="B Nazanin" panose="00000400000000000000" pitchFamily="2" charset="-78"/>
              </a:endParaRPr>
            </a:p>
          </p:txBody>
        </p:sp>
        <p:sp>
          <p:nvSpPr>
            <p:cNvPr id="35" name="Text Box 37">
              <a:hlinkClick r:id="rId16" action="ppaction://hlinksldjump"/>
            </p:cNvPr>
            <p:cNvSpPr txBox="1">
              <a:spLocks noChangeArrowheads="1"/>
            </p:cNvSpPr>
            <p:nvPr/>
          </p:nvSpPr>
          <p:spPr bwMode="auto">
            <a:xfrm>
              <a:off x="3293" y="1541"/>
              <a:ext cx="907"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a:solidFill>
                    <a:srgbClr val="60624E"/>
                  </a:solidFill>
                  <a:cs typeface="B Nazanin" panose="00000400000000000000" pitchFamily="2" charset="-78"/>
                </a:rPr>
                <a:t>زوجی</a:t>
              </a:r>
              <a:endParaRPr lang="en-US" altLang="fa-IR" b="1">
                <a:solidFill>
                  <a:srgbClr val="60624E"/>
                </a:solidFill>
                <a:cs typeface="B Nazanin" panose="00000400000000000000" pitchFamily="2" charset="-78"/>
              </a:endParaRPr>
            </a:p>
          </p:txBody>
        </p:sp>
      </p:grpSp>
      <p:sp>
        <p:nvSpPr>
          <p:cNvPr id="36" name="Line 38"/>
          <p:cNvSpPr>
            <a:spLocks noChangeShapeType="1"/>
          </p:cNvSpPr>
          <p:nvPr/>
        </p:nvSpPr>
        <p:spPr bwMode="auto">
          <a:xfrm flipH="1">
            <a:off x="3419921" y="442491"/>
            <a:ext cx="1008063"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37" name="Line 39"/>
          <p:cNvSpPr>
            <a:spLocks noChangeShapeType="1"/>
          </p:cNvSpPr>
          <p:nvPr/>
        </p:nvSpPr>
        <p:spPr bwMode="auto">
          <a:xfrm flipH="1">
            <a:off x="3347864" y="1340768"/>
            <a:ext cx="1008062"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38" name="Line 40"/>
          <p:cNvSpPr>
            <a:spLocks noChangeShapeType="1"/>
          </p:cNvSpPr>
          <p:nvPr/>
        </p:nvSpPr>
        <p:spPr bwMode="auto">
          <a:xfrm flipH="1">
            <a:off x="2887096" y="3085678"/>
            <a:ext cx="1008063"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39" name="Line 41"/>
          <p:cNvSpPr>
            <a:spLocks noChangeShapeType="1"/>
          </p:cNvSpPr>
          <p:nvPr/>
        </p:nvSpPr>
        <p:spPr bwMode="auto">
          <a:xfrm flipH="1">
            <a:off x="2744221" y="2014116"/>
            <a:ext cx="1008063"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40" name="Line 42"/>
          <p:cNvSpPr>
            <a:spLocks noChangeShapeType="1"/>
          </p:cNvSpPr>
          <p:nvPr/>
        </p:nvSpPr>
        <p:spPr bwMode="auto">
          <a:xfrm flipH="1">
            <a:off x="3563888" y="4581128"/>
            <a:ext cx="1008062"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41" name="Line 43"/>
          <p:cNvSpPr>
            <a:spLocks noChangeShapeType="1"/>
          </p:cNvSpPr>
          <p:nvPr/>
        </p:nvSpPr>
        <p:spPr bwMode="auto">
          <a:xfrm flipH="1">
            <a:off x="3419872" y="3645024"/>
            <a:ext cx="1008063"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42" name="Line 44"/>
          <p:cNvSpPr>
            <a:spLocks noChangeShapeType="1"/>
          </p:cNvSpPr>
          <p:nvPr/>
        </p:nvSpPr>
        <p:spPr bwMode="auto">
          <a:xfrm flipH="1">
            <a:off x="3012509" y="5244678"/>
            <a:ext cx="1008062"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43" name="Line 45"/>
          <p:cNvSpPr>
            <a:spLocks noChangeShapeType="1"/>
          </p:cNvSpPr>
          <p:nvPr/>
        </p:nvSpPr>
        <p:spPr bwMode="auto">
          <a:xfrm flipH="1">
            <a:off x="3029971" y="6228928"/>
            <a:ext cx="1008063" cy="0"/>
          </a:xfrm>
          <a:prstGeom prst="line">
            <a:avLst/>
          </a:prstGeom>
          <a:noFill/>
          <a:ln w="9525">
            <a:solidFill>
              <a:srgbClr val="60624E"/>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srgbClr val="60624E"/>
              </a:solidFill>
              <a:cs typeface="B Nazanin" panose="00000400000000000000" pitchFamily="2" charset="-78"/>
            </a:endParaRPr>
          </a:p>
        </p:txBody>
      </p:sp>
      <p:sp>
        <p:nvSpPr>
          <p:cNvPr id="44" name="Text Box 46"/>
          <p:cNvSpPr txBox="1">
            <a:spLocks noChangeArrowheads="1"/>
          </p:cNvSpPr>
          <p:nvPr/>
        </p:nvSpPr>
        <p:spPr bwMode="auto">
          <a:xfrm>
            <a:off x="611560" y="228178"/>
            <a:ext cx="2857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t </a:t>
            </a:r>
            <a:r>
              <a:rPr lang="en-US" altLang="fa-IR" b="1" dirty="0" smtClean="0">
                <a:solidFill>
                  <a:srgbClr val="60624E"/>
                </a:solidFill>
                <a:cs typeface="B Nazanin" panose="00000400000000000000" pitchFamily="2" charset="-78"/>
              </a:rPr>
              <a:t>– </a:t>
            </a:r>
            <a:r>
              <a:rPr lang="en-US" altLang="fa-IR" b="1" dirty="0">
                <a:solidFill>
                  <a:srgbClr val="60624E"/>
                </a:solidFill>
                <a:cs typeface="B Nazanin" panose="00000400000000000000" pitchFamily="2" charset="-78"/>
              </a:rPr>
              <a:t>Test (</a:t>
            </a:r>
            <a:r>
              <a:rPr lang="en-US" altLang="fa-IR" b="1" dirty="0" smtClean="0">
                <a:solidFill>
                  <a:srgbClr val="60624E"/>
                </a:solidFill>
                <a:cs typeface="B Nazanin" panose="00000400000000000000" pitchFamily="2" charset="-78"/>
              </a:rPr>
              <a:t>Mann - </a:t>
            </a:r>
            <a:r>
              <a:rPr lang="en-US" altLang="fa-IR" b="1" dirty="0" err="1" smtClean="0">
                <a:solidFill>
                  <a:srgbClr val="60624E"/>
                </a:solidFill>
                <a:cs typeface="B Nazanin" panose="00000400000000000000" pitchFamily="2" charset="-78"/>
              </a:rPr>
              <a:t>Whithney</a:t>
            </a:r>
            <a:r>
              <a:rPr lang="en-US" altLang="fa-IR" b="1" dirty="0">
                <a:solidFill>
                  <a:srgbClr val="60624E"/>
                </a:solidFill>
                <a:cs typeface="B Nazanin" panose="00000400000000000000" pitchFamily="2" charset="-78"/>
              </a:rPr>
              <a:t>)</a:t>
            </a:r>
          </a:p>
        </p:txBody>
      </p:sp>
      <p:sp>
        <p:nvSpPr>
          <p:cNvPr id="45" name="Text Box 47"/>
          <p:cNvSpPr txBox="1">
            <a:spLocks noChangeArrowheads="1"/>
          </p:cNvSpPr>
          <p:nvPr/>
        </p:nvSpPr>
        <p:spPr bwMode="auto">
          <a:xfrm>
            <a:off x="815409" y="6014616"/>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a:solidFill>
                  <a:srgbClr val="60624E"/>
                </a:solidFill>
                <a:cs typeface="B Nazanin" panose="00000400000000000000" pitchFamily="2" charset="-78"/>
              </a:rPr>
              <a:t>Cochran/Friedman</a:t>
            </a:r>
          </a:p>
        </p:txBody>
      </p:sp>
      <p:sp>
        <p:nvSpPr>
          <p:cNvPr id="46" name="Text Box 49"/>
          <p:cNvSpPr txBox="1">
            <a:spLocks noChangeArrowheads="1"/>
          </p:cNvSpPr>
          <p:nvPr/>
        </p:nvSpPr>
        <p:spPr bwMode="auto">
          <a:xfrm>
            <a:off x="1979713" y="4371553"/>
            <a:ext cx="15841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Mac - </a:t>
            </a:r>
            <a:r>
              <a:rPr lang="en-US" altLang="fa-IR" b="1" dirty="0" err="1">
                <a:solidFill>
                  <a:srgbClr val="60624E"/>
                </a:solidFill>
                <a:cs typeface="B Nazanin" panose="00000400000000000000" pitchFamily="2" charset="-78"/>
              </a:rPr>
              <a:t>Nemar</a:t>
            </a:r>
            <a:endParaRPr lang="en-US" altLang="fa-IR" b="1" dirty="0">
              <a:solidFill>
                <a:srgbClr val="60624E"/>
              </a:solidFill>
              <a:cs typeface="B Nazanin" panose="00000400000000000000" pitchFamily="2" charset="-78"/>
            </a:endParaRPr>
          </a:p>
        </p:txBody>
      </p:sp>
      <p:sp>
        <p:nvSpPr>
          <p:cNvPr id="47" name="Text Box 50"/>
          <p:cNvSpPr txBox="1">
            <a:spLocks noChangeArrowheads="1"/>
          </p:cNvSpPr>
          <p:nvPr/>
        </p:nvSpPr>
        <p:spPr bwMode="auto">
          <a:xfrm>
            <a:off x="1907705" y="3422328"/>
            <a:ext cx="158417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Chi - Square</a:t>
            </a:r>
          </a:p>
        </p:txBody>
      </p:sp>
      <p:sp>
        <p:nvSpPr>
          <p:cNvPr id="48" name="Text Box 51"/>
          <p:cNvSpPr txBox="1">
            <a:spLocks noChangeArrowheads="1"/>
          </p:cNvSpPr>
          <p:nvPr/>
        </p:nvSpPr>
        <p:spPr bwMode="auto">
          <a:xfrm>
            <a:off x="815409" y="2871366"/>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Repeated Measure</a:t>
            </a:r>
          </a:p>
        </p:txBody>
      </p:sp>
      <p:sp>
        <p:nvSpPr>
          <p:cNvPr id="49" name="Text Box 52"/>
          <p:cNvSpPr txBox="1">
            <a:spLocks noChangeArrowheads="1"/>
          </p:cNvSpPr>
          <p:nvPr/>
        </p:nvSpPr>
        <p:spPr bwMode="auto">
          <a:xfrm>
            <a:off x="1386909" y="1799803"/>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ANOVA</a:t>
            </a:r>
          </a:p>
        </p:txBody>
      </p:sp>
      <p:sp>
        <p:nvSpPr>
          <p:cNvPr id="50" name="Text Box 53"/>
          <p:cNvSpPr txBox="1">
            <a:spLocks noChangeArrowheads="1"/>
          </p:cNvSpPr>
          <p:nvPr/>
        </p:nvSpPr>
        <p:spPr bwMode="auto">
          <a:xfrm>
            <a:off x="403170" y="1124744"/>
            <a:ext cx="3088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dirty="0">
                <a:solidFill>
                  <a:srgbClr val="60624E"/>
                </a:solidFill>
                <a:cs typeface="B Nazanin" panose="00000400000000000000" pitchFamily="2" charset="-78"/>
              </a:rPr>
              <a:t>Paired t – Test (</a:t>
            </a:r>
            <a:r>
              <a:rPr lang="en-US" altLang="fa-IR" b="1" dirty="0" smtClean="0">
                <a:solidFill>
                  <a:srgbClr val="60624E"/>
                </a:solidFill>
                <a:cs typeface="B Nazanin" panose="00000400000000000000" pitchFamily="2" charset="-78"/>
              </a:rPr>
              <a:t>Mac </a:t>
            </a:r>
            <a:r>
              <a:rPr lang="en-US" altLang="fa-IR" b="1" dirty="0" err="1">
                <a:solidFill>
                  <a:srgbClr val="60624E"/>
                </a:solidFill>
                <a:cs typeface="B Nazanin" panose="00000400000000000000" pitchFamily="2" charset="-78"/>
              </a:rPr>
              <a:t>Nemar</a:t>
            </a:r>
            <a:r>
              <a:rPr lang="en-US" altLang="fa-IR" b="1" dirty="0">
                <a:solidFill>
                  <a:srgbClr val="60624E"/>
                </a:solidFill>
                <a:cs typeface="B Nazanin" panose="00000400000000000000" pitchFamily="2" charset="-78"/>
              </a:rPr>
              <a:t>)</a:t>
            </a:r>
          </a:p>
        </p:txBody>
      </p:sp>
      <p:sp>
        <p:nvSpPr>
          <p:cNvPr id="51" name="Text Box 54"/>
          <p:cNvSpPr txBox="1">
            <a:spLocks noChangeArrowheads="1"/>
          </p:cNvSpPr>
          <p:nvPr/>
        </p:nvSpPr>
        <p:spPr bwMode="auto">
          <a:xfrm>
            <a:off x="1458346" y="5085928"/>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en-US" altLang="fa-IR" b="1">
                <a:solidFill>
                  <a:srgbClr val="60624E"/>
                </a:solidFill>
                <a:cs typeface="B Nazanin" panose="00000400000000000000" pitchFamily="2" charset="-78"/>
              </a:rPr>
              <a:t>Chi - Square</a:t>
            </a:r>
          </a:p>
        </p:txBody>
      </p:sp>
      <p:sp>
        <p:nvSpPr>
          <p:cNvPr id="52" name="Text Box 6"/>
          <p:cNvSpPr txBox="1">
            <a:spLocks noChangeArrowheads="1"/>
          </p:cNvSpPr>
          <p:nvPr/>
        </p:nvSpPr>
        <p:spPr bwMode="auto">
          <a:xfrm>
            <a:off x="8244905" y="3085678"/>
            <a:ext cx="86359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SimSun" panose="02010600030101010101" pitchFamily="2" charset="-122"/>
              </a:defRPr>
            </a:lvl1pPr>
            <a:lvl2pPr marL="742950" indent="-285750" eaLnBrk="0" hangingPunct="0">
              <a:defRPr>
                <a:solidFill>
                  <a:schemeClr val="tx1"/>
                </a:solidFill>
                <a:latin typeface="Times New Roman" panose="02020603050405020304" pitchFamily="18" charset="0"/>
                <a:ea typeface="SimSun" panose="02010600030101010101" pitchFamily="2" charset="-122"/>
              </a:defRPr>
            </a:lvl2pPr>
            <a:lvl3pPr marL="1143000" indent="-228600" eaLnBrk="0" hangingPunct="0">
              <a:defRPr>
                <a:solidFill>
                  <a:schemeClr val="tx1"/>
                </a:solidFill>
                <a:latin typeface="Times New Roman" panose="02020603050405020304" pitchFamily="18" charset="0"/>
                <a:ea typeface="SimSun" panose="02010600030101010101" pitchFamily="2" charset="-122"/>
              </a:defRPr>
            </a:lvl3pPr>
            <a:lvl4pPr marL="1600200" indent="-228600" eaLnBrk="0" hangingPunct="0">
              <a:defRPr>
                <a:solidFill>
                  <a:schemeClr val="tx1"/>
                </a:solidFill>
                <a:latin typeface="Times New Roman" panose="02020603050405020304" pitchFamily="18" charset="0"/>
                <a:ea typeface="SimSun" panose="02010600030101010101" pitchFamily="2" charset="-122"/>
              </a:defRPr>
            </a:lvl4pPr>
            <a:lvl5pPr marL="2057400" indent="-228600" eaLnBrk="0" hangingPunct="0">
              <a:defRPr>
                <a:solidFill>
                  <a:schemeClr val="tx1"/>
                </a:solidFill>
                <a:latin typeface="Times New Roman" panose="02020603050405020304" pitchFamily="18"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r>
              <a:rPr lang="fa-IR" altLang="fa-IR" b="1" dirty="0">
                <a:solidFill>
                  <a:srgbClr val="60624E"/>
                </a:solidFill>
                <a:cs typeface="B Nazanin" panose="00000400000000000000" pitchFamily="2" charset="-78"/>
              </a:rPr>
              <a:t>مقایسه</a:t>
            </a:r>
            <a:endParaRPr lang="en-US" altLang="fa-IR" b="1" dirty="0">
              <a:solidFill>
                <a:srgbClr val="60624E"/>
              </a:solidFill>
              <a:cs typeface="B Nazanin" panose="00000400000000000000" pitchFamily="2" charset="-78"/>
            </a:endParaRPr>
          </a:p>
        </p:txBody>
      </p:sp>
    </p:spTree>
    <p:extLst>
      <p:ext uri="{BB962C8B-B14F-4D97-AF65-F5344CB8AC3E}">
        <p14:creationId xmlns:p14="http://schemas.microsoft.com/office/powerpoint/2010/main" val="3907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DF16E8D-8C64-4DC6-87A4-D82B8FEB91C1}" type="datetime1">
              <a:rPr lang="fr-FR" smtClean="0"/>
              <a:pPr>
                <a:defRPr/>
              </a:pPr>
              <a:t>31/12/2014</a:t>
            </a:fld>
            <a:endParaRPr lang="fr-CA"/>
          </a:p>
        </p:txBody>
      </p:sp>
      <p:sp>
        <p:nvSpPr>
          <p:cNvPr id="1218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CAF3B4-D100-4B25-B1F4-82565DCE2253}" type="slidenum">
              <a:rPr lang="fr-CA" altLang="en-US" sz="1200" smtClean="0">
                <a:solidFill>
                  <a:srgbClr val="898989"/>
                </a:solidFill>
              </a:rPr>
              <a:pPr>
                <a:spcBef>
                  <a:spcPct val="0"/>
                </a:spcBef>
                <a:buFontTx/>
                <a:buNone/>
              </a:pPr>
              <a:t>144</a:t>
            </a:fld>
            <a:endParaRPr lang="fr-CA" altLang="en-US" sz="1200" smtClean="0">
              <a:solidFill>
                <a:srgbClr val="898989"/>
              </a:solidFill>
            </a:endParaRPr>
          </a:p>
        </p:txBody>
      </p:sp>
      <p:pic>
        <p:nvPicPr>
          <p:cNvPr id="121860" name="Picture 2" descr="ors5u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000496" y="304800"/>
            <a:ext cx="4838704" cy="892552"/>
          </a:xfrm>
          <a:prstGeom prst="rect">
            <a:avLst/>
          </a:prstGeom>
          <a:noFill/>
          <a:ln w="9525">
            <a:noFill/>
            <a:miter lim="800000"/>
            <a:headEnd/>
            <a:tailEnd/>
          </a:ln>
          <a:effectLst/>
        </p:spPr>
        <p:txBody>
          <a:bodyPr>
            <a:spAutoFit/>
          </a:bodyPr>
          <a:lstStyle/>
          <a:p>
            <a:pPr algn="r" rtl="1">
              <a:defRPr/>
            </a:pPr>
            <a:r>
              <a:rPr lang="fa-IR" sz="5200" b="1" dirty="0">
                <a:ln w="900" cmpd="sng">
                  <a:solidFill>
                    <a:schemeClr val="accent6">
                      <a:alpha val="55000"/>
                    </a:schemeClr>
                  </a:solidFill>
                  <a:prstDash val="solid"/>
                </a:ln>
                <a:solidFill>
                  <a:schemeClr val="accent1">
                    <a:satMod val="200000"/>
                    <a:tint val="3000"/>
                  </a:schemeClr>
                </a:solidFill>
                <a:effectLst>
                  <a:outerShdw blurRad="38100" dist="38100" dir="2700000" algn="tl">
                    <a:srgbClr val="000000">
                      <a:alpha val="43137"/>
                    </a:srgbClr>
                  </a:outerShdw>
                </a:effectLst>
                <a:cs typeface="B Titr" pitchFamily="2" charset="-78"/>
              </a:rPr>
              <a:t>ممنون از توجه شما</a:t>
            </a:r>
            <a:endParaRPr lang="en-US" sz="5200" b="1" dirty="0">
              <a:ln w="900" cmpd="sng">
                <a:solidFill>
                  <a:schemeClr val="accent6">
                    <a:alpha val="55000"/>
                  </a:schemeClr>
                </a:solidFill>
                <a:prstDash val="solid"/>
              </a:ln>
              <a:solidFill>
                <a:schemeClr val="accent1">
                  <a:satMod val="200000"/>
                  <a:tint val="3000"/>
                </a:schemeClr>
              </a:solidFill>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smtClean="0">
                <a:solidFill>
                  <a:srgbClr val="EAFFCD"/>
                </a:solidFill>
                <a:latin typeface="+mn-lt"/>
                <a:ea typeface="+mn-ea"/>
                <a:cs typeface="B Nazanin" panose="00000400000000000000" pitchFamily="2" charset="-78"/>
              </a:rPr>
              <a:t>تعاریف</a:t>
            </a:r>
            <a:endParaRPr lang="fr-CA" altLang="en-US" b="1" dirty="0" smtClean="0">
              <a:solidFill>
                <a:srgbClr val="EAFFCD"/>
              </a:solidFill>
              <a:latin typeface="+mn-lt"/>
              <a:ea typeface="+mn-ea"/>
              <a:cs typeface="B Nazanin" panose="00000400000000000000" pitchFamily="2" charset="-78"/>
            </a:endParaRPr>
          </a:p>
        </p:txBody>
      </p:sp>
      <p:sp>
        <p:nvSpPr>
          <p:cNvPr id="8195" name="Espace réservé du contenu 2"/>
          <p:cNvSpPr>
            <a:spLocks noGrp="1"/>
          </p:cNvSpPr>
          <p:nvPr>
            <p:ph idx="1"/>
          </p:nvPr>
        </p:nvSpPr>
        <p:spPr/>
        <p:txBody>
          <a:bodyPr/>
          <a:lstStyle/>
          <a:p>
            <a:pPr marL="0" indent="0" algn="just" rtl="1">
              <a:buFont typeface="Wingdings" panose="05000000000000000000" pitchFamily="2" charset="2"/>
              <a:buChar char="ü"/>
            </a:pPr>
            <a:r>
              <a:rPr lang="fa-IR" altLang="fa-IR" sz="2800" b="1" dirty="0" smtClean="0">
                <a:solidFill>
                  <a:srgbClr val="60624E"/>
                </a:solidFill>
                <a:cs typeface="B Nazanin" panose="00000400000000000000" pitchFamily="2" charset="-78"/>
              </a:rPr>
              <a:t>مثال</a:t>
            </a:r>
            <a:r>
              <a:rPr lang="fa-IR" altLang="fa-IR" sz="2800" dirty="0" smtClean="0">
                <a:solidFill>
                  <a:srgbClr val="60624E"/>
                </a:solidFill>
                <a:cs typeface="B Nazanin" panose="00000400000000000000" pitchFamily="2" charset="-78"/>
              </a:rPr>
              <a:t>: </a:t>
            </a:r>
            <a:r>
              <a:rPr lang="fa-IR" altLang="fa-IR" sz="2800" dirty="0" smtClean="0">
                <a:solidFill>
                  <a:srgbClr val="EAFFCD"/>
                </a:solidFill>
                <a:cs typeface="B Nazanin" panose="00000400000000000000" pitchFamily="2" charset="-78"/>
              </a:rPr>
              <a:t>داده های مربوط به بانک اطلاعاتی جانبازان</a:t>
            </a:r>
            <a:endParaRPr lang="en-US" altLang="fa-IR" sz="2800" dirty="0" smtClean="0">
              <a:solidFill>
                <a:srgbClr val="EAFFCD"/>
              </a:solidFill>
              <a:cs typeface="B Nazanin" panose="00000400000000000000" pitchFamily="2" charset="-78"/>
            </a:endParaRPr>
          </a:p>
          <a:p>
            <a:pPr marL="0" indent="0" algn="just" rtl="1">
              <a:buFont typeface="Arial" panose="020B0604020202020204" pitchFamily="34" charset="0"/>
              <a:buNone/>
            </a:pPr>
            <a:r>
              <a:rPr lang="fa-IR" altLang="fa-IR" sz="2800" dirty="0" smtClean="0">
                <a:solidFill>
                  <a:srgbClr val="EAFFCD"/>
                </a:solidFill>
                <a:cs typeface="B Nazanin" panose="00000400000000000000" pitchFamily="2" charset="-78"/>
              </a:rPr>
              <a:t>هر کدام از این بانک‌های اطلاعاتی دارای ستون‌هایی تحت عنوان نام جانبازان، جنسیت افراد و درصدجانبازی و... می‌باشند.</a:t>
            </a:r>
          </a:p>
          <a:p>
            <a:pPr marL="0" indent="0" algn="just" rtl="1">
              <a:buFont typeface="Arial" panose="020B0604020202020204" pitchFamily="34" charset="0"/>
              <a:buNone/>
            </a:pPr>
            <a:r>
              <a:rPr lang="fa-IR" altLang="fa-IR" sz="2800" dirty="0" smtClean="0">
                <a:solidFill>
                  <a:srgbClr val="EAFFCD"/>
                </a:solidFill>
                <a:cs typeface="B Nazanin" panose="00000400000000000000" pitchFamily="2" charset="-78"/>
              </a:rPr>
              <a:t>هر یک از این ستون‌ها در نرم افزار یک متغیر محسوب می‌شوند.</a:t>
            </a:r>
            <a:endParaRPr lang="en-US" altLang="fa-IR" sz="2800" dirty="0" smtClean="0">
              <a:solidFill>
                <a:srgbClr val="EAFFCD"/>
              </a:solidFill>
              <a:cs typeface="B Nazanin" panose="00000400000000000000" pitchFamily="2" charset="-78"/>
            </a:endParaRPr>
          </a:p>
          <a:p>
            <a:pPr marL="0" indent="0" algn="just" rtl="1">
              <a:buFont typeface="Arial" panose="020B0604020202020204" pitchFamily="34" charset="0"/>
              <a:buNone/>
            </a:pPr>
            <a:r>
              <a:rPr lang="fa-IR" altLang="fa-IR" sz="2800" dirty="0" smtClean="0">
                <a:solidFill>
                  <a:srgbClr val="EAFFCD"/>
                </a:solidFill>
                <a:cs typeface="B Nazanin" panose="00000400000000000000" pitchFamily="2" charset="-78"/>
              </a:rPr>
              <a:t>جنسیت افراد: داده کیفی</a:t>
            </a:r>
          </a:p>
          <a:p>
            <a:pPr marL="0" indent="0" algn="just" rtl="1">
              <a:buFont typeface="Arial" panose="020B0604020202020204" pitchFamily="34" charset="0"/>
              <a:buNone/>
            </a:pPr>
            <a:r>
              <a:rPr lang="fa-IR" altLang="fa-IR" sz="2800" dirty="0" smtClean="0">
                <a:solidFill>
                  <a:srgbClr val="EAFFCD"/>
                </a:solidFill>
                <a:cs typeface="B Nazanin" panose="00000400000000000000" pitchFamily="2" charset="-78"/>
              </a:rPr>
              <a:t>درصد جانبازی: داده کمی</a:t>
            </a:r>
            <a:endParaRPr lang="fr-CA" altLang="fa-IR" sz="2800"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666C80-EE6A-4F72-9A0E-5F48239CB119}" type="slidenum">
              <a:rPr lang="fr-CA" altLang="en-US" sz="1200" smtClean="0">
                <a:solidFill>
                  <a:srgbClr val="898989"/>
                </a:solidFill>
              </a:rPr>
              <a:pPr>
                <a:spcBef>
                  <a:spcPct val="0"/>
                </a:spcBef>
                <a:buFontTx/>
                <a:buNone/>
              </a:pPr>
              <a:t>15</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rtl="1" eaLnBrk="1" hangingPunct="1"/>
            <a:r>
              <a:rPr lang="fa-IR" altLang="fa-IR" b="1" smtClean="0">
                <a:solidFill>
                  <a:srgbClr val="EAFFCD"/>
                </a:solidFill>
                <a:cs typeface="B Nazanin" panose="00000400000000000000" pitchFamily="2" charset="-78"/>
              </a:rPr>
              <a:t>تعاریف</a:t>
            </a:r>
            <a:endParaRPr lang="fr-CA" altLang="en-US" b="1"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eaLnBrk="1" hangingPunct="1">
              <a:buNone/>
            </a:pPr>
            <a:r>
              <a:rPr lang="fa-IR" altLang="fa-IR" sz="2800" dirty="0">
                <a:solidFill>
                  <a:srgbClr val="60624E"/>
                </a:solidFill>
                <a:latin typeface="Times New Roman" panose="02020603050405020304" pitchFamily="18" charset="0"/>
                <a:cs typeface="B Nazanin" panose="00000400000000000000" pitchFamily="2" charset="-78"/>
              </a:rPr>
              <a:t>مواردي كه در ارتباط با يك مجموعه از </a:t>
            </a:r>
            <a:r>
              <a:rPr lang="fa-IR" altLang="fa-IR" sz="2800" dirty="0" smtClean="0">
                <a:solidFill>
                  <a:srgbClr val="60624E"/>
                </a:solidFill>
                <a:latin typeface="Times New Roman" panose="02020603050405020304" pitchFamily="18" charset="0"/>
                <a:cs typeface="B Nazanin" panose="00000400000000000000" pitchFamily="2" charset="-78"/>
              </a:rPr>
              <a:t>داده‌ها مي‌بايستي مدنظر </a:t>
            </a:r>
            <a:r>
              <a:rPr lang="fa-IR" altLang="fa-IR" sz="2800" dirty="0">
                <a:solidFill>
                  <a:srgbClr val="60624E"/>
                </a:solidFill>
                <a:latin typeface="Times New Roman" panose="02020603050405020304" pitchFamily="18" charset="0"/>
                <a:cs typeface="B Nazanin" panose="00000400000000000000" pitchFamily="2" charset="-78"/>
              </a:rPr>
              <a:t>قرار داد</a:t>
            </a:r>
            <a:r>
              <a:rPr lang="fa-IR" altLang="fa-IR" sz="2800" dirty="0" smtClean="0">
                <a:solidFill>
                  <a:srgbClr val="60624E"/>
                </a:solidFill>
                <a:latin typeface="Times New Roman" panose="02020603050405020304" pitchFamily="18" charset="0"/>
                <a:cs typeface="B Nazanin" panose="00000400000000000000" pitchFamily="2" charset="-78"/>
              </a:rPr>
              <a:t>، ‌عبارت‌اند </a:t>
            </a:r>
            <a:r>
              <a:rPr lang="fa-IR" altLang="fa-IR" sz="2800" dirty="0">
                <a:solidFill>
                  <a:srgbClr val="60624E"/>
                </a:solidFill>
                <a:latin typeface="Times New Roman" panose="02020603050405020304" pitchFamily="18" charset="0"/>
                <a:cs typeface="B Nazanin" panose="00000400000000000000" pitchFamily="2" charset="-78"/>
              </a:rPr>
              <a:t>از:</a:t>
            </a:r>
          </a:p>
          <a:p>
            <a:pPr marL="457200" lvl="1" indent="-457200" algn="just" rtl="1" eaLnBrk="1" hangingPunct="1">
              <a:buFont typeface="Wingdings" panose="05000000000000000000" pitchFamily="2" charset="2"/>
              <a:buChar char="ü"/>
            </a:pPr>
            <a:r>
              <a:rPr lang="fa-IR" altLang="fa-IR" dirty="0" smtClean="0">
                <a:solidFill>
                  <a:srgbClr val="60624E"/>
                </a:solidFill>
                <a:latin typeface="Times New Roman" panose="02020603050405020304" pitchFamily="18" charset="0"/>
                <a:cs typeface="B Nazanin" panose="00000400000000000000" pitchFamily="2" charset="-78"/>
              </a:rPr>
              <a:t>خلاصه </a:t>
            </a:r>
            <a:r>
              <a:rPr lang="fa-IR" altLang="fa-IR" dirty="0">
                <a:solidFill>
                  <a:srgbClr val="60624E"/>
                </a:solidFill>
                <a:latin typeface="Times New Roman" panose="02020603050405020304" pitchFamily="18" charset="0"/>
                <a:cs typeface="B Nazanin" panose="00000400000000000000" pitchFamily="2" charset="-78"/>
              </a:rPr>
              <a:t>كردن و توضيح داده‌ها به وسيله تنظيم جداول و رسم نمودارها. </a:t>
            </a:r>
          </a:p>
          <a:p>
            <a:pPr marL="457200" lvl="1" indent="-457200" algn="just" rtl="1" eaLnBrk="1" hangingPunct="1">
              <a:buFont typeface="Wingdings" panose="05000000000000000000" pitchFamily="2" charset="2"/>
              <a:buChar char="ü"/>
            </a:pPr>
            <a:r>
              <a:rPr lang="fa-IR" altLang="fa-IR" dirty="0">
                <a:solidFill>
                  <a:srgbClr val="60624E"/>
                </a:solidFill>
                <a:latin typeface="Times New Roman" panose="02020603050405020304" pitchFamily="18" charset="0"/>
                <a:cs typeface="B Nazanin" panose="00000400000000000000" pitchFamily="2" charset="-78"/>
              </a:rPr>
              <a:t>محاسبه مقادير عددي، براي دست يافتن به معيارهايي كه تمركز و يا پراكندگي داده‌ها را نشان دهد</a:t>
            </a:r>
            <a:r>
              <a:rPr lang="fa-IR" altLang="fa-IR" dirty="0" smtClean="0">
                <a:solidFill>
                  <a:srgbClr val="60624E"/>
                </a:solidFill>
                <a:latin typeface="Times New Roman" panose="02020603050405020304" pitchFamily="18" charset="0"/>
                <a:cs typeface="B Nazanin" panose="00000400000000000000" pitchFamily="2" charset="-78"/>
              </a:rPr>
              <a:t>.</a:t>
            </a:r>
          </a:p>
          <a:p>
            <a:pPr marL="0" indent="0" algn="just" rtl="1">
              <a:buNone/>
              <a:defRPr/>
            </a:pPr>
            <a:endParaRPr lang="fa-IR" sz="2800" dirty="0" smtClean="0">
              <a:solidFill>
                <a:srgbClr val="60624E"/>
              </a:solidFill>
              <a:latin typeface="Times New Roman" pitchFamily="18" charset="0"/>
              <a:cs typeface="B Nazanin" panose="00000400000000000000" pitchFamily="2" charset="-78"/>
            </a:endParaRPr>
          </a:p>
          <a:p>
            <a:pPr marL="0" indent="0" algn="just" rtl="1">
              <a:buNone/>
              <a:defRPr/>
            </a:pPr>
            <a:r>
              <a:rPr lang="fa-IR" sz="2800" dirty="0" smtClean="0">
                <a:solidFill>
                  <a:srgbClr val="60624E"/>
                </a:solidFill>
                <a:latin typeface="Times New Roman" pitchFamily="18" charset="0"/>
                <a:cs typeface="B Nazanin" panose="00000400000000000000" pitchFamily="2" charset="-78"/>
              </a:rPr>
              <a:t>در </a:t>
            </a:r>
            <a:r>
              <a:rPr lang="fa-IR" sz="2800" dirty="0">
                <a:solidFill>
                  <a:srgbClr val="60624E"/>
                </a:solidFill>
                <a:latin typeface="Times New Roman" pitchFamily="18" charset="0"/>
                <a:cs typeface="B Nazanin" panose="00000400000000000000" pitchFamily="2" charset="-78"/>
              </a:rPr>
              <a:t>آمار</a:t>
            </a:r>
            <a:r>
              <a:rPr lang="fa-IR" sz="2800" dirty="0" smtClean="0">
                <a:solidFill>
                  <a:srgbClr val="60624E"/>
                </a:solidFill>
                <a:latin typeface="Times New Roman" pitchFamily="18" charset="0"/>
                <a:cs typeface="B Nazanin" panose="00000400000000000000" pitchFamily="2" charset="-78"/>
              </a:rPr>
              <a:t>، ‌براي </a:t>
            </a:r>
            <a:r>
              <a:rPr lang="fa-IR" sz="2800" dirty="0">
                <a:solidFill>
                  <a:srgbClr val="60624E"/>
                </a:solidFill>
                <a:latin typeface="Times New Roman" pitchFamily="18" charset="0"/>
                <a:cs typeface="B Nazanin" panose="00000400000000000000" pitchFamily="2" charset="-78"/>
              </a:rPr>
              <a:t>اينكه از داده‌هاي خام واقعيتهاي موجود را استخراج </a:t>
            </a:r>
            <a:r>
              <a:rPr lang="fa-IR" sz="2800" dirty="0" smtClean="0">
                <a:solidFill>
                  <a:srgbClr val="60624E"/>
                </a:solidFill>
                <a:latin typeface="Times New Roman" pitchFamily="18" charset="0"/>
                <a:cs typeface="B Nazanin" panose="00000400000000000000" pitchFamily="2" charset="-78"/>
              </a:rPr>
              <a:t>كنيم،‌ آنها </a:t>
            </a:r>
            <a:r>
              <a:rPr lang="fa-IR" sz="2800" dirty="0">
                <a:solidFill>
                  <a:srgbClr val="60624E"/>
                </a:solidFill>
                <a:latin typeface="Times New Roman" pitchFamily="18" charset="0"/>
                <a:cs typeface="B Nazanin" panose="00000400000000000000" pitchFamily="2" charset="-78"/>
              </a:rPr>
              <a:t>را به نحوي مناسب دسته‌بندي كرده و جدولهايي به نام جدولهاي آماري تهيه مي‌نماييم. متداولترين جدول در آمار، جدول فراواني است</a:t>
            </a:r>
            <a:r>
              <a:rPr lang="fa-IR" sz="2800" dirty="0" smtClean="0">
                <a:solidFill>
                  <a:srgbClr val="60624E"/>
                </a:solidFill>
                <a:latin typeface="Times New Roman" pitchFamily="18" charset="0"/>
                <a:cs typeface="B Nazanin" panose="00000400000000000000" pitchFamily="2" charset="-78"/>
              </a:rPr>
              <a:t>.</a:t>
            </a:r>
            <a:endParaRPr lang="fa-IR" sz="2800" dirty="0">
              <a:solidFill>
                <a:srgbClr val="60624E"/>
              </a:solidFill>
              <a:latin typeface="Times New Roman" pitchFamily="18" charset="0"/>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273AE3-04B1-48B3-BFD5-17E7BA0EFC48}" type="slidenum">
              <a:rPr lang="fr-CA" altLang="en-US" sz="1200" smtClean="0">
                <a:solidFill>
                  <a:srgbClr val="898989"/>
                </a:solidFill>
              </a:rPr>
              <a:pPr>
                <a:spcBef>
                  <a:spcPct val="0"/>
                </a:spcBef>
                <a:buFontTx/>
                <a:buNone/>
              </a:pPr>
              <a:t>16</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rtl="1" eaLnBrk="1" hangingPunct="1"/>
            <a:r>
              <a:rPr lang="fa-IR" b="1" dirty="0">
                <a:solidFill>
                  <a:srgbClr val="EAFFCD"/>
                </a:solidFill>
                <a:cs typeface="B Nazanin" panose="00000400000000000000" pitchFamily="2" charset="-78"/>
              </a:rPr>
              <a:t>معيارهاي </a:t>
            </a:r>
            <a:r>
              <a:rPr lang="fa-IR" b="1" dirty="0" smtClean="0">
                <a:solidFill>
                  <a:srgbClr val="EAFFCD"/>
                </a:solidFill>
                <a:cs typeface="B Nazanin" panose="00000400000000000000" pitchFamily="2" charset="-78"/>
              </a:rPr>
              <a:t>مركزي</a:t>
            </a:r>
            <a:endParaRPr lang="fr-CA" altLang="en-US" b="1" dirty="0"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a:lnSpc>
                <a:spcPct val="150000"/>
              </a:lnSpc>
              <a:spcBef>
                <a:spcPct val="50000"/>
              </a:spcBef>
              <a:buNone/>
              <a:defRPr/>
            </a:pPr>
            <a:r>
              <a:rPr lang="fa-IR" sz="2800" dirty="0">
                <a:solidFill>
                  <a:srgbClr val="60624E"/>
                </a:solidFill>
                <a:latin typeface="Times New Roman" pitchFamily="18" charset="0"/>
                <a:cs typeface="B Nazanin" panose="00000400000000000000" pitchFamily="2" charset="-78"/>
              </a:rPr>
              <a:t>با استفاده از جدول فراواني و رسم نمودارها مي‌توانيم داده‌ها را به نحو مطلوبي </a:t>
            </a:r>
            <a:r>
              <a:rPr lang="fa-IR" sz="2800" b="1" dirty="0">
                <a:solidFill>
                  <a:srgbClr val="60624E"/>
                </a:solidFill>
                <a:latin typeface="Times New Roman" pitchFamily="18" charset="0"/>
                <a:cs typeface="B Nazanin" panose="00000400000000000000" pitchFamily="2" charset="-78"/>
              </a:rPr>
              <a:t>تنظيم كرده و اطلاعات نهفته را تا حدودي مشخص </a:t>
            </a:r>
            <a:r>
              <a:rPr lang="fa-IR" sz="2800" b="1" dirty="0" smtClean="0">
                <a:solidFill>
                  <a:srgbClr val="60624E"/>
                </a:solidFill>
                <a:latin typeface="Times New Roman" pitchFamily="18" charset="0"/>
                <a:cs typeface="B Nazanin" panose="00000400000000000000" pitchFamily="2" charset="-78"/>
              </a:rPr>
              <a:t>كنيم</a:t>
            </a:r>
            <a:r>
              <a:rPr lang="fa-IR" sz="2800" dirty="0" smtClean="0">
                <a:solidFill>
                  <a:srgbClr val="60624E"/>
                </a:solidFill>
                <a:latin typeface="Times New Roman" pitchFamily="18" charset="0"/>
                <a:cs typeface="B Nazanin" panose="00000400000000000000" pitchFamily="2" charset="-78"/>
              </a:rPr>
              <a:t>. با </a:t>
            </a:r>
            <a:r>
              <a:rPr lang="fa-IR" sz="2800" dirty="0">
                <a:solidFill>
                  <a:srgbClr val="60624E"/>
                </a:solidFill>
                <a:latin typeface="Times New Roman" pitchFamily="18" charset="0"/>
                <a:cs typeface="B Nazanin" panose="00000400000000000000" pitchFamily="2" charset="-78"/>
              </a:rPr>
              <a:t>اين حال براي ارايه يك گزارش مناسب</a:t>
            </a:r>
            <a:r>
              <a:rPr lang="fa-IR" sz="2800" dirty="0" smtClean="0">
                <a:solidFill>
                  <a:srgbClr val="60624E"/>
                </a:solidFill>
                <a:latin typeface="Times New Roman" pitchFamily="18" charset="0"/>
                <a:cs typeface="B Nazanin" panose="00000400000000000000" pitchFamily="2" charset="-78"/>
              </a:rPr>
              <a:t>، ‌بهتر </a:t>
            </a:r>
            <a:r>
              <a:rPr lang="fa-IR" sz="2800" dirty="0">
                <a:solidFill>
                  <a:srgbClr val="60624E"/>
                </a:solidFill>
                <a:latin typeface="Times New Roman" pitchFamily="18" charset="0"/>
                <a:cs typeface="B Nazanin" panose="00000400000000000000" pitchFamily="2" charset="-78"/>
              </a:rPr>
              <a:t>است آنها را در يك </a:t>
            </a:r>
            <a:r>
              <a:rPr lang="fa-IR" sz="2800" dirty="0" smtClean="0">
                <a:solidFill>
                  <a:srgbClr val="60624E"/>
                </a:solidFill>
                <a:latin typeface="Times New Roman" pitchFamily="18" charset="0"/>
                <a:cs typeface="B Nazanin" panose="00000400000000000000" pitchFamily="2" charset="-78"/>
              </a:rPr>
              <a:t>يا،‌ </a:t>
            </a:r>
            <a:r>
              <a:rPr lang="fa-IR" sz="2800" dirty="0">
                <a:solidFill>
                  <a:srgbClr val="60624E"/>
                </a:solidFill>
                <a:latin typeface="Times New Roman" pitchFamily="18" charset="0"/>
                <a:cs typeface="B Nazanin" panose="00000400000000000000" pitchFamily="2" charset="-78"/>
              </a:rPr>
              <a:t>چند عدد مناسب نيز خلاصه كنيم. چنين عددي مي‌تواند معيار مركزي باشد. مهمترين معيارهاي مرکزی </a:t>
            </a:r>
            <a:r>
              <a:rPr lang="fa-IR" sz="2800" b="1" dirty="0">
                <a:solidFill>
                  <a:srgbClr val="60624E"/>
                </a:solidFill>
                <a:latin typeface="Times New Roman" pitchFamily="18" charset="0"/>
                <a:cs typeface="B Nazanin" panose="00000400000000000000" pitchFamily="2" charset="-78"/>
              </a:rPr>
              <a:t>میانگین ميانه و نما </a:t>
            </a:r>
            <a:r>
              <a:rPr lang="fa-IR" sz="2800" dirty="0">
                <a:solidFill>
                  <a:srgbClr val="60624E"/>
                </a:solidFill>
                <a:latin typeface="Times New Roman" pitchFamily="18" charset="0"/>
                <a:cs typeface="B Nazanin" panose="00000400000000000000" pitchFamily="2" charset="-78"/>
              </a:rPr>
              <a:t>است.</a:t>
            </a:r>
            <a:endParaRPr lang="en-US" sz="2800" dirty="0">
              <a:solidFill>
                <a:srgbClr val="60624E"/>
              </a:solidFill>
              <a:latin typeface="Times New Roman" pitchFamily="18" charset="0"/>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273AE3-04B1-48B3-BFD5-17E7BA0EFC48}" type="slidenum">
              <a:rPr lang="fr-CA" altLang="en-US" sz="1200" smtClean="0">
                <a:solidFill>
                  <a:srgbClr val="898989"/>
                </a:solidFill>
              </a:rPr>
              <a:pPr>
                <a:spcBef>
                  <a:spcPct val="0"/>
                </a:spcBef>
                <a:buFontTx/>
                <a:buNone/>
              </a:pPr>
              <a:t>17</a:t>
            </a:fld>
            <a:endParaRPr lang="fr-CA" altLang="en-US" sz="1200" smtClean="0">
              <a:solidFill>
                <a:srgbClr val="898989"/>
              </a:solidFill>
            </a:endParaRPr>
          </a:p>
        </p:txBody>
      </p:sp>
    </p:spTree>
    <p:extLst>
      <p:ext uri="{BB962C8B-B14F-4D97-AF65-F5344CB8AC3E}">
        <p14:creationId xmlns:p14="http://schemas.microsoft.com/office/powerpoint/2010/main" val="293713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a:solidFill>
                  <a:srgbClr val="EAFFCD"/>
                </a:solidFill>
                <a:cs typeface="B Nazanin" panose="00000400000000000000" pitchFamily="2" charset="-78"/>
              </a:rPr>
              <a:t>میانگین</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just" rtl="1">
              <a:buFontTx/>
              <a:buNone/>
              <a:defRPr/>
            </a:pPr>
            <a:r>
              <a:rPr lang="fa-IR" sz="2200" dirty="0">
                <a:solidFill>
                  <a:srgbClr val="EAFFCD"/>
                </a:solidFill>
                <a:cs typeface="B Nazanin" panose="00000400000000000000" pitchFamily="2" charset="-78"/>
              </a:rPr>
              <a:t>میانگین حسابی یا معدل شاخص مرکزی است که از جمع </a:t>
            </a:r>
            <a:r>
              <a:rPr lang="fa-IR" sz="2200" dirty="0" smtClean="0">
                <a:solidFill>
                  <a:srgbClr val="EAFFCD"/>
                </a:solidFill>
                <a:cs typeface="B Nazanin" panose="00000400000000000000" pitchFamily="2" charset="-78"/>
              </a:rPr>
              <a:t>داده‌ها </a:t>
            </a:r>
            <a:r>
              <a:rPr lang="fa-IR" sz="2200" dirty="0">
                <a:solidFill>
                  <a:srgbClr val="EAFFCD"/>
                </a:solidFill>
                <a:cs typeface="B Nazanin" panose="00000400000000000000" pitchFamily="2" charset="-78"/>
              </a:rPr>
              <a:t>تقسیم بر تعداد </a:t>
            </a:r>
            <a:r>
              <a:rPr lang="fa-IR" sz="2200" dirty="0" smtClean="0">
                <a:solidFill>
                  <a:srgbClr val="EAFFCD"/>
                </a:solidFill>
                <a:cs typeface="B Nazanin" panose="00000400000000000000" pitchFamily="2" charset="-78"/>
              </a:rPr>
              <a:t>داده‌ها </a:t>
            </a:r>
            <a:r>
              <a:rPr lang="fa-IR" sz="2200" dirty="0">
                <a:solidFill>
                  <a:srgbClr val="EAFFCD"/>
                </a:solidFill>
                <a:cs typeface="B Nazanin" panose="00000400000000000000" pitchFamily="2" charset="-78"/>
              </a:rPr>
              <a:t>بدست </a:t>
            </a:r>
            <a:r>
              <a:rPr lang="fa-IR" sz="2200" dirty="0" smtClean="0">
                <a:solidFill>
                  <a:srgbClr val="EAFFCD"/>
                </a:solidFill>
                <a:cs typeface="B Nazanin" panose="00000400000000000000" pitchFamily="2" charset="-78"/>
              </a:rPr>
              <a:t>می‌آید </a:t>
            </a:r>
            <a:r>
              <a:rPr lang="fa-IR" sz="2200" dirty="0">
                <a:solidFill>
                  <a:srgbClr val="EAFFCD"/>
                </a:solidFill>
                <a:cs typeface="B Nazanin" panose="00000400000000000000" pitchFamily="2" charset="-78"/>
              </a:rPr>
              <a:t>و بیانگر این است که </a:t>
            </a:r>
            <a:r>
              <a:rPr lang="fa-IR" sz="2200" dirty="0" smtClean="0">
                <a:solidFill>
                  <a:srgbClr val="EAFFCD"/>
                </a:solidFill>
                <a:cs typeface="B Nazanin" panose="00000400000000000000" pitchFamily="2" charset="-78"/>
              </a:rPr>
              <a:t>داده‌ها </a:t>
            </a:r>
            <a:r>
              <a:rPr lang="fa-IR" sz="2200" dirty="0">
                <a:solidFill>
                  <a:srgbClr val="EAFFCD"/>
                </a:solidFill>
                <a:cs typeface="B Nazanin" panose="00000400000000000000" pitchFamily="2" charset="-78"/>
              </a:rPr>
              <a:t>حول چه مقداری پراکنده </a:t>
            </a:r>
            <a:r>
              <a:rPr lang="fa-IR" sz="2200" dirty="0" smtClean="0">
                <a:solidFill>
                  <a:srgbClr val="EAFFCD"/>
                </a:solidFill>
                <a:cs typeface="B Nazanin" panose="00000400000000000000" pitchFamily="2" charset="-78"/>
              </a:rPr>
              <a:t>شده‌اند</a:t>
            </a:r>
            <a:r>
              <a:rPr lang="fa-IR" sz="2200" dirty="0">
                <a:solidFill>
                  <a:srgbClr val="EAFFCD"/>
                </a:solidFill>
                <a:cs typeface="B Nazanin" panose="00000400000000000000" pitchFamily="2" charset="-78"/>
              </a:rPr>
              <a:t>.</a:t>
            </a:r>
            <a:endParaRPr lang="en-US" sz="2200" dirty="0">
              <a:solidFill>
                <a:srgbClr val="EAFFCD"/>
              </a:solidFill>
              <a:cs typeface="B Nazanin" panose="00000400000000000000" pitchFamily="2" charset="-78"/>
            </a:endParaRPr>
          </a:p>
          <a:p>
            <a:pPr marL="0" indent="0" algn="just" rtl="1">
              <a:buFontTx/>
              <a:buNone/>
              <a:defRPr/>
            </a:pPr>
            <a:endParaRPr lang="fa-IR" sz="2200" dirty="0">
              <a:solidFill>
                <a:srgbClr val="EAFFCD"/>
              </a:solidFill>
              <a:cs typeface="B Nazanin" panose="00000400000000000000" pitchFamily="2" charset="-78"/>
            </a:endParaRPr>
          </a:p>
          <a:p>
            <a:pPr marL="0" indent="0" algn="just" rtl="1">
              <a:buNone/>
              <a:defRPr/>
            </a:pPr>
            <a:r>
              <a:rPr lang="fa-IR" sz="2200" dirty="0">
                <a:solidFill>
                  <a:srgbClr val="EAFFCD"/>
                </a:solidFill>
                <a:cs typeface="B Nazanin" panose="00000400000000000000" pitchFamily="2" charset="-78"/>
              </a:rPr>
              <a:t>میانگین وزنی برای هر مقدار از </a:t>
            </a:r>
            <a:r>
              <a:rPr lang="fa-IR" sz="2200" dirty="0" smtClean="0">
                <a:solidFill>
                  <a:srgbClr val="EAFFCD"/>
                </a:solidFill>
                <a:cs typeface="B Nazanin" panose="00000400000000000000" pitchFamily="2" charset="-78"/>
              </a:rPr>
              <a:t>داده‌ها وزنی برابر (</a:t>
            </a:r>
            <a:r>
              <a:rPr lang="en-US" sz="2200" dirty="0" err="1" smtClean="0">
                <a:solidFill>
                  <a:srgbClr val="EAFFCD"/>
                </a:solidFill>
                <a:cs typeface="+mj-cs"/>
              </a:rPr>
              <a:t>w</a:t>
            </a:r>
            <a:r>
              <a:rPr lang="en-US" sz="2200" baseline="-25000" dirty="0" err="1" smtClean="0">
                <a:solidFill>
                  <a:srgbClr val="EAFFCD"/>
                </a:solidFill>
                <a:cs typeface="+mj-cs"/>
              </a:rPr>
              <a:t>i</a:t>
            </a:r>
            <a:r>
              <a:rPr lang="fa-IR" sz="2200" dirty="0" smtClean="0">
                <a:solidFill>
                  <a:srgbClr val="EAFFCD"/>
                </a:solidFill>
                <a:cs typeface="B Nazanin" panose="00000400000000000000" pitchFamily="2" charset="-78"/>
              </a:rPr>
              <a:t>) در </a:t>
            </a:r>
            <a:r>
              <a:rPr lang="fa-IR" sz="2200" dirty="0">
                <a:solidFill>
                  <a:srgbClr val="EAFFCD"/>
                </a:solidFill>
                <a:cs typeface="B Nazanin" panose="00000400000000000000" pitchFamily="2" charset="-78"/>
              </a:rPr>
              <a:t>نظر گرفته </a:t>
            </a:r>
            <a:r>
              <a:rPr lang="fa-IR" sz="2200" dirty="0" smtClean="0">
                <a:solidFill>
                  <a:srgbClr val="EAFFCD"/>
                </a:solidFill>
                <a:cs typeface="B Nazanin" panose="00000400000000000000" pitchFamily="2" charset="-78"/>
              </a:rPr>
              <a:t>می‌شود </a:t>
            </a:r>
            <a:r>
              <a:rPr lang="fa-IR" sz="2200" dirty="0">
                <a:solidFill>
                  <a:srgbClr val="EAFFCD"/>
                </a:solidFill>
                <a:cs typeface="B Nazanin" panose="00000400000000000000" pitchFamily="2" charset="-78"/>
              </a:rPr>
              <a:t>که میزان اهمیت آن مقدار را نشان </a:t>
            </a:r>
            <a:r>
              <a:rPr lang="fa-IR" sz="2200" dirty="0" smtClean="0">
                <a:solidFill>
                  <a:srgbClr val="EAFFCD"/>
                </a:solidFill>
                <a:cs typeface="B Nazanin" panose="00000400000000000000" pitchFamily="2" charset="-78"/>
              </a:rPr>
              <a:t>می‌دهد</a:t>
            </a:r>
            <a:r>
              <a:rPr lang="fa-IR" sz="2200" dirty="0">
                <a:solidFill>
                  <a:srgbClr val="EAFFCD"/>
                </a:solidFill>
                <a:cs typeface="B Nazanin" panose="00000400000000000000" pitchFamily="2" charset="-78"/>
              </a:rPr>
              <a:t>. </a:t>
            </a:r>
            <a:r>
              <a:rPr lang="fa-IR" sz="2200" dirty="0" smtClean="0">
                <a:solidFill>
                  <a:srgbClr val="EAFFCD"/>
                </a:solidFill>
                <a:cs typeface="B Nazanin" panose="00000400000000000000" pitchFamily="2" charset="-78"/>
              </a:rPr>
              <a:t>داده‌های </a:t>
            </a:r>
            <a:r>
              <a:rPr lang="fa-IR" sz="2200" dirty="0">
                <a:solidFill>
                  <a:srgbClr val="EAFFCD"/>
                </a:solidFill>
                <a:cs typeface="B Nazanin" panose="00000400000000000000" pitchFamily="2" charset="-78"/>
              </a:rPr>
              <a:t>با وزن بزرگتر تاثیر بیشتری در میانگین دارند. </a:t>
            </a:r>
            <a:r>
              <a:rPr lang="fa-IR" sz="2200" dirty="0" smtClean="0">
                <a:solidFill>
                  <a:srgbClr val="EAFFCD"/>
                </a:solidFill>
                <a:cs typeface="B Nazanin" panose="00000400000000000000" pitchFamily="2" charset="-78"/>
              </a:rPr>
              <a:t>مانند </a:t>
            </a:r>
            <a:r>
              <a:rPr lang="fa-IR" sz="2200" dirty="0">
                <a:solidFill>
                  <a:srgbClr val="EAFFCD"/>
                </a:solidFill>
                <a:cs typeface="B Nazanin" panose="00000400000000000000" pitchFamily="2" charset="-78"/>
              </a:rPr>
              <a:t>معدل </a:t>
            </a:r>
            <a:r>
              <a:rPr lang="fa-IR" sz="2200" dirty="0" smtClean="0">
                <a:solidFill>
                  <a:srgbClr val="EAFFCD"/>
                </a:solidFill>
                <a:cs typeface="B Nazanin" panose="00000400000000000000" pitchFamily="2" charset="-78"/>
              </a:rPr>
              <a:t>ترم</a:t>
            </a:r>
            <a:endParaRPr lang="en-US" sz="2200" dirty="0">
              <a:solidFill>
                <a:srgbClr val="EAFFCD"/>
              </a:solidFill>
              <a:cs typeface="B Nazanin" panose="00000400000000000000" pitchFamily="2" charset="-78"/>
            </a:endParaRPr>
          </a:p>
          <a:p>
            <a:pPr marL="0" indent="0" algn="just" rtl="1">
              <a:buNone/>
            </a:pPr>
            <a:endParaRPr lang="en-US" altLang="fa-IR" sz="1800" b="1"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18</a:t>
            </a:fld>
            <a:endParaRPr lang="fr-CA" altLang="en-US" sz="1200" smtClean="0">
              <a:solidFill>
                <a:srgbClr val="898989"/>
              </a:solidFill>
            </a:endParaRPr>
          </a:p>
        </p:txBody>
      </p:sp>
      <p:graphicFrame>
        <p:nvGraphicFramePr>
          <p:cNvPr id="9" name="Group 37"/>
          <p:cNvGraphicFramePr>
            <a:graphicFrameLocks/>
          </p:cNvGraphicFramePr>
          <p:nvPr>
            <p:extLst>
              <p:ext uri="{D42A27DB-BD31-4B8C-83A1-F6EECF244321}">
                <p14:modId xmlns:p14="http://schemas.microsoft.com/office/powerpoint/2010/main" val="626465947"/>
              </p:ext>
            </p:extLst>
          </p:nvPr>
        </p:nvGraphicFramePr>
        <p:xfrm>
          <a:off x="2286000" y="3857625"/>
          <a:ext cx="5072063" cy="2143125"/>
        </p:xfrm>
        <a:graphic>
          <a:graphicData uri="http://schemas.openxmlformats.org/drawingml/2006/table">
            <a:tbl>
              <a:tblPr>
                <a:tableStyleId>{2D5ABB26-0587-4C30-8999-92F81FD0307C}</a:tableStyleId>
              </a:tblPr>
              <a:tblGrid>
                <a:gridCol w="3358009"/>
                <a:gridCol w="1714054"/>
              </a:tblGrid>
              <a:tr h="107285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60624E"/>
                        </a:solidFill>
                        <a:effectLst/>
                        <a:latin typeface="Times New Roman" pitchFamily="18" charset="0"/>
                        <a:cs typeface="B Nazanin" panose="00000400000000000000" pitchFamily="2" charset="-78"/>
                      </a:endParaRPr>
                    </a:p>
                  </a:txBody>
                  <a:tcPr marL="91439" marR="91439"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u="none" strike="noStrike" cap="none" normalizeH="0" baseline="0" dirty="0" smtClean="0">
                          <a:ln>
                            <a:noFill/>
                          </a:ln>
                          <a:solidFill>
                            <a:srgbClr val="60624E"/>
                          </a:solidFill>
                          <a:effectLst/>
                          <a:cs typeface="B Nazanin" panose="00000400000000000000" pitchFamily="2" charset="-78"/>
                        </a:rPr>
                        <a:t>ميانگين حسابي</a:t>
                      </a:r>
                      <a:endParaRPr kumimoji="0" lang="en-US" sz="2200" b="1" i="0" u="none" strike="noStrike" cap="none" normalizeH="0" baseline="0" dirty="0" smtClean="0">
                        <a:ln>
                          <a:noFill/>
                        </a:ln>
                        <a:solidFill>
                          <a:srgbClr val="60624E"/>
                        </a:solidFill>
                        <a:effectLst/>
                        <a:latin typeface="Times New Roman" pitchFamily="18" charset="0"/>
                        <a:cs typeface="B Nazanin" panose="00000400000000000000" pitchFamily="2" charset="-78"/>
                      </a:endParaRPr>
                    </a:p>
                  </a:txBody>
                  <a:tcPr marL="91439" marR="91439" anchor="ctr" horzOverflow="overflow"/>
                </a:tc>
              </a:tr>
              <a:tr h="107026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60624E"/>
                        </a:solidFill>
                        <a:effectLst/>
                        <a:latin typeface="Times New Roman" pitchFamily="18" charset="0"/>
                        <a:cs typeface="B Nazanin" panose="00000400000000000000" pitchFamily="2" charset="-78"/>
                      </a:endParaRPr>
                    </a:p>
                  </a:txBody>
                  <a:tcPr marL="91439" marR="91439"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200" u="none" strike="noStrike" cap="none" normalizeH="0" baseline="0" dirty="0" smtClean="0">
                          <a:ln>
                            <a:noFill/>
                          </a:ln>
                          <a:solidFill>
                            <a:srgbClr val="60624E"/>
                          </a:solidFill>
                          <a:effectLst/>
                          <a:cs typeface="B Nazanin" panose="00000400000000000000" pitchFamily="2" charset="-78"/>
                        </a:rPr>
                        <a:t>ميانگين وزني</a:t>
                      </a:r>
                      <a:endParaRPr kumimoji="0" lang="en-US" sz="2200" b="1" i="0" u="none" strike="noStrike" cap="none" normalizeH="0" baseline="0" dirty="0" smtClean="0">
                        <a:ln>
                          <a:noFill/>
                        </a:ln>
                        <a:solidFill>
                          <a:srgbClr val="60624E"/>
                        </a:solidFill>
                        <a:effectLst/>
                        <a:latin typeface="Times New Roman" pitchFamily="18" charset="0"/>
                        <a:cs typeface="B Nazanin" panose="00000400000000000000" pitchFamily="2" charset="-78"/>
                      </a:endParaRPr>
                    </a:p>
                  </a:txBody>
                  <a:tcPr marL="91439" marR="91439" anchor="ctr" horzOverflow="overflow"/>
                </a:tc>
              </a:tr>
            </a:tbl>
          </a:graphicData>
        </a:graphic>
      </p:graphicFrame>
      <p:sp>
        <p:nvSpPr>
          <p:cNvPr id="10" name="Rectangle 9"/>
          <p:cNvSpPr>
            <a:spLocks noRot="1" noChangeAspect="1" noMove="1" noResize="1" noEditPoints="1" noAdjustHandles="1" noChangeArrowheads="1" noChangeShapeType="1" noTextEdit="1"/>
          </p:cNvSpPr>
          <p:nvPr/>
        </p:nvSpPr>
        <p:spPr>
          <a:xfrm>
            <a:off x="2704474" y="3861048"/>
            <a:ext cx="1435477" cy="764505"/>
          </a:xfrm>
          <a:prstGeom prst="rect">
            <a:avLst/>
          </a:prstGeom>
          <a:blipFill rotWithShape="1">
            <a:blip r:embed="rId3"/>
            <a:stretch>
              <a:fillRect/>
            </a:stretch>
          </a:blipFill>
        </p:spPr>
        <p:txBody>
          <a:bodyPr/>
          <a:lstStyle/>
          <a:p>
            <a:r>
              <a:rPr lang="en-US">
                <a:noFill/>
              </a:rPr>
              <a:t> </a:t>
            </a:r>
          </a:p>
        </p:txBody>
      </p:sp>
      <p:sp>
        <p:nvSpPr>
          <p:cNvPr id="11" name="Rectangle 10"/>
          <p:cNvSpPr>
            <a:spLocks noRot="1" noChangeAspect="1" noMove="1" noResize="1" noEditPoints="1" noAdjustHandles="1" noChangeArrowheads="1" noChangeShapeType="1" noTextEdit="1"/>
          </p:cNvSpPr>
          <p:nvPr/>
        </p:nvSpPr>
        <p:spPr>
          <a:xfrm>
            <a:off x="2704474" y="5096924"/>
            <a:ext cx="1656184" cy="672172"/>
          </a:xfrm>
          <a:prstGeom prst="rect">
            <a:avLst/>
          </a:prstGeom>
          <a:blipFill rotWithShape="1">
            <a:blip r:embed="rId4"/>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مثال</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r" rtl="1">
              <a:buFontTx/>
              <a:buNone/>
              <a:defRPr/>
            </a:pPr>
            <a:r>
              <a:rPr lang="fa-IR" sz="2800" dirty="0">
                <a:solidFill>
                  <a:srgbClr val="60624E"/>
                </a:solidFill>
                <a:cs typeface="B Nazanin" panose="00000400000000000000" pitchFamily="2" charset="-78"/>
              </a:rPr>
              <a:t>میانگین مقادیر زیر را بدست آورید:</a:t>
            </a:r>
          </a:p>
          <a:p>
            <a:pPr marL="0" indent="0" algn="ctr" rtl="1">
              <a:buFontTx/>
              <a:buNone/>
              <a:defRPr/>
            </a:pPr>
            <a:r>
              <a:rPr lang="fa-IR" dirty="0">
                <a:solidFill>
                  <a:srgbClr val="60624E"/>
                </a:solidFill>
                <a:cs typeface="B Nazanin" panose="00000400000000000000" pitchFamily="2" charset="-78"/>
              </a:rPr>
              <a:t>13, 18, 13, 14, 13, 16, 14, 21, 13</a:t>
            </a:r>
          </a:p>
          <a:p>
            <a:pPr marL="0" indent="0" algn="r" rtl="1">
              <a:buFontTx/>
              <a:buNone/>
              <a:defRPr/>
            </a:pPr>
            <a:r>
              <a:rPr lang="fa-IR" sz="2800" dirty="0">
                <a:solidFill>
                  <a:srgbClr val="60624E"/>
                </a:solidFill>
                <a:cs typeface="B Nazanin" panose="00000400000000000000" pitchFamily="2" charset="-78"/>
              </a:rPr>
              <a:t>ج: </a:t>
            </a:r>
          </a:p>
          <a:p>
            <a:pPr marL="0" indent="0" algn="ctr" rtl="1">
              <a:buFontTx/>
              <a:buNone/>
              <a:defRPr/>
            </a:pPr>
            <a:r>
              <a:rPr lang="fa-IR" sz="2000" dirty="0">
                <a:solidFill>
                  <a:srgbClr val="60624E"/>
                </a:solidFill>
                <a:cs typeface="B Nazanin" panose="00000400000000000000" pitchFamily="2" charset="-78"/>
              </a:rPr>
              <a:t>15= 9/ (13+18+13+14+13+16+14+21+13)</a:t>
            </a:r>
          </a:p>
          <a:p>
            <a:pPr marL="0" indent="0" algn="ctr" rtl="1">
              <a:buFontTx/>
              <a:buNone/>
              <a:defRPr/>
            </a:pPr>
            <a:endParaRPr lang="fa-IR" sz="2000" dirty="0">
              <a:solidFill>
                <a:srgbClr val="60624E"/>
              </a:solidFill>
              <a:cs typeface="B Nazanin" panose="00000400000000000000" pitchFamily="2" charset="-78"/>
            </a:endParaRPr>
          </a:p>
          <a:p>
            <a:pPr marL="0" indent="0" algn="r" rtl="1">
              <a:buFontTx/>
              <a:buNone/>
              <a:defRPr/>
            </a:pPr>
            <a:r>
              <a:rPr lang="fa-IR" sz="2800" dirty="0">
                <a:solidFill>
                  <a:srgbClr val="60624E"/>
                </a:solidFill>
                <a:cs typeface="B Nazanin" panose="00000400000000000000" pitchFamily="2" charset="-78"/>
              </a:rPr>
              <a:t>میانگین مقادیر زیر را بدست آورید:</a:t>
            </a:r>
          </a:p>
          <a:p>
            <a:pPr marL="0" indent="0" algn="ctr" rtl="1">
              <a:buFontTx/>
              <a:buNone/>
              <a:defRPr/>
            </a:pPr>
            <a:r>
              <a:rPr lang="fa-IR" dirty="0">
                <a:solidFill>
                  <a:srgbClr val="60624E"/>
                </a:solidFill>
                <a:cs typeface="B Nazanin" panose="00000400000000000000" pitchFamily="2" charset="-78"/>
              </a:rPr>
              <a:t>8, 9, 10, 10, 10, 11, 11, 11, 12, </a:t>
            </a:r>
            <a:r>
              <a:rPr lang="fa-IR" dirty="0" smtClean="0">
                <a:solidFill>
                  <a:srgbClr val="60624E"/>
                </a:solidFill>
                <a:cs typeface="B Nazanin" panose="00000400000000000000" pitchFamily="2" charset="-78"/>
              </a:rPr>
              <a:t>13</a:t>
            </a:r>
            <a:endParaRPr lang="fa-IR"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19</a:t>
            </a:fld>
            <a:endParaRPr lang="fr-CA" altLang="en-US" sz="1200" smtClean="0">
              <a:solidFill>
                <a:srgbClr val="898989"/>
              </a:solidFill>
            </a:endParaRPr>
          </a:p>
        </p:txBody>
      </p:sp>
    </p:spTree>
    <p:extLst>
      <p:ext uri="{BB962C8B-B14F-4D97-AF65-F5344CB8AC3E}">
        <p14:creationId xmlns:p14="http://schemas.microsoft.com/office/powerpoint/2010/main" val="376601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03300"/>
            <a:ext cx="7924800" cy="4787900"/>
          </a:xfrm>
        </p:spPr>
      </p:pic>
      <p:sp>
        <p:nvSpPr>
          <p:cNvPr id="2" name="Date Placeholder 1"/>
          <p:cNvSpPr>
            <a:spLocks noGrp="1"/>
          </p:cNvSpPr>
          <p:nvPr>
            <p:ph type="dt" sz="quarter" idx="10"/>
          </p:nvPr>
        </p:nvSpPr>
        <p:spPr/>
        <p:txBody>
          <a:bodyPr/>
          <a:lstStyle/>
          <a:p>
            <a:pPr>
              <a:defRPr/>
            </a:pPr>
            <a:fld id="{21257041-72D9-4C9B-9727-52A0D08C3D0B}" type="datetime1">
              <a:rPr lang="fr-FR"/>
              <a:pPr>
                <a:defRPr/>
              </a:pPr>
              <a:t>31/12/2014</a:t>
            </a:fld>
            <a:endParaRPr lang="en-US"/>
          </a:p>
        </p:txBody>
      </p:sp>
      <p:sp>
        <p:nvSpPr>
          <p:cNvPr id="41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E01616-4A66-447F-8EE8-7F75373E118E}" type="slidenum">
              <a:rPr lang="fr-CA" altLang="en-US" sz="1200" smtClean="0">
                <a:solidFill>
                  <a:srgbClr val="898989"/>
                </a:solidFill>
              </a:rPr>
              <a:pPr>
                <a:spcBef>
                  <a:spcPct val="0"/>
                </a:spcBef>
                <a:buFontTx/>
                <a:buNone/>
              </a:pPr>
              <a:t>2</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a:solidFill>
                  <a:srgbClr val="EAFFCD"/>
                </a:solidFill>
                <a:cs typeface="B Nazanin" panose="00000400000000000000" pitchFamily="2" charset="-78"/>
              </a:rPr>
              <a:t>مد</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r" rtl="1">
              <a:buFontTx/>
              <a:buNone/>
            </a:pPr>
            <a:r>
              <a:rPr lang="fa-IR" altLang="fa-IR" dirty="0">
                <a:solidFill>
                  <a:srgbClr val="60624E"/>
                </a:solidFill>
                <a:cs typeface="B Nazanin" panose="00000400000000000000" pitchFamily="2" charset="-78"/>
              </a:rPr>
              <a:t> </a:t>
            </a:r>
            <a:r>
              <a:rPr lang="fa-IR" altLang="fa-IR" dirty="0">
                <a:solidFill>
                  <a:srgbClr val="EAFFCD"/>
                </a:solidFill>
                <a:cs typeface="B Nazanin" panose="00000400000000000000" pitchFamily="2" charset="-78"/>
              </a:rPr>
              <a:t>مقداری از داده ها که بیشترین فراوانی را داشته باشد.</a:t>
            </a:r>
          </a:p>
          <a:p>
            <a:pPr marL="827088" lvl="1" indent="0" algn="r" rtl="1">
              <a:buFontTx/>
              <a:buNone/>
            </a:pPr>
            <a:r>
              <a:rPr lang="fa-IR" altLang="fa-IR" sz="2000" dirty="0">
                <a:solidFill>
                  <a:srgbClr val="EAFFCD"/>
                </a:solidFill>
                <a:cs typeface="B Nazanin" panose="00000400000000000000" pitchFamily="2" charset="-78"/>
              </a:rPr>
              <a:t>مهمترین شاخص مرکزی برای داده های کیفی</a:t>
            </a:r>
          </a:p>
          <a:p>
            <a:pPr marL="0" indent="0" algn="r" rtl="1">
              <a:buFontTx/>
              <a:buNone/>
            </a:pPr>
            <a:endParaRPr lang="fa-IR" altLang="fa-IR" dirty="0">
              <a:solidFill>
                <a:srgbClr val="60624E"/>
              </a:solidFill>
              <a:cs typeface="B Nazanin" panose="00000400000000000000" pitchFamily="2" charset="-78"/>
            </a:endParaRPr>
          </a:p>
          <a:p>
            <a:pPr marL="0" indent="0" algn="r" rtl="1">
              <a:buFontTx/>
              <a:buNone/>
            </a:pPr>
            <a:r>
              <a:rPr lang="fa-IR" altLang="fa-IR" dirty="0">
                <a:solidFill>
                  <a:srgbClr val="60624E"/>
                </a:solidFill>
                <a:cs typeface="B Nazanin" panose="00000400000000000000" pitchFamily="2" charset="-78"/>
              </a:rPr>
              <a:t>مثال: </a:t>
            </a:r>
          </a:p>
          <a:p>
            <a:pPr marL="0" indent="0" algn="ctr" rtl="1">
              <a:buFontTx/>
              <a:buNone/>
            </a:pPr>
            <a:r>
              <a:rPr lang="fa-IR" altLang="fa-IR" dirty="0">
                <a:solidFill>
                  <a:srgbClr val="60624E"/>
                </a:solidFill>
                <a:cs typeface="B Nazanin" panose="00000400000000000000" pitchFamily="2" charset="-78"/>
              </a:rPr>
              <a:t>13, 18, 13, 14, 13, 16, 14, 21, 13</a:t>
            </a:r>
          </a:p>
          <a:p>
            <a:pPr marL="0" indent="0" algn="r" rtl="1">
              <a:buFontTx/>
              <a:buNone/>
            </a:pPr>
            <a:r>
              <a:rPr lang="fa-IR" altLang="fa-IR" dirty="0">
                <a:solidFill>
                  <a:srgbClr val="60624E"/>
                </a:solidFill>
                <a:cs typeface="B Nazanin" panose="00000400000000000000" pitchFamily="2" charset="-78"/>
              </a:rPr>
              <a:t>مد این داده ها 13 است</a:t>
            </a:r>
            <a:endParaRPr lang="en-US" altLang="fa-IR" dirty="0">
              <a:solidFill>
                <a:srgbClr val="60624E"/>
              </a:solidFill>
              <a:cs typeface="B Nazanin" panose="00000400000000000000" pitchFamily="2" charset="-78"/>
            </a:endParaRPr>
          </a:p>
          <a:p>
            <a:pPr marL="0" indent="0" algn="just" rtl="1">
              <a:buNone/>
            </a:pPr>
            <a:endParaRPr lang="en-US" altLang="fa-IR" sz="2800" b="1" dirty="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20</a:t>
            </a:fld>
            <a:endParaRPr lang="fr-CA" altLang="en-US" sz="1200" smtClean="0">
              <a:solidFill>
                <a:srgbClr val="898989"/>
              </a:solidFill>
            </a:endParaRPr>
          </a:p>
        </p:txBody>
      </p:sp>
    </p:spTree>
    <p:extLst>
      <p:ext uri="{BB962C8B-B14F-4D97-AF65-F5344CB8AC3E}">
        <p14:creationId xmlns:p14="http://schemas.microsoft.com/office/powerpoint/2010/main" val="3463733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میانه</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just" rtl="1">
              <a:buNone/>
            </a:pPr>
            <a:r>
              <a:rPr lang="fa-IR" sz="2800" dirty="0">
                <a:solidFill>
                  <a:srgbClr val="60624E"/>
                </a:solidFill>
                <a:latin typeface="Times New Roman" pitchFamily="18" charset="0"/>
                <a:cs typeface="B Nazanin" panose="00000400000000000000" pitchFamily="2" charset="-78"/>
              </a:rPr>
              <a:t>اگر داده‌ها را از كوچك به </a:t>
            </a:r>
            <a:r>
              <a:rPr lang="fa-IR" sz="2800" dirty="0" smtClean="0">
                <a:solidFill>
                  <a:srgbClr val="60624E"/>
                </a:solidFill>
                <a:latin typeface="Times New Roman" pitchFamily="18" charset="0"/>
                <a:cs typeface="B Nazanin" panose="00000400000000000000" pitchFamily="2" charset="-78"/>
              </a:rPr>
              <a:t>بزرگ (</a:t>
            </a:r>
            <a:r>
              <a:rPr lang="fa-IR" sz="2800" dirty="0">
                <a:solidFill>
                  <a:srgbClr val="60624E"/>
                </a:solidFill>
                <a:latin typeface="Times New Roman" pitchFamily="18" charset="0"/>
                <a:cs typeface="B Nazanin" panose="00000400000000000000" pitchFamily="2" charset="-78"/>
              </a:rPr>
              <a:t>یا برعکس) مرتب </a:t>
            </a:r>
            <a:r>
              <a:rPr lang="fa-IR" sz="2800" dirty="0" smtClean="0">
                <a:solidFill>
                  <a:srgbClr val="60624E"/>
                </a:solidFill>
                <a:latin typeface="Times New Roman" pitchFamily="18" charset="0"/>
                <a:cs typeface="B Nazanin" panose="00000400000000000000" pitchFamily="2" charset="-78"/>
              </a:rPr>
              <a:t>نماييم،‌ عدد </a:t>
            </a:r>
            <a:r>
              <a:rPr lang="en-US" sz="2800" dirty="0" smtClean="0">
                <a:solidFill>
                  <a:srgbClr val="60624E"/>
                </a:solidFill>
                <a:latin typeface="Times New Roman" pitchFamily="18" charset="0"/>
                <a:cs typeface="B Nazanin" panose="00000400000000000000" pitchFamily="2" charset="-78"/>
              </a:rPr>
              <a:t>m</a:t>
            </a:r>
            <a:r>
              <a:rPr lang="fa-IR" sz="2800" dirty="0" smtClean="0">
                <a:solidFill>
                  <a:srgbClr val="60624E"/>
                </a:solidFill>
                <a:latin typeface="Times New Roman" pitchFamily="18" charset="0"/>
                <a:cs typeface="B Nazanin" panose="00000400000000000000" pitchFamily="2" charset="-78"/>
              </a:rPr>
              <a:t> را </a:t>
            </a:r>
            <a:r>
              <a:rPr lang="fa-IR" sz="2800" dirty="0">
                <a:solidFill>
                  <a:srgbClr val="60624E"/>
                </a:solidFill>
                <a:latin typeface="Times New Roman" pitchFamily="18" charset="0"/>
                <a:cs typeface="B Nazanin" panose="00000400000000000000" pitchFamily="2" charset="-78"/>
              </a:rPr>
              <a:t>ميانه اين داده‌ها مي‌ناميم</a:t>
            </a:r>
            <a:r>
              <a:rPr lang="fa-IR" sz="2800" dirty="0" smtClean="0">
                <a:solidFill>
                  <a:srgbClr val="60624E"/>
                </a:solidFill>
                <a:latin typeface="Times New Roman" pitchFamily="18" charset="0"/>
                <a:cs typeface="B Nazanin" panose="00000400000000000000" pitchFamily="2" charset="-78"/>
              </a:rPr>
              <a:t>، ‌اگر </a:t>
            </a:r>
            <a:r>
              <a:rPr lang="fa-IR" sz="2800" dirty="0">
                <a:solidFill>
                  <a:srgbClr val="60624E"/>
                </a:solidFill>
                <a:latin typeface="Times New Roman" pitchFamily="18" charset="0"/>
                <a:cs typeface="B Nazanin" panose="00000400000000000000" pitchFamily="2" charset="-78"/>
              </a:rPr>
              <a:t>نصف داده‌ها در سمت چپ و نصف داده در سمت راست اين عدد قرار گيرد</a:t>
            </a:r>
            <a:endParaRPr lang="en-US" sz="2800" dirty="0">
              <a:solidFill>
                <a:srgbClr val="60624E"/>
              </a:solidFill>
              <a:latin typeface="Times New Roman" pitchFamily="18" charset="0"/>
              <a:cs typeface="B Nazanin" panose="00000400000000000000" pitchFamily="2" charset="-78"/>
            </a:endParaRPr>
          </a:p>
          <a:p>
            <a:pPr marL="0" indent="0" algn="just" rtl="1">
              <a:buNone/>
            </a:pPr>
            <a:r>
              <a:rPr lang="fa-IR" sz="2800" b="1" dirty="0">
                <a:solidFill>
                  <a:srgbClr val="60624E"/>
                </a:solidFill>
                <a:latin typeface="Times New Roman" pitchFamily="18" charset="0"/>
                <a:cs typeface="B Nazanin" panose="00000400000000000000" pitchFamily="2" charset="-78"/>
              </a:rPr>
              <a:t>محاسبه ميانه براي داده‌هاي گسسته</a:t>
            </a:r>
            <a:endParaRPr lang="en-US" sz="2800" b="1" dirty="0">
              <a:solidFill>
                <a:srgbClr val="60624E"/>
              </a:solidFill>
              <a:latin typeface="Times New Roman" pitchFamily="18" charset="0"/>
              <a:cs typeface="B Nazanin" panose="00000400000000000000" pitchFamily="2" charset="-78"/>
            </a:endParaRPr>
          </a:p>
          <a:p>
            <a:pPr marL="0" indent="0" algn="just" rtl="1">
              <a:spcBef>
                <a:spcPct val="50000"/>
              </a:spcBef>
              <a:buNone/>
              <a:defRPr/>
            </a:pPr>
            <a:r>
              <a:rPr lang="fa-IR" sz="2800" dirty="0">
                <a:solidFill>
                  <a:srgbClr val="60624E"/>
                </a:solidFill>
                <a:latin typeface="Times New Roman" pitchFamily="18" charset="0"/>
                <a:cs typeface="B Nazanin" panose="00000400000000000000" pitchFamily="2" charset="-78"/>
              </a:rPr>
              <a:t>فرض كنيد </a:t>
            </a:r>
            <a:r>
              <a:rPr lang="fa-IR" sz="2800" dirty="0" smtClean="0">
                <a:solidFill>
                  <a:srgbClr val="60624E"/>
                </a:solidFill>
                <a:latin typeface="Times New Roman" pitchFamily="18" charset="0"/>
                <a:cs typeface="B Nazanin" panose="00000400000000000000" pitchFamily="2" charset="-78"/>
              </a:rPr>
              <a:t>                داده‌هاي </a:t>
            </a:r>
            <a:r>
              <a:rPr lang="fa-IR" sz="2800" dirty="0">
                <a:solidFill>
                  <a:srgbClr val="60624E"/>
                </a:solidFill>
                <a:latin typeface="Times New Roman" pitchFamily="18" charset="0"/>
                <a:cs typeface="B Nazanin" panose="00000400000000000000" pitchFamily="2" charset="-78"/>
              </a:rPr>
              <a:t>ما باشند و شكل مرتب شده آنها را </a:t>
            </a:r>
            <a:r>
              <a:rPr lang="fa-IR" sz="2800" dirty="0" smtClean="0">
                <a:solidFill>
                  <a:srgbClr val="60624E"/>
                </a:solidFill>
                <a:latin typeface="Times New Roman" pitchFamily="18" charset="0"/>
                <a:cs typeface="B Nazanin" panose="00000400000000000000" pitchFamily="2" charset="-78"/>
              </a:rPr>
              <a:t>با</a:t>
            </a:r>
          </a:p>
          <a:p>
            <a:pPr marL="0" indent="0" algn="just" rtl="1">
              <a:spcBef>
                <a:spcPct val="50000"/>
              </a:spcBef>
              <a:buNone/>
              <a:defRPr/>
            </a:pPr>
            <a:r>
              <a:rPr lang="fa-IR" sz="2800" dirty="0" smtClean="0">
                <a:solidFill>
                  <a:srgbClr val="60624E"/>
                </a:solidFill>
                <a:latin typeface="Times New Roman" pitchFamily="18" charset="0"/>
                <a:cs typeface="B Nazanin" panose="00000400000000000000" pitchFamily="2" charset="-78"/>
              </a:rPr>
              <a:t>                      نمايش </a:t>
            </a:r>
            <a:r>
              <a:rPr lang="fa-IR" sz="2800" dirty="0">
                <a:solidFill>
                  <a:srgbClr val="60624E"/>
                </a:solidFill>
                <a:latin typeface="Times New Roman" pitchFamily="18" charset="0"/>
                <a:cs typeface="B Nazanin" panose="00000400000000000000" pitchFamily="2" charset="-78"/>
              </a:rPr>
              <a:t>دهيم آنگاه</a:t>
            </a:r>
            <a:endParaRPr lang="en-US" sz="2800" dirty="0">
              <a:solidFill>
                <a:srgbClr val="60624E"/>
              </a:solidFill>
              <a:latin typeface="Times New Roman" pitchFamily="18" charset="0"/>
              <a:cs typeface="B Nazanin" panose="00000400000000000000" pitchFamily="2" charset="-78"/>
            </a:endParaRPr>
          </a:p>
          <a:p>
            <a:pPr marL="0" indent="0" algn="just">
              <a:buNone/>
            </a:pPr>
            <a:endParaRPr lang="en-US" altLang="fa-IR" sz="2800" b="1" dirty="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21</a:t>
            </a:fld>
            <a:endParaRPr lang="fr-CA" altLang="en-US" sz="1200" smtClean="0">
              <a:solidFill>
                <a:srgbClr val="898989"/>
              </a:solidFill>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3921719092"/>
              </p:ext>
            </p:extLst>
          </p:nvPr>
        </p:nvGraphicFramePr>
        <p:xfrm>
          <a:off x="5993408" y="3656013"/>
          <a:ext cx="1458912" cy="398462"/>
        </p:xfrm>
        <a:graphic>
          <a:graphicData uri="http://schemas.openxmlformats.org/presentationml/2006/ole">
            <mc:AlternateContent xmlns:mc="http://schemas.openxmlformats.org/markup-compatibility/2006">
              <mc:Choice xmlns:v="urn:schemas-microsoft-com:vml" Requires="v">
                <p:oleObj spid="_x0000_s80050" name="Equation" r:id="rId4" imgW="838080" imgH="228600" progId="Equation.DSMT4">
                  <p:embed/>
                </p:oleObj>
              </mc:Choice>
              <mc:Fallback>
                <p:oleObj name="Equation" r:id="rId4" imgW="838080" imgH="228600" progId="Equation.DSMT4">
                  <p:embed/>
                  <p:pic>
                    <p:nvPicPr>
                      <p:cNvPr id="0" name=""/>
                      <p:cNvPicPr>
                        <a:picLocks noChangeAspect="1" noChangeArrowheads="1"/>
                      </p:cNvPicPr>
                      <p:nvPr/>
                    </p:nvPicPr>
                    <p:blipFill>
                      <a:blip r:embed="rId5"/>
                      <a:srcRect/>
                      <a:stretch>
                        <a:fillRect/>
                      </a:stretch>
                    </p:blipFill>
                    <p:spPr bwMode="auto">
                      <a:xfrm>
                        <a:off x="5993408" y="3656013"/>
                        <a:ext cx="1458912"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781884887"/>
              </p:ext>
            </p:extLst>
          </p:nvPr>
        </p:nvGraphicFramePr>
        <p:xfrm>
          <a:off x="6721102" y="4304457"/>
          <a:ext cx="1811338" cy="420687"/>
        </p:xfrm>
        <a:graphic>
          <a:graphicData uri="http://schemas.openxmlformats.org/presentationml/2006/ole">
            <mc:AlternateContent xmlns:mc="http://schemas.openxmlformats.org/markup-compatibility/2006">
              <mc:Choice xmlns:v="urn:schemas-microsoft-com:vml" Requires="v">
                <p:oleObj spid="_x0000_s80051" name="Equation" r:id="rId6" imgW="1040948" imgH="241195" progId="Equation.DSMT4">
                  <p:embed/>
                </p:oleObj>
              </mc:Choice>
              <mc:Fallback>
                <p:oleObj name="Equation" r:id="rId6" imgW="1040948"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102" y="4304457"/>
                        <a:ext cx="181133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54"/>
          <p:cNvSpPr txBox="1">
            <a:spLocks noChangeArrowheads="1"/>
          </p:cNvSpPr>
          <p:nvPr/>
        </p:nvSpPr>
        <p:spPr bwMode="auto">
          <a:xfrm>
            <a:off x="251520" y="5227786"/>
            <a:ext cx="576262" cy="336550"/>
          </a:xfrm>
          <a:prstGeom prst="rect">
            <a:avLst/>
          </a:prstGeom>
          <a:noFill/>
          <a:ln w="9525">
            <a:noFill/>
            <a:miter lim="800000"/>
            <a:headEnd/>
            <a:tailEnd/>
          </a:ln>
        </p:spPr>
        <p:txBody>
          <a:bodyPr>
            <a:spAutoFit/>
          </a:bodyPr>
          <a:lstStyle/>
          <a:p>
            <a:pPr>
              <a:spcBef>
                <a:spcPct val="50000"/>
              </a:spcBef>
              <a:defRPr/>
            </a:pPr>
            <a:r>
              <a:rPr lang="en-US">
                <a:latin typeface="Times New Roman" pitchFamily="18" charset="0"/>
                <a:cs typeface="+mn-cs"/>
              </a:rPr>
              <a:t>M=</a:t>
            </a:r>
          </a:p>
        </p:txBody>
      </p:sp>
      <p:sp>
        <p:nvSpPr>
          <p:cNvPr id="10" name="AutoShape 55"/>
          <p:cNvSpPr>
            <a:spLocks/>
          </p:cNvSpPr>
          <p:nvPr/>
        </p:nvSpPr>
        <p:spPr bwMode="auto">
          <a:xfrm>
            <a:off x="827782" y="4437211"/>
            <a:ext cx="71438" cy="2016125"/>
          </a:xfrm>
          <a:prstGeom prst="leftBrace">
            <a:avLst>
              <a:gd name="adj1" fmla="val 235184"/>
              <a:gd name="adj2" fmla="val 50000"/>
            </a:avLst>
          </a:prstGeom>
          <a:noFill/>
          <a:ln w="9525">
            <a:solidFill>
              <a:schemeClr val="tx1"/>
            </a:solidFill>
            <a:round/>
            <a:headEnd/>
            <a:tailEnd/>
          </a:ln>
        </p:spPr>
        <p:txBody>
          <a:bodyPr wrap="none" anchor="ctr"/>
          <a:lstStyle/>
          <a:p>
            <a:pPr>
              <a:defRPr/>
            </a:pPr>
            <a:endParaRPr lang="en-US">
              <a:cs typeface="+mn-cs"/>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534327448"/>
              </p:ext>
            </p:extLst>
          </p:nvPr>
        </p:nvGraphicFramePr>
        <p:xfrm>
          <a:off x="1043682" y="4508649"/>
          <a:ext cx="792163" cy="712787"/>
        </p:xfrm>
        <a:graphic>
          <a:graphicData uri="http://schemas.openxmlformats.org/presentationml/2006/ole">
            <mc:AlternateContent xmlns:mc="http://schemas.openxmlformats.org/markup-compatibility/2006">
              <mc:Choice xmlns:v="urn:schemas-microsoft-com:vml" Requires="v">
                <p:oleObj spid="_x0000_s80052" name="Equation" r:id="rId8" imgW="380835" imgH="342751" progId="Equation.DSMT4">
                  <p:embed/>
                </p:oleObj>
              </mc:Choice>
              <mc:Fallback>
                <p:oleObj name="Equation" r:id="rId8" imgW="380835" imgH="34275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82" y="4508649"/>
                        <a:ext cx="792163"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141865344"/>
              </p:ext>
            </p:extLst>
          </p:nvPr>
        </p:nvGraphicFramePr>
        <p:xfrm>
          <a:off x="1024632" y="5661174"/>
          <a:ext cx="1539875" cy="661987"/>
        </p:xfrm>
        <a:graphic>
          <a:graphicData uri="http://schemas.openxmlformats.org/presentationml/2006/ole">
            <mc:AlternateContent xmlns:mc="http://schemas.openxmlformats.org/markup-compatibility/2006">
              <mc:Choice xmlns:v="urn:schemas-microsoft-com:vml" Requires="v">
                <p:oleObj spid="_x0000_s80053" name="Equation" r:id="rId10" imgW="1002865" imgH="431613" progId="Equation.DSMT4">
                  <p:embed/>
                </p:oleObj>
              </mc:Choice>
              <mc:Fallback>
                <p:oleObj name="Equation" r:id="rId10" imgW="1002865"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632" y="5661174"/>
                        <a:ext cx="1539875"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59"/>
          <p:cNvSpPr txBox="1">
            <a:spLocks noChangeArrowheads="1"/>
          </p:cNvSpPr>
          <p:nvPr/>
        </p:nvSpPr>
        <p:spPr bwMode="auto">
          <a:xfrm>
            <a:off x="2627784" y="4653111"/>
            <a:ext cx="1873250" cy="369332"/>
          </a:xfrm>
          <a:prstGeom prst="rect">
            <a:avLst/>
          </a:prstGeom>
          <a:noFill/>
          <a:ln w="9525">
            <a:noFill/>
            <a:miter lim="800000"/>
            <a:headEnd/>
            <a:tailEnd/>
          </a:ln>
        </p:spPr>
        <p:txBody>
          <a:bodyPr>
            <a:spAutoFit/>
          </a:bodyPr>
          <a:lstStyle/>
          <a:p>
            <a:pPr algn="r" rtl="1">
              <a:spcBef>
                <a:spcPct val="50000"/>
              </a:spcBef>
              <a:defRPr/>
            </a:pPr>
            <a:r>
              <a:rPr lang="fa-IR" dirty="0">
                <a:latin typeface="Times New Roman" pitchFamily="18" charset="0"/>
                <a:cs typeface="B Nazanin" panose="00000400000000000000" pitchFamily="2" charset="-78"/>
              </a:rPr>
              <a:t>اگر </a:t>
            </a:r>
            <a:r>
              <a:rPr lang="en-US" dirty="0" smtClean="0">
                <a:latin typeface="Times New Roman" pitchFamily="18" charset="0"/>
                <a:cs typeface="B Nazanin" panose="00000400000000000000" pitchFamily="2" charset="-78"/>
              </a:rPr>
              <a:t>n</a:t>
            </a:r>
            <a:r>
              <a:rPr lang="fa-IR" dirty="0" smtClean="0">
                <a:latin typeface="Times New Roman" pitchFamily="18" charset="0"/>
                <a:cs typeface="B Nazanin" panose="00000400000000000000" pitchFamily="2" charset="-78"/>
              </a:rPr>
              <a:t> فرد </a:t>
            </a:r>
            <a:r>
              <a:rPr lang="fa-IR" dirty="0">
                <a:latin typeface="Times New Roman" pitchFamily="18" charset="0"/>
                <a:cs typeface="B Nazanin" panose="00000400000000000000" pitchFamily="2" charset="-78"/>
              </a:rPr>
              <a:t>باشد</a:t>
            </a:r>
            <a:endParaRPr lang="en-US" dirty="0">
              <a:latin typeface="Times New Roman" pitchFamily="18" charset="0"/>
              <a:cs typeface="B Nazanin" panose="00000400000000000000" pitchFamily="2" charset="-78"/>
            </a:endParaRPr>
          </a:p>
        </p:txBody>
      </p:sp>
      <p:sp>
        <p:nvSpPr>
          <p:cNvPr id="14" name="Text Box 60"/>
          <p:cNvSpPr txBox="1">
            <a:spLocks noChangeArrowheads="1"/>
          </p:cNvSpPr>
          <p:nvPr/>
        </p:nvSpPr>
        <p:spPr bwMode="auto">
          <a:xfrm>
            <a:off x="2627784" y="5877074"/>
            <a:ext cx="1873250" cy="369332"/>
          </a:xfrm>
          <a:prstGeom prst="rect">
            <a:avLst/>
          </a:prstGeom>
          <a:noFill/>
          <a:ln w="9525">
            <a:noFill/>
            <a:miter lim="800000"/>
            <a:headEnd/>
            <a:tailEnd/>
          </a:ln>
        </p:spPr>
        <p:txBody>
          <a:bodyPr>
            <a:spAutoFit/>
          </a:bodyPr>
          <a:lstStyle/>
          <a:p>
            <a:pPr algn="r" rtl="1">
              <a:spcBef>
                <a:spcPct val="50000"/>
              </a:spcBef>
              <a:defRPr/>
            </a:pPr>
            <a:r>
              <a:rPr lang="fa-IR" dirty="0">
                <a:latin typeface="Times New Roman" pitchFamily="18" charset="0"/>
                <a:cs typeface="B Nazanin" panose="00000400000000000000" pitchFamily="2" charset="-78"/>
              </a:rPr>
              <a:t>اگر </a:t>
            </a:r>
            <a:r>
              <a:rPr lang="en-US" dirty="0">
                <a:latin typeface="Times New Roman" pitchFamily="18" charset="0"/>
                <a:cs typeface="B Nazanin" panose="00000400000000000000" pitchFamily="2" charset="-78"/>
              </a:rPr>
              <a:t>n</a:t>
            </a:r>
            <a:r>
              <a:rPr lang="fa-IR" dirty="0">
                <a:latin typeface="Times New Roman" pitchFamily="18" charset="0"/>
                <a:cs typeface="B Nazanin" panose="00000400000000000000" pitchFamily="2" charset="-78"/>
              </a:rPr>
              <a:t> زوج باشد</a:t>
            </a:r>
            <a:endParaRPr lang="en-US" dirty="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499008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مثال</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r" rtl="1">
              <a:buFontTx/>
              <a:buNone/>
              <a:defRPr/>
            </a:pPr>
            <a:r>
              <a:rPr lang="fa-IR" sz="2800" dirty="0">
                <a:solidFill>
                  <a:srgbClr val="60624E"/>
                </a:solidFill>
                <a:cs typeface="B Nazanin" panose="00000400000000000000" pitchFamily="2" charset="-78"/>
              </a:rPr>
              <a:t>برای داده های زیر میانه را پیدا کنید.</a:t>
            </a:r>
          </a:p>
          <a:p>
            <a:pPr marL="0" indent="0" algn="ctr" rtl="1">
              <a:buFontTx/>
              <a:buNone/>
              <a:defRPr/>
            </a:pPr>
            <a:r>
              <a:rPr lang="fa-IR" sz="2400" dirty="0">
                <a:solidFill>
                  <a:srgbClr val="60624E"/>
                </a:solidFill>
                <a:cs typeface="B Nazanin" panose="00000400000000000000" pitchFamily="2" charset="-78"/>
              </a:rPr>
              <a:t>13 13 13 13 14 14 16 18 21 </a:t>
            </a:r>
          </a:p>
          <a:p>
            <a:pPr marL="0" indent="0" algn="r" rtl="1">
              <a:buFontTx/>
              <a:buNone/>
              <a:defRPr/>
            </a:pPr>
            <a:endParaRPr lang="fa-IR" dirty="0">
              <a:solidFill>
                <a:srgbClr val="60624E"/>
              </a:solidFill>
              <a:cs typeface="B Nazanin" panose="00000400000000000000" pitchFamily="2" charset="-78"/>
            </a:endParaRPr>
          </a:p>
          <a:p>
            <a:pPr marL="0" indent="0" algn="r" rtl="1">
              <a:buFontTx/>
              <a:buNone/>
              <a:defRPr/>
            </a:pPr>
            <a:r>
              <a:rPr lang="fa-IR" dirty="0">
                <a:solidFill>
                  <a:srgbClr val="60624E"/>
                </a:solidFill>
                <a:cs typeface="B Nazanin" panose="00000400000000000000" pitchFamily="2" charset="-78"/>
              </a:rPr>
              <a:t>برای داده های زیر میانه را پیدا کنید.</a:t>
            </a:r>
          </a:p>
          <a:p>
            <a:pPr marL="0" indent="0" algn="ctr" rtl="1">
              <a:buFontTx/>
              <a:buNone/>
              <a:defRPr/>
            </a:pPr>
            <a:r>
              <a:rPr lang="fa-IR" dirty="0">
                <a:solidFill>
                  <a:srgbClr val="60624E"/>
                </a:solidFill>
                <a:cs typeface="B Nazanin" panose="00000400000000000000" pitchFamily="2" charset="-78"/>
              </a:rPr>
              <a:t> 2 3 7 9 8 6 7 8 9 4 3 6 </a:t>
            </a:r>
            <a:r>
              <a:rPr lang="fa-IR" dirty="0" smtClean="0">
                <a:solidFill>
                  <a:srgbClr val="60624E"/>
                </a:solidFill>
                <a:cs typeface="B Nazanin" panose="00000400000000000000" pitchFamily="2" charset="-78"/>
              </a:rPr>
              <a:t>7</a:t>
            </a:r>
            <a:endParaRPr lang="fa-IR"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22</a:t>
            </a:fld>
            <a:endParaRPr lang="fr-CA" altLang="en-US" sz="1200" smtClean="0">
              <a:solidFill>
                <a:srgbClr val="898989"/>
              </a:solidFill>
            </a:endParaRPr>
          </a:p>
        </p:txBody>
      </p:sp>
      <p:sp>
        <p:nvSpPr>
          <p:cNvPr id="6" name="Oval Callout 5"/>
          <p:cNvSpPr/>
          <p:nvPr/>
        </p:nvSpPr>
        <p:spPr>
          <a:xfrm>
            <a:off x="4572174" y="2493268"/>
            <a:ext cx="1223962" cy="647700"/>
          </a:xfrm>
          <a:prstGeom prst="wedgeEllipseCallout">
            <a:avLst>
              <a:gd name="adj1" fmla="val -46115"/>
              <a:gd name="adj2" fmla="val -5192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3200" dirty="0">
                <a:cs typeface="B Nazanin" panose="00000400000000000000" pitchFamily="2" charset="-78"/>
              </a:rPr>
              <a:t>میانه</a:t>
            </a:r>
            <a:endParaRPr lang="en-US" sz="3200" dirty="0">
              <a:cs typeface="B Nazanin" panose="00000400000000000000" pitchFamily="2" charset="-78"/>
            </a:endParaRPr>
          </a:p>
        </p:txBody>
      </p:sp>
    </p:spTree>
    <p:extLst>
      <p:ext uri="{BB962C8B-B14F-4D97-AF65-F5344CB8AC3E}">
        <p14:creationId xmlns:p14="http://schemas.microsoft.com/office/powerpoint/2010/main" val="120712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a:solidFill>
                  <a:srgbClr val="EAFFCD"/>
                </a:solidFill>
                <a:cs typeface="B Nazanin" panose="00000400000000000000" pitchFamily="2" charset="-78"/>
              </a:rPr>
              <a:t>چندک ها</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just" rtl="1">
              <a:spcBef>
                <a:spcPct val="50000"/>
              </a:spcBef>
              <a:buNone/>
              <a:defRPr/>
            </a:pPr>
            <a:r>
              <a:rPr lang="fa-IR" sz="2800" b="1" dirty="0">
                <a:solidFill>
                  <a:srgbClr val="60624E"/>
                </a:solidFill>
                <a:latin typeface="Times New Roman" pitchFamily="18" charset="0"/>
                <a:cs typeface="B Nazanin" panose="00000400000000000000" pitchFamily="2" charset="-78"/>
              </a:rPr>
              <a:t>چندك</a:t>
            </a:r>
            <a:r>
              <a:rPr lang="en-US" sz="2800" dirty="0">
                <a:solidFill>
                  <a:srgbClr val="EAFFCD"/>
                </a:solidFill>
                <a:latin typeface="Times New Roman" pitchFamily="18" charset="0"/>
                <a:cs typeface="B Nazanin" panose="00000400000000000000" pitchFamily="2" charset="-78"/>
              </a:rPr>
              <a:t> </a:t>
            </a:r>
            <a:r>
              <a:rPr lang="fa-IR" sz="2800" dirty="0">
                <a:solidFill>
                  <a:srgbClr val="EAFFCD"/>
                </a:solidFill>
                <a:latin typeface="Times New Roman" pitchFamily="18" charset="0"/>
                <a:cs typeface="B Nazanin" panose="00000400000000000000" pitchFamily="2" charset="-78"/>
              </a:rPr>
              <a:t>يك معيار كلي‌تر از ميانه است و درعنوان حالت خاص ميانه را نيز در بر مي‌گيرد. اگر  </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يك عدد حقيقي بين صفر و يك باشد،‌آنگاه عدد  </a:t>
            </a:r>
            <a:r>
              <a:rPr lang="en-US" sz="2800" dirty="0" err="1">
                <a:solidFill>
                  <a:srgbClr val="EAFFCD"/>
                </a:solidFill>
                <a:latin typeface="Times New Roman" pitchFamily="18" charset="0"/>
                <a:cs typeface="B Nazanin" panose="00000400000000000000" pitchFamily="2" charset="-78"/>
              </a:rPr>
              <a:t>Q</a:t>
            </a:r>
            <a:r>
              <a:rPr lang="en-US" sz="2800" baseline="-25000" dirty="0" err="1">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a:t>
            </a:r>
            <a:r>
              <a:rPr lang="fa-IR" sz="2800" dirty="0" smtClean="0">
                <a:solidFill>
                  <a:srgbClr val="EAFFCD"/>
                </a:solidFill>
                <a:latin typeface="Times New Roman" pitchFamily="18" charset="0"/>
                <a:cs typeface="B Nazanin" panose="00000400000000000000" pitchFamily="2" charset="-78"/>
              </a:rPr>
              <a:t>را </a:t>
            </a:r>
            <a:r>
              <a:rPr lang="fa-IR" sz="2800" dirty="0">
                <a:solidFill>
                  <a:srgbClr val="EAFFCD"/>
                </a:solidFill>
                <a:latin typeface="Times New Roman" pitchFamily="18" charset="0"/>
                <a:cs typeface="B Nazanin" panose="00000400000000000000" pitchFamily="2" charset="-78"/>
              </a:rPr>
              <a:t>چندك مرتبه </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مي‌ناميم هر گاه  </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100% داده‌ها سمت چپ و (</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-1) 100%  داده‌ها سمت راست  </a:t>
            </a:r>
            <a:r>
              <a:rPr lang="en-US" sz="2800" dirty="0" err="1">
                <a:solidFill>
                  <a:srgbClr val="EAFFCD"/>
                </a:solidFill>
                <a:latin typeface="Times New Roman" pitchFamily="18" charset="0"/>
                <a:cs typeface="B Nazanin" panose="00000400000000000000" pitchFamily="2" charset="-78"/>
              </a:rPr>
              <a:t>Q</a:t>
            </a:r>
            <a:r>
              <a:rPr lang="en-US" sz="2800" baseline="-25000" dirty="0" err="1">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باشند.</a:t>
            </a:r>
          </a:p>
          <a:p>
            <a:pPr marL="0" indent="0" algn="just" rtl="1">
              <a:spcBef>
                <a:spcPct val="50000"/>
              </a:spcBef>
              <a:buNone/>
              <a:defRPr/>
            </a:pPr>
            <a:r>
              <a:rPr lang="fa-IR" sz="2800" dirty="0">
                <a:solidFill>
                  <a:srgbClr val="EAFFCD"/>
                </a:solidFill>
                <a:latin typeface="Times New Roman" pitchFamily="18" charset="0"/>
                <a:cs typeface="B Nazanin" panose="00000400000000000000" pitchFamily="2" charset="-78"/>
              </a:rPr>
              <a:t>چندكهاي معروف عبارتند از :</a:t>
            </a:r>
          </a:p>
          <a:p>
            <a:pPr marL="0" indent="0" algn="just" rtl="1">
              <a:spcBef>
                <a:spcPct val="50000"/>
              </a:spcBef>
              <a:buNone/>
              <a:defRPr/>
            </a:pPr>
            <a:r>
              <a:rPr lang="fa-IR" sz="2800" b="1" dirty="0">
                <a:solidFill>
                  <a:srgbClr val="60624E"/>
                </a:solidFill>
                <a:latin typeface="Times New Roman" pitchFamily="18" charset="0"/>
                <a:cs typeface="B Nazanin" panose="00000400000000000000" pitchFamily="2" charset="-78"/>
              </a:rPr>
              <a:t>چاركها</a:t>
            </a:r>
          </a:p>
          <a:p>
            <a:pPr marL="0" indent="0" algn="just" rtl="1">
              <a:spcBef>
                <a:spcPct val="50000"/>
              </a:spcBef>
              <a:buNone/>
              <a:defRPr/>
            </a:pPr>
            <a:r>
              <a:rPr lang="fa-IR" sz="2800" dirty="0">
                <a:solidFill>
                  <a:srgbClr val="EAFFCD"/>
                </a:solidFill>
                <a:latin typeface="Times New Roman" pitchFamily="18" charset="0"/>
                <a:cs typeface="B Nazanin" panose="00000400000000000000" pitchFamily="2" charset="-78"/>
              </a:rPr>
              <a:t>چاركها به ازاي </a:t>
            </a:r>
            <a:r>
              <a:rPr lang="en-US" sz="2800" dirty="0">
                <a:solidFill>
                  <a:srgbClr val="EAFFCD"/>
                </a:solidFill>
                <a:latin typeface="Times New Roman" pitchFamily="18" charset="0"/>
                <a:cs typeface="B Nazanin" panose="00000400000000000000" pitchFamily="2" charset="-78"/>
              </a:rPr>
              <a:t>0.25, 0.50, 075 </a:t>
            </a:r>
            <a:r>
              <a:rPr lang="fa-IR" sz="2800" dirty="0">
                <a:solidFill>
                  <a:srgbClr val="EAFFCD"/>
                </a:solidFill>
                <a:latin typeface="Times New Roman" pitchFamily="18" charset="0"/>
                <a:cs typeface="B Nazanin" panose="00000400000000000000" pitchFamily="2" charset="-78"/>
              </a:rPr>
              <a:t>=</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به دست مي‌آيند و آنها را به ترتيب با نماد  </a:t>
            </a:r>
            <a:r>
              <a:rPr lang="en-US" sz="2800" dirty="0">
                <a:solidFill>
                  <a:srgbClr val="EAFFCD"/>
                </a:solidFill>
                <a:latin typeface="Times New Roman" pitchFamily="18" charset="0"/>
                <a:cs typeface="B Nazanin" panose="00000400000000000000" pitchFamily="2" charset="-78"/>
              </a:rPr>
              <a:t>Q</a:t>
            </a:r>
            <a:r>
              <a:rPr lang="en-US" sz="2800" baseline="-25000" dirty="0">
                <a:solidFill>
                  <a:srgbClr val="EAFFCD"/>
                </a:solidFill>
                <a:latin typeface="Times New Roman" pitchFamily="18" charset="0"/>
                <a:cs typeface="B Nazanin" panose="00000400000000000000" pitchFamily="2" charset="-78"/>
              </a:rPr>
              <a:t>1</a:t>
            </a:r>
            <a:r>
              <a:rPr lang="fa-IR" sz="2800" dirty="0">
                <a:solidFill>
                  <a:srgbClr val="EAFFCD"/>
                </a:solidFill>
                <a:latin typeface="Times New Roman" pitchFamily="18" charset="0"/>
                <a:cs typeface="B Nazanin" panose="00000400000000000000" pitchFamily="2" charset="-78"/>
              </a:rPr>
              <a:t> (چارك اول)،‌  </a:t>
            </a:r>
            <a:r>
              <a:rPr lang="en-US" sz="2800" dirty="0">
                <a:solidFill>
                  <a:srgbClr val="EAFFCD"/>
                </a:solidFill>
                <a:latin typeface="Times New Roman" pitchFamily="18" charset="0"/>
                <a:cs typeface="B Nazanin" panose="00000400000000000000" pitchFamily="2" charset="-78"/>
              </a:rPr>
              <a:t>Q</a:t>
            </a:r>
            <a:r>
              <a:rPr lang="en-US" sz="2800" baseline="-25000" dirty="0">
                <a:solidFill>
                  <a:srgbClr val="EAFFCD"/>
                </a:solidFill>
                <a:latin typeface="Times New Roman" pitchFamily="18" charset="0"/>
                <a:cs typeface="B Nazanin" panose="00000400000000000000" pitchFamily="2" charset="-78"/>
              </a:rPr>
              <a:t>2</a:t>
            </a:r>
            <a:r>
              <a:rPr lang="fa-IR" sz="2800" dirty="0">
                <a:solidFill>
                  <a:srgbClr val="EAFFCD"/>
                </a:solidFill>
                <a:latin typeface="Times New Roman" pitchFamily="18" charset="0"/>
                <a:cs typeface="B Nazanin" panose="00000400000000000000" pitchFamily="2" charset="-78"/>
              </a:rPr>
              <a:t> (چارك دوم) و  </a:t>
            </a:r>
            <a:r>
              <a:rPr lang="en-US" sz="2800" dirty="0">
                <a:solidFill>
                  <a:srgbClr val="EAFFCD"/>
                </a:solidFill>
                <a:latin typeface="Times New Roman" pitchFamily="18" charset="0"/>
                <a:cs typeface="B Nazanin" panose="00000400000000000000" pitchFamily="2" charset="-78"/>
              </a:rPr>
              <a:t>Q</a:t>
            </a:r>
            <a:r>
              <a:rPr lang="en-US" sz="2800" baseline="-25000" dirty="0">
                <a:solidFill>
                  <a:srgbClr val="EAFFCD"/>
                </a:solidFill>
                <a:latin typeface="Times New Roman" pitchFamily="18" charset="0"/>
                <a:cs typeface="B Nazanin" panose="00000400000000000000" pitchFamily="2" charset="-78"/>
              </a:rPr>
              <a:t>3</a:t>
            </a:r>
            <a:r>
              <a:rPr lang="fa-IR" sz="2800" dirty="0">
                <a:solidFill>
                  <a:srgbClr val="EAFFCD"/>
                </a:solidFill>
                <a:latin typeface="Times New Roman" pitchFamily="18" charset="0"/>
                <a:cs typeface="B Nazanin" panose="00000400000000000000" pitchFamily="2" charset="-78"/>
              </a:rPr>
              <a:t> (چارك سوم</a:t>
            </a:r>
            <a:r>
              <a:rPr lang="fa-IR" sz="2800" dirty="0" smtClean="0">
                <a:solidFill>
                  <a:srgbClr val="EAFFCD"/>
                </a:solidFill>
                <a:latin typeface="Times New Roman" pitchFamily="18" charset="0"/>
                <a:cs typeface="B Nazanin" panose="00000400000000000000" pitchFamily="2" charset="-78"/>
              </a:rPr>
              <a:t>) نشان </a:t>
            </a:r>
            <a:r>
              <a:rPr lang="fa-IR" sz="2800" dirty="0">
                <a:solidFill>
                  <a:srgbClr val="EAFFCD"/>
                </a:solidFill>
                <a:latin typeface="Times New Roman" pitchFamily="18" charset="0"/>
                <a:cs typeface="B Nazanin" panose="00000400000000000000" pitchFamily="2" charset="-78"/>
              </a:rPr>
              <a:t>مي‌دهند</a:t>
            </a:r>
            <a:r>
              <a:rPr lang="fa-IR" sz="2800" dirty="0" smtClean="0">
                <a:solidFill>
                  <a:srgbClr val="EAFFCD"/>
                </a:solidFill>
                <a:latin typeface="Times New Roman" pitchFamily="18" charset="0"/>
                <a:cs typeface="B Nazanin" panose="00000400000000000000" pitchFamily="2" charset="-78"/>
              </a:rPr>
              <a:t>. </a:t>
            </a:r>
            <a:endParaRPr lang="en-US" sz="2800" dirty="0">
              <a:solidFill>
                <a:srgbClr val="EAFFCD"/>
              </a:solidFill>
              <a:latin typeface="Times New Roman" pitchFamily="18" charset="0"/>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23</a:t>
            </a:fld>
            <a:endParaRPr lang="fr-CA" altLang="en-US" sz="1200" dirty="0" smtClean="0">
              <a:solidFill>
                <a:srgbClr val="898989"/>
              </a:solidFill>
            </a:endParaRPr>
          </a:p>
        </p:txBody>
      </p:sp>
    </p:spTree>
    <p:extLst>
      <p:ext uri="{BB962C8B-B14F-4D97-AF65-F5344CB8AC3E}">
        <p14:creationId xmlns:p14="http://schemas.microsoft.com/office/powerpoint/2010/main" val="2570372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a:solidFill>
                  <a:srgbClr val="EAFFCD"/>
                </a:solidFill>
                <a:cs typeface="B Nazanin" panose="00000400000000000000" pitchFamily="2" charset="-78"/>
              </a:rPr>
              <a:t>چندک ها</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just" rtl="1">
              <a:spcBef>
                <a:spcPct val="50000"/>
              </a:spcBef>
              <a:buNone/>
              <a:defRPr/>
            </a:pPr>
            <a:r>
              <a:rPr lang="fa-IR" sz="2800" b="1" dirty="0" smtClean="0">
                <a:solidFill>
                  <a:srgbClr val="60624E"/>
                </a:solidFill>
                <a:latin typeface="Times New Roman" pitchFamily="18" charset="0"/>
                <a:cs typeface="B Nazanin" panose="00000400000000000000" pitchFamily="2" charset="-78"/>
              </a:rPr>
              <a:t>دهكها</a:t>
            </a:r>
            <a:endParaRPr lang="fa-IR" sz="2800" b="1" dirty="0">
              <a:solidFill>
                <a:srgbClr val="60624E"/>
              </a:solidFill>
              <a:latin typeface="Times New Roman" pitchFamily="18" charset="0"/>
              <a:cs typeface="B Nazanin" panose="00000400000000000000" pitchFamily="2" charset="-78"/>
            </a:endParaRPr>
          </a:p>
          <a:p>
            <a:pPr marL="0" indent="0" algn="just" rtl="1">
              <a:spcBef>
                <a:spcPct val="50000"/>
              </a:spcBef>
              <a:buNone/>
              <a:defRPr/>
            </a:pPr>
            <a:r>
              <a:rPr lang="fa-IR" sz="2800" dirty="0">
                <a:solidFill>
                  <a:srgbClr val="EAFFCD"/>
                </a:solidFill>
                <a:latin typeface="Times New Roman" pitchFamily="18" charset="0"/>
                <a:cs typeface="B Nazanin" panose="00000400000000000000" pitchFamily="2" charset="-78"/>
              </a:rPr>
              <a:t>دهكها به ازاي </a:t>
            </a:r>
            <a:r>
              <a:rPr lang="en-US" sz="2800" dirty="0">
                <a:solidFill>
                  <a:srgbClr val="EAFFCD"/>
                </a:solidFill>
                <a:latin typeface="Times New Roman" pitchFamily="18" charset="0"/>
                <a:cs typeface="B Nazanin" panose="00000400000000000000" pitchFamily="2" charset="-78"/>
              </a:rPr>
              <a:t>0.1, 0.2 , ...0.9</a:t>
            </a:r>
            <a:r>
              <a:rPr lang="fa-IR" sz="2800" dirty="0">
                <a:solidFill>
                  <a:srgbClr val="EAFFCD"/>
                </a:solidFill>
                <a:latin typeface="Times New Roman" pitchFamily="18" charset="0"/>
                <a:cs typeface="B Nazanin" panose="00000400000000000000" pitchFamily="2" charset="-78"/>
              </a:rPr>
              <a:t>=</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به دست مي‌آيند و آنها را به ترتيب با نماد </a:t>
            </a:r>
            <a:r>
              <a:rPr lang="en-US" sz="2800" dirty="0">
                <a:solidFill>
                  <a:srgbClr val="EAFFCD"/>
                </a:solidFill>
                <a:latin typeface="Times New Roman" pitchFamily="18" charset="0"/>
                <a:cs typeface="B Nazanin" panose="00000400000000000000" pitchFamily="2" charset="-78"/>
              </a:rPr>
              <a:t>D</a:t>
            </a:r>
            <a:r>
              <a:rPr lang="en-US" sz="2800" baseline="-25000" dirty="0">
                <a:solidFill>
                  <a:srgbClr val="EAFFCD"/>
                </a:solidFill>
                <a:latin typeface="Times New Roman" pitchFamily="18" charset="0"/>
                <a:cs typeface="B Nazanin" panose="00000400000000000000" pitchFamily="2" charset="-78"/>
              </a:rPr>
              <a:t>1</a:t>
            </a:r>
            <a:r>
              <a:rPr lang="fa-IR" sz="2800" dirty="0">
                <a:solidFill>
                  <a:srgbClr val="EAFFCD"/>
                </a:solidFill>
                <a:latin typeface="Times New Roman" pitchFamily="18" charset="0"/>
                <a:cs typeface="B Nazanin" panose="00000400000000000000" pitchFamily="2" charset="-78"/>
              </a:rPr>
              <a:t> (دهك اول</a:t>
            </a:r>
            <a:r>
              <a:rPr lang="fa-IR" sz="2800" dirty="0" smtClean="0">
                <a:solidFill>
                  <a:srgbClr val="EAFFCD"/>
                </a:solidFill>
                <a:latin typeface="Times New Roman" pitchFamily="18" charset="0"/>
                <a:cs typeface="B Nazanin" panose="00000400000000000000" pitchFamily="2" charset="-78"/>
              </a:rPr>
              <a:t>)، </a:t>
            </a:r>
            <a:r>
              <a:rPr lang="en-US" sz="2800" dirty="0" smtClean="0">
                <a:solidFill>
                  <a:srgbClr val="EAFFCD"/>
                </a:solidFill>
                <a:latin typeface="Times New Roman" pitchFamily="18" charset="0"/>
                <a:cs typeface="B Nazanin" panose="00000400000000000000" pitchFamily="2" charset="-78"/>
              </a:rPr>
              <a:t>D</a:t>
            </a:r>
            <a:r>
              <a:rPr lang="en-US" sz="2800" baseline="-25000" dirty="0" smtClean="0">
                <a:solidFill>
                  <a:srgbClr val="EAFFCD"/>
                </a:solidFill>
                <a:latin typeface="Times New Roman" pitchFamily="18" charset="0"/>
                <a:cs typeface="B Nazanin" panose="00000400000000000000" pitchFamily="2" charset="-78"/>
              </a:rPr>
              <a:t>2</a:t>
            </a:r>
            <a:r>
              <a:rPr lang="fa-IR" sz="2800" baseline="-25000" dirty="0" smtClean="0">
                <a:solidFill>
                  <a:srgbClr val="EAFFCD"/>
                </a:solidFill>
                <a:latin typeface="Times New Roman" pitchFamily="18" charset="0"/>
                <a:cs typeface="B Nazanin" panose="00000400000000000000" pitchFamily="2" charset="-78"/>
              </a:rPr>
              <a:t> </a:t>
            </a:r>
            <a:r>
              <a:rPr lang="fa-IR" sz="2800" dirty="0" smtClean="0">
                <a:solidFill>
                  <a:srgbClr val="EAFFCD"/>
                </a:solidFill>
                <a:latin typeface="Times New Roman" pitchFamily="18" charset="0"/>
                <a:cs typeface="B Nazanin" panose="00000400000000000000" pitchFamily="2" charset="-78"/>
              </a:rPr>
              <a:t>(دهك </a:t>
            </a:r>
            <a:r>
              <a:rPr lang="fa-IR" sz="2800" dirty="0">
                <a:solidFill>
                  <a:srgbClr val="EAFFCD"/>
                </a:solidFill>
                <a:latin typeface="Times New Roman" pitchFamily="18" charset="0"/>
                <a:cs typeface="B Nazanin" panose="00000400000000000000" pitchFamily="2" charset="-78"/>
              </a:rPr>
              <a:t>دوم</a:t>
            </a:r>
            <a:r>
              <a:rPr lang="fa-IR" sz="2800" dirty="0" smtClean="0">
                <a:solidFill>
                  <a:srgbClr val="EAFFCD"/>
                </a:solidFill>
                <a:latin typeface="Times New Roman" pitchFamily="18" charset="0"/>
                <a:cs typeface="B Nazanin" panose="00000400000000000000" pitchFamily="2" charset="-78"/>
              </a:rPr>
              <a:t>)، ... و </a:t>
            </a:r>
            <a:r>
              <a:rPr lang="en-US" sz="2800" dirty="0">
                <a:solidFill>
                  <a:srgbClr val="EAFFCD"/>
                </a:solidFill>
                <a:latin typeface="Times New Roman" pitchFamily="18" charset="0"/>
                <a:cs typeface="B Nazanin" panose="00000400000000000000" pitchFamily="2" charset="-78"/>
              </a:rPr>
              <a:t>D</a:t>
            </a:r>
            <a:r>
              <a:rPr lang="en-US" sz="2800" baseline="-25000" dirty="0">
                <a:solidFill>
                  <a:srgbClr val="EAFFCD"/>
                </a:solidFill>
                <a:latin typeface="Times New Roman" pitchFamily="18" charset="0"/>
                <a:cs typeface="B Nazanin" panose="00000400000000000000" pitchFamily="2" charset="-78"/>
              </a:rPr>
              <a:t>9</a:t>
            </a:r>
            <a:r>
              <a:rPr lang="fa-IR" sz="2800" dirty="0">
                <a:solidFill>
                  <a:srgbClr val="EAFFCD"/>
                </a:solidFill>
                <a:latin typeface="Times New Roman" pitchFamily="18" charset="0"/>
                <a:cs typeface="B Nazanin" panose="00000400000000000000" pitchFamily="2" charset="-78"/>
              </a:rPr>
              <a:t> (دهك نهم) نشان </a:t>
            </a:r>
            <a:r>
              <a:rPr lang="fa-IR" sz="2800" dirty="0" smtClean="0">
                <a:solidFill>
                  <a:srgbClr val="EAFFCD"/>
                </a:solidFill>
                <a:latin typeface="Times New Roman" pitchFamily="18" charset="0"/>
                <a:cs typeface="B Nazanin" panose="00000400000000000000" pitchFamily="2" charset="-78"/>
              </a:rPr>
              <a:t>مي‌دهند.</a:t>
            </a:r>
          </a:p>
          <a:p>
            <a:pPr marL="0" indent="0" algn="just" rtl="1">
              <a:spcBef>
                <a:spcPct val="50000"/>
              </a:spcBef>
              <a:buNone/>
              <a:defRPr/>
            </a:pPr>
            <a:r>
              <a:rPr lang="fa-IR" sz="2800" b="1" dirty="0">
                <a:solidFill>
                  <a:srgbClr val="60624E"/>
                </a:solidFill>
                <a:latin typeface="Times New Roman" pitchFamily="18" charset="0"/>
                <a:cs typeface="B Nazanin" panose="00000400000000000000" pitchFamily="2" charset="-78"/>
              </a:rPr>
              <a:t>صدكها</a:t>
            </a:r>
          </a:p>
          <a:p>
            <a:pPr marL="0" indent="0" algn="just" rtl="1">
              <a:spcBef>
                <a:spcPct val="50000"/>
              </a:spcBef>
              <a:buNone/>
              <a:defRPr/>
            </a:pPr>
            <a:r>
              <a:rPr lang="fa-IR" sz="2800" dirty="0">
                <a:solidFill>
                  <a:srgbClr val="EAFFCD"/>
                </a:solidFill>
                <a:latin typeface="Times New Roman" pitchFamily="18" charset="0"/>
                <a:cs typeface="B Nazanin" panose="00000400000000000000" pitchFamily="2" charset="-78"/>
              </a:rPr>
              <a:t>صدكها به ازاي </a:t>
            </a:r>
            <a:r>
              <a:rPr lang="en-US" sz="2800" dirty="0">
                <a:solidFill>
                  <a:srgbClr val="EAFFCD"/>
                </a:solidFill>
                <a:latin typeface="Times New Roman" pitchFamily="18" charset="0"/>
                <a:cs typeface="B Nazanin" panose="00000400000000000000" pitchFamily="2" charset="-78"/>
              </a:rPr>
              <a:t>0.01, 0.02 ……0.99</a:t>
            </a:r>
            <a:r>
              <a:rPr lang="fa-IR" sz="2800" dirty="0">
                <a:solidFill>
                  <a:srgbClr val="EAFFCD"/>
                </a:solidFill>
                <a:latin typeface="Times New Roman" pitchFamily="18" charset="0"/>
                <a:cs typeface="B Nazanin" panose="00000400000000000000" pitchFamily="2" charset="-78"/>
              </a:rPr>
              <a:t>=</a:t>
            </a:r>
            <a:r>
              <a:rPr lang="en-US" sz="2800" dirty="0">
                <a:solidFill>
                  <a:srgbClr val="EAFFCD"/>
                </a:solidFill>
                <a:latin typeface="Times New Roman" pitchFamily="18" charset="0"/>
                <a:cs typeface="B Nazanin" panose="00000400000000000000" pitchFamily="2" charset="-78"/>
              </a:rPr>
              <a:t>p</a:t>
            </a:r>
            <a:r>
              <a:rPr lang="fa-IR" sz="2800" dirty="0">
                <a:solidFill>
                  <a:srgbClr val="EAFFCD"/>
                </a:solidFill>
                <a:latin typeface="Times New Roman" pitchFamily="18" charset="0"/>
                <a:cs typeface="B Nazanin" panose="00000400000000000000" pitchFamily="2" charset="-78"/>
              </a:rPr>
              <a:t> به دست مي‌آيند و آنها را به ترتيب با نماد   </a:t>
            </a:r>
            <a:r>
              <a:rPr lang="en-US" sz="2800" dirty="0">
                <a:solidFill>
                  <a:srgbClr val="EAFFCD"/>
                </a:solidFill>
                <a:latin typeface="Times New Roman" pitchFamily="18" charset="0"/>
                <a:cs typeface="B Nazanin" panose="00000400000000000000" pitchFamily="2" charset="-78"/>
              </a:rPr>
              <a:t>P</a:t>
            </a:r>
            <a:r>
              <a:rPr lang="en-US" sz="2800" baseline="-25000" dirty="0">
                <a:solidFill>
                  <a:srgbClr val="EAFFCD"/>
                </a:solidFill>
                <a:latin typeface="Times New Roman" pitchFamily="18" charset="0"/>
                <a:cs typeface="B Nazanin" panose="00000400000000000000" pitchFamily="2" charset="-78"/>
              </a:rPr>
              <a:t>1</a:t>
            </a:r>
            <a:r>
              <a:rPr lang="fa-IR" sz="2800" dirty="0">
                <a:solidFill>
                  <a:srgbClr val="EAFFCD"/>
                </a:solidFill>
                <a:latin typeface="Times New Roman" pitchFamily="18" charset="0"/>
                <a:cs typeface="B Nazanin" panose="00000400000000000000" pitchFamily="2" charset="-78"/>
              </a:rPr>
              <a:t> (صدك اول)، </a:t>
            </a:r>
            <a:r>
              <a:rPr lang="en-US" sz="2800" dirty="0" smtClean="0">
                <a:solidFill>
                  <a:srgbClr val="EAFFCD"/>
                </a:solidFill>
                <a:latin typeface="Times New Roman" pitchFamily="18" charset="0"/>
                <a:cs typeface="B Nazanin" panose="00000400000000000000" pitchFamily="2" charset="-78"/>
              </a:rPr>
              <a:t>P</a:t>
            </a:r>
            <a:r>
              <a:rPr lang="en-US" sz="2800" baseline="-25000" dirty="0" smtClean="0">
                <a:solidFill>
                  <a:srgbClr val="EAFFCD"/>
                </a:solidFill>
                <a:latin typeface="Times New Roman" pitchFamily="18" charset="0"/>
                <a:cs typeface="B Nazanin" panose="00000400000000000000" pitchFamily="2" charset="-78"/>
              </a:rPr>
              <a:t>2</a:t>
            </a:r>
            <a:r>
              <a:rPr lang="fa-IR" sz="2800" dirty="0">
                <a:solidFill>
                  <a:srgbClr val="EAFFCD"/>
                </a:solidFill>
                <a:latin typeface="Times New Roman" pitchFamily="18" charset="0"/>
                <a:cs typeface="B Nazanin" panose="00000400000000000000" pitchFamily="2" charset="-78"/>
              </a:rPr>
              <a:t>(صدك دوم</a:t>
            </a:r>
            <a:r>
              <a:rPr lang="fa-IR" sz="2800" dirty="0" smtClean="0">
                <a:solidFill>
                  <a:srgbClr val="EAFFCD"/>
                </a:solidFill>
                <a:latin typeface="Times New Roman" pitchFamily="18" charset="0"/>
                <a:cs typeface="B Nazanin" panose="00000400000000000000" pitchFamily="2" charset="-78"/>
              </a:rPr>
              <a:t>)،... و   </a:t>
            </a:r>
            <a:r>
              <a:rPr lang="en-US" sz="2800" dirty="0">
                <a:solidFill>
                  <a:srgbClr val="EAFFCD"/>
                </a:solidFill>
                <a:latin typeface="Times New Roman" pitchFamily="18" charset="0"/>
                <a:cs typeface="B Nazanin" panose="00000400000000000000" pitchFamily="2" charset="-78"/>
              </a:rPr>
              <a:t>P</a:t>
            </a:r>
            <a:r>
              <a:rPr lang="en-US" sz="2800" baseline="-25000" dirty="0">
                <a:solidFill>
                  <a:srgbClr val="EAFFCD"/>
                </a:solidFill>
                <a:latin typeface="Times New Roman" pitchFamily="18" charset="0"/>
                <a:cs typeface="B Nazanin" panose="00000400000000000000" pitchFamily="2" charset="-78"/>
              </a:rPr>
              <a:t>99</a:t>
            </a:r>
            <a:r>
              <a:rPr lang="fa-IR" sz="2800" dirty="0">
                <a:solidFill>
                  <a:srgbClr val="EAFFCD"/>
                </a:solidFill>
                <a:latin typeface="Times New Roman" pitchFamily="18" charset="0"/>
                <a:cs typeface="B Nazanin" panose="00000400000000000000" pitchFamily="2" charset="-78"/>
              </a:rPr>
              <a:t>   (صدك نود و نهم) نشان مي‌دهند</a:t>
            </a:r>
            <a:r>
              <a:rPr lang="fa-IR" sz="2800" dirty="0" smtClean="0">
                <a:solidFill>
                  <a:srgbClr val="EAFFCD"/>
                </a:solidFill>
                <a:latin typeface="Times New Roman" pitchFamily="18" charset="0"/>
                <a:cs typeface="B Nazanin" panose="00000400000000000000" pitchFamily="2" charset="-78"/>
              </a:rPr>
              <a:t>.</a:t>
            </a:r>
            <a:endParaRPr lang="en-US" sz="2800" dirty="0">
              <a:solidFill>
                <a:srgbClr val="EAFFCD"/>
              </a:solidFill>
              <a:latin typeface="Times New Roman" pitchFamily="18" charset="0"/>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24</a:t>
            </a:fld>
            <a:endParaRPr lang="fr-CA" altLang="en-US" sz="1200" smtClean="0">
              <a:solidFill>
                <a:srgbClr val="898989"/>
              </a:solidFill>
            </a:endParaRPr>
          </a:p>
        </p:txBody>
      </p:sp>
    </p:spTree>
    <p:extLst>
      <p:ext uri="{BB962C8B-B14F-4D97-AF65-F5344CB8AC3E}">
        <p14:creationId xmlns:p14="http://schemas.microsoft.com/office/powerpoint/2010/main" val="1994132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مثال</a:t>
            </a:r>
            <a:endParaRPr lang="fr-CA" altLang="en-US" b="1" dirty="0" smtClean="0">
              <a:solidFill>
                <a:srgbClr val="EAFFCD"/>
              </a:solidFill>
              <a:latin typeface="+mn-lt"/>
              <a:ea typeface="+mn-ea"/>
              <a:cs typeface="B Nazanin" panose="00000400000000000000" pitchFamily="2" charset="-78"/>
            </a:endParaRPr>
          </a:p>
        </p:txBody>
      </p:sp>
      <p:sp>
        <p:nvSpPr>
          <p:cNvPr id="11267" name="Espace réservé du contenu 2"/>
          <p:cNvSpPr>
            <a:spLocks noGrp="1"/>
          </p:cNvSpPr>
          <p:nvPr>
            <p:ph idx="1"/>
          </p:nvPr>
        </p:nvSpPr>
        <p:spPr/>
        <p:txBody>
          <a:bodyPr/>
          <a:lstStyle/>
          <a:p>
            <a:pPr marL="0" indent="0" algn="r" rtl="1">
              <a:buNone/>
            </a:pPr>
            <a:r>
              <a:rPr lang="fa-IR" altLang="fa-IR" sz="2800" dirty="0" smtClean="0">
                <a:solidFill>
                  <a:srgbClr val="60624E"/>
                </a:solidFill>
                <a:cs typeface="B Nazanin" panose="00000400000000000000" pitchFamily="2" charset="-78"/>
              </a:rPr>
              <a:t>برای </a:t>
            </a:r>
            <a:r>
              <a:rPr lang="fa-IR" altLang="fa-IR" sz="2800" dirty="0">
                <a:solidFill>
                  <a:srgbClr val="60624E"/>
                </a:solidFill>
                <a:cs typeface="B Nazanin" panose="00000400000000000000" pitchFamily="2" charset="-78"/>
              </a:rPr>
              <a:t>مقادیر زیر چارک ها را پیدا کنید:</a:t>
            </a:r>
          </a:p>
          <a:p>
            <a:pPr algn="ctr" rtl="1">
              <a:buFontTx/>
              <a:buNone/>
            </a:pPr>
            <a:r>
              <a:rPr lang="fa-IR" altLang="fa-IR" sz="2800" dirty="0">
                <a:solidFill>
                  <a:srgbClr val="60624E"/>
                </a:solidFill>
                <a:cs typeface="B Nazanin" panose="00000400000000000000" pitchFamily="2" charset="-78"/>
              </a:rPr>
              <a:t> 1،2،3،4،5،6،7</a:t>
            </a:r>
          </a:p>
          <a:p>
            <a:pPr algn="ctr" rtl="1">
              <a:buFontTx/>
              <a:buNone/>
            </a:pPr>
            <a:endParaRPr lang="fa-IR" altLang="fa-IR" sz="2800" dirty="0">
              <a:cs typeface="B Nazanin" panose="00000400000000000000" pitchFamily="2" charset="-78"/>
            </a:endParaRPr>
          </a:p>
          <a:p>
            <a:pPr algn="ctr" rtl="1">
              <a:buFontTx/>
              <a:buNone/>
            </a:pPr>
            <a:r>
              <a:rPr lang="fa-IR" altLang="fa-IR" sz="2800" dirty="0">
                <a:cs typeface="B Nazanin" panose="00000400000000000000" pitchFamily="2" charset="-78"/>
              </a:rPr>
              <a:t> </a:t>
            </a:r>
            <a:r>
              <a:rPr lang="fa-IR" altLang="fa-IR" sz="2800" dirty="0">
                <a:solidFill>
                  <a:srgbClr val="FF0000"/>
                </a:solidFill>
                <a:cs typeface="B Nazanin" panose="00000400000000000000" pitchFamily="2" charset="-78"/>
              </a:rPr>
              <a:t>1،2،3</a:t>
            </a:r>
            <a:r>
              <a:rPr lang="fa-IR" altLang="fa-IR" sz="2800" dirty="0">
                <a:solidFill>
                  <a:srgbClr val="60624E"/>
                </a:solidFill>
                <a:cs typeface="B Nazanin" panose="00000400000000000000" pitchFamily="2" charset="-78"/>
              </a:rPr>
              <a:t>،4،</a:t>
            </a:r>
            <a:r>
              <a:rPr lang="fa-IR" altLang="fa-IR" sz="2800" dirty="0">
                <a:solidFill>
                  <a:srgbClr val="FF0000"/>
                </a:solidFill>
                <a:cs typeface="B Nazanin" panose="00000400000000000000" pitchFamily="2" charset="-78"/>
              </a:rPr>
              <a:t>5،6،7</a:t>
            </a:r>
          </a:p>
          <a:p>
            <a:pPr algn="ctr" rtl="1">
              <a:buFontTx/>
              <a:buNone/>
            </a:pPr>
            <a:endParaRPr lang="fa-IR" altLang="fa-IR" sz="2800" dirty="0">
              <a:solidFill>
                <a:srgbClr val="FF0000"/>
              </a:solidFill>
              <a:cs typeface="B Nazanin" panose="00000400000000000000" pitchFamily="2" charset="-78"/>
            </a:endParaRPr>
          </a:p>
          <a:p>
            <a:pPr algn="ctr" rtl="1">
              <a:buFontTx/>
              <a:buNone/>
            </a:pPr>
            <a:r>
              <a:rPr lang="fa-IR" altLang="fa-IR" sz="2800" dirty="0">
                <a:cs typeface="B Nazanin" panose="00000400000000000000" pitchFamily="2" charset="-78"/>
              </a:rPr>
              <a:t> </a:t>
            </a:r>
            <a:r>
              <a:rPr lang="fa-IR" altLang="fa-IR" sz="2800" dirty="0">
                <a:solidFill>
                  <a:srgbClr val="FF0000"/>
                </a:solidFill>
                <a:cs typeface="B Nazanin" panose="00000400000000000000" pitchFamily="2" charset="-78"/>
              </a:rPr>
              <a:t>1،</a:t>
            </a:r>
            <a:r>
              <a:rPr lang="fa-IR" altLang="fa-IR" sz="2800" dirty="0">
                <a:solidFill>
                  <a:srgbClr val="60624E"/>
                </a:solidFill>
                <a:cs typeface="B Nazanin" panose="00000400000000000000" pitchFamily="2" charset="-78"/>
              </a:rPr>
              <a:t>2</a:t>
            </a:r>
            <a:r>
              <a:rPr lang="fa-IR" altLang="fa-IR" sz="2800" dirty="0">
                <a:solidFill>
                  <a:srgbClr val="FF0000"/>
                </a:solidFill>
                <a:cs typeface="B Nazanin" panose="00000400000000000000" pitchFamily="2" charset="-78"/>
              </a:rPr>
              <a:t>،3</a:t>
            </a:r>
            <a:r>
              <a:rPr lang="fa-IR" altLang="fa-IR" sz="2800" dirty="0">
                <a:cs typeface="B Nazanin" panose="00000400000000000000" pitchFamily="2" charset="-78"/>
              </a:rPr>
              <a:t>،</a:t>
            </a:r>
            <a:r>
              <a:rPr lang="fa-IR" altLang="fa-IR" sz="2800" dirty="0">
                <a:solidFill>
                  <a:srgbClr val="60624E"/>
                </a:solidFill>
                <a:cs typeface="B Nazanin" panose="00000400000000000000" pitchFamily="2" charset="-78"/>
              </a:rPr>
              <a:t>4</a:t>
            </a:r>
            <a:r>
              <a:rPr lang="fa-IR" altLang="fa-IR" sz="2800" dirty="0">
                <a:cs typeface="B Nazanin" panose="00000400000000000000" pitchFamily="2" charset="-78"/>
              </a:rPr>
              <a:t>،</a:t>
            </a:r>
            <a:r>
              <a:rPr lang="fa-IR" altLang="fa-IR" sz="2800" dirty="0">
                <a:solidFill>
                  <a:srgbClr val="FF0000"/>
                </a:solidFill>
                <a:cs typeface="B Nazanin" panose="00000400000000000000" pitchFamily="2" charset="-78"/>
              </a:rPr>
              <a:t>5،</a:t>
            </a:r>
            <a:r>
              <a:rPr lang="fa-IR" altLang="fa-IR" sz="2800" dirty="0">
                <a:solidFill>
                  <a:srgbClr val="60624E"/>
                </a:solidFill>
                <a:cs typeface="B Nazanin" panose="00000400000000000000" pitchFamily="2" charset="-78"/>
              </a:rPr>
              <a:t>6</a:t>
            </a:r>
            <a:r>
              <a:rPr lang="fa-IR" altLang="fa-IR" sz="2800" dirty="0">
                <a:solidFill>
                  <a:srgbClr val="FF0000"/>
                </a:solidFill>
                <a:cs typeface="B Nazanin" panose="00000400000000000000" pitchFamily="2" charset="-78"/>
              </a:rPr>
              <a:t>،7</a:t>
            </a:r>
          </a:p>
          <a:p>
            <a:pPr algn="ctr" rtl="1">
              <a:buFontTx/>
              <a:buNone/>
            </a:pPr>
            <a:endParaRPr lang="fa-IR" altLang="fa-IR" sz="2800" dirty="0">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00F3A-6E0A-4459-AF83-6BF93BC96361}" type="slidenum">
              <a:rPr lang="fr-CA" altLang="en-US" sz="1200" smtClean="0">
                <a:solidFill>
                  <a:srgbClr val="898989"/>
                </a:solidFill>
              </a:rPr>
              <a:pPr>
                <a:spcBef>
                  <a:spcPct val="0"/>
                </a:spcBef>
                <a:buFontTx/>
                <a:buNone/>
              </a:pPr>
              <a:t>25</a:t>
            </a:fld>
            <a:endParaRPr lang="fr-CA" altLang="en-US" sz="1200" smtClean="0">
              <a:solidFill>
                <a:srgbClr val="898989"/>
              </a:solidFill>
            </a:endParaRPr>
          </a:p>
        </p:txBody>
      </p:sp>
      <p:sp>
        <p:nvSpPr>
          <p:cNvPr id="6" name="Rectangular Callout 5"/>
          <p:cNvSpPr/>
          <p:nvPr/>
        </p:nvSpPr>
        <p:spPr>
          <a:xfrm>
            <a:off x="4194175" y="2493268"/>
            <a:ext cx="1079500" cy="647700"/>
          </a:xfrm>
          <a:prstGeom prst="wedgeRectCallou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2000" dirty="0">
                <a:solidFill>
                  <a:srgbClr val="60624E"/>
                </a:solidFill>
                <a:cs typeface="B Nazanin" panose="00000400000000000000" pitchFamily="2" charset="-78"/>
              </a:rPr>
              <a:t>میانه</a:t>
            </a:r>
          </a:p>
          <a:p>
            <a:pPr algn="ctr">
              <a:defRPr/>
            </a:pPr>
            <a:r>
              <a:rPr lang="fa-IR" sz="2000" dirty="0">
                <a:solidFill>
                  <a:srgbClr val="60624E"/>
                </a:solidFill>
                <a:cs typeface="B Nazanin" panose="00000400000000000000" pitchFamily="2" charset="-78"/>
              </a:rPr>
              <a:t>چارک دوم</a:t>
            </a:r>
            <a:endParaRPr lang="en-US" dirty="0">
              <a:solidFill>
                <a:srgbClr val="60624E"/>
              </a:solidFill>
              <a:cs typeface="B Nazanin" panose="00000400000000000000" pitchFamily="2" charset="-78"/>
            </a:endParaRPr>
          </a:p>
        </p:txBody>
      </p:sp>
      <p:sp>
        <p:nvSpPr>
          <p:cNvPr id="7" name="Rectangular Callout 6"/>
          <p:cNvSpPr/>
          <p:nvPr/>
        </p:nvSpPr>
        <p:spPr>
          <a:xfrm>
            <a:off x="3635896" y="3501008"/>
            <a:ext cx="1079500" cy="647700"/>
          </a:xfrm>
          <a:prstGeom prst="wedgeRectCallou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2000" dirty="0" smtClean="0">
                <a:solidFill>
                  <a:srgbClr val="60624E"/>
                </a:solidFill>
                <a:cs typeface="B Nazanin" panose="00000400000000000000" pitchFamily="2" charset="-78"/>
              </a:rPr>
              <a:t>چارک اول</a:t>
            </a:r>
            <a:endParaRPr lang="en-US" dirty="0">
              <a:solidFill>
                <a:srgbClr val="60624E"/>
              </a:solidFill>
              <a:cs typeface="B Nazanin" panose="00000400000000000000" pitchFamily="2" charset="-78"/>
            </a:endParaRPr>
          </a:p>
        </p:txBody>
      </p:sp>
      <p:sp>
        <p:nvSpPr>
          <p:cNvPr id="8" name="Rectangular Callout 7"/>
          <p:cNvSpPr/>
          <p:nvPr/>
        </p:nvSpPr>
        <p:spPr>
          <a:xfrm>
            <a:off x="4788644" y="3501008"/>
            <a:ext cx="1079500" cy="647700"/>
          </a:xfrm>
          <a:prstGeom prst="wedgeRectCallou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2000" dirty="0" smtClean="0">
                <a:solidFill>
                  <a:srgbClr val="60624E"/>
                </a:solidFill>
                <a:cs typeface="B Nazanin" panose="00000400000000000000" pitchFamily="2" charset="-78"/>
              </a:rPr>
              <a:t>چارک سوم</a:t>
            </a:r>
            <a:endParaRPr lang="en-US" dirty="0">
              <a:solidFill>
                <a:srgbClr val="60624E"/>
              </a:solidFill>
              <a:cs typeface="B Nazanin" panose="00000400000000000000" pitchFamily="2" charset="-78"/>
            </a:endParaRPr>
          </a:p>
        </p:txBody>
      </p:sp>
    </p:spTree>
    <p:extLst>
      <p:ext uri="{BB962C8B-B14F-4D97-AF65-F5344CB8AC3E}">
        <p14:creationId xmlns:p14="http://schemas.microsoft.com/office/powerpoint/2010/main" val="80197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071688" y="274638"/>
            <a:ext cx="6615112" cy="1143000"/>
          </a:xfrm>
        </p:spPr>
        <p:txBody>
          <a:bodyPr/>
          <a:lstStyle/>
          <a:p>
            <a:pPr algn="just" rtl="1" eaLnBrk="1" hangingPunct="1"/>
            <a:r>
              <a:rPr lang="fa-IR" altLang="en-US" sz="4000" b="1" dirty="0" smtClean="0">
                <a:solidFill>
                  <a:srgbClr val="60624E"/>
                </a:solidFill>
                <a:cs typeface="B Nazanin" panose="00000400000000000000" pitchFamily="2" charset="-78"/>
              </a:rPr>
              <a:t>شاخص‌های پراکندگی</a:t>
            </a:r>
            <a:endParaRPr lang="fr-CA" altLang="en-US" sz="4000" b="1" dirty="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44BF86-27AC-4B4A-9751-DD2FDDEB776B}" type="slidenum">
              <a:rPr lang="fr-CA" altLang="en-US" sz="1200" smtClean="0">
                <a:solidFill>
                  <a:srgbClr val="898989"/>
                </a:solidFill>
              </a:rPr>
              <a:pPr>
                <a:spcBef>
                  <a:spcPct val="0"/>
                </a:spcBef>
                <a:buFontTx/>
                <a:buNone/>
              </a:pPr>
              <a:t>26</a:t>
            </a:fld>
            <a:endParaRPr lang="fr-CA" altLang="en-US" sz="1200" smtClean="0">
              <a:solidFill>
                <a:srgbClr val="898989"/>
              </a:solidFill>
            </a:endParaRPr>
          </a:p>
        </p:txBody>
      </p:sp>
      <p:sp>
        <p:nvSpPr>
          <p:cNvPr id="12293" name="Content Placeholder 1"/>
          <p:cNvSpPr>
            <a:spLocks noGrp="1"/>
          </p:cNvSpPr>
          <p:nvPr>
            <p:ph idx="1"/>
          </p:nvPr>
        </p:nvSpPr>
        <p:spPr>
          <a:xfrm>
            <a:off x="1763689" y="1600200"/>
            <a:ext cx="6923112" cy="4525963"/>
          </a:xfrm>
        </p:spPr>
        <p:txBody>
          <a:bodyPr/>
          <a:lstStyle/>
          <a:p>
            <a:pPr algn="just" rtl="1">
              <a:buFont typeface="Wingdings" panose="05000000000000000000" pitchFamily="2" charset="2"/>
              <a:buChar char="ü"/>
            </a:pPr>
            <a:r>
              <a:rPr lang="fa-IR" altLang="fa-IR" sz="3000" b="1" dirty="0" smtClean="0">
                <a:solidFill>
                  <a:srgbClr val="60624E"/>
                </a:solidFill>
                <a:cs typeface="B Nazanin" panose="00000400000000000000" pitchFamily="2" charset="-78"/>
              </a:rPr>
              <a:t>دامنه:</a:t>
            </a:r>
            <a:r>
              <a:rPr lang="fa-IR" altLang="fa-IR" sz="3000" dirty="0" smtClean="0">
                <a:solidFill>
                  <a:srgbClr val="60624E"/>
                </a:solidFill>
                <a:cs typeface="B Nazanin" panose="00000400000000000000" pitchFamily="2" charset="-78"/>
              </a:rPr>
              <a:t> تفاضل بزرگترین و کوچکترین داده</a:t>
            </a:r>
          </a:p>
          <a:p>
            <a:pPr algn="just" rtl="1">
              <a:buFont typeface="Wingdings" panose="05000000000000000000" pitchFamily="2" charset="2"/>
              <a:buChar char="ü"/>
            </a:pPr>
            <a:r>
              <a:rPr lang="fa-IR" altLang="fa-IR" sz="3000" b="1" dirty="0" smtClean="0">
                <a:solidFill>
                  <a:srgbClr val="60624E"/>
                </a:solidFill>
                <a:cs typeface="B Nazanin" panose="00000400000000000000" pitchFamily="2" charset="-78"/>
              </a:rPr>
              <a:t>واریانس داده‌ها:</a:t>
            </a:r>
            <a:r>
              <a:rPr lang="fa-IR" altLang="fa-IR" sz="3000" dirty="0" smtClean="0">
                <a:solidFill>
                  <a:srgbClr val="60624E"/>
                </a:solidFill>
                <a:cs typeface="B Nazanin" panose="00000400000000000000" pitchFamily="2" charset="-78"/>
              </a:rPr>
              <a:t> میانگین مجذور انحراف‌ها، </a:t>
            </a:r>
            <a:r>
              <a:rPr lang="fa-IR" altLang="fa-IR" sz="3000" dirty="0">
                <a:solidFill>
                  <a:srgbClr val="60624E"/>
                </a:solidFill>
                <a:cs typeface="B Nazanin" panose="00000400000000000000" pitchFamily="2" charset="-78"/>
              </a:rPr>
              <a:t>تفاوت و </a:t>
            </a:r>
            <a:r>
              <a:rPr lang="fa-IR" altLang="fa-IR" sz="3000" dirty="0" smtClean="0">
                <a:solidFill>
                  <a:srgbClr val="60624E"/>
                </a:solidFill>
                <a:cs typeface="B Nazanin" panose="00000400000000000000" pitchFamily="2" charset="-78"/>
              </a:rPr>
              <a:t>تغییر</a:t>
            </a:r>
          </a:p>
          <a:p>
            <a:pPr algn="just" rtl="1">
              <a:buFont typeface="Wingdings" panose="05000000000000000000" pitchFamily="2" charset="2"/>
              <a:buChar char="ü"/>
            </a:pPr>
            <a:r>
              <a:rPr lang="fa-IR" altLang="fa-IR" sz="3000" b="1" dirty="0" smtClean="0">
                <a:solidFill>
                  <a:srgbClr val="60624E"/>
                </a:solidFill>
                <a:cs typeface="B Nazanin" panose="00000400000000000000" pitchFamily="2" charset="-78"/>
              </a:rPr>
              <a:t>انحراف معیار:</a:t>
            </a:r>
            <a:r>
              <a:rPr lang="fa-IR" altLang="fa-IR" sz="3000" dirty="0" smtClean="0">
                <a:solidFill>
                  <a:srgbClr val="60624E"/>
                </a:solidFill>
                <a:cs typeface="B Nazanin" panose="00000400000000000000" pitchFamily="2" charset="-78"/>
              </a:rPr>
              <a:t> جذر واریانس</a:t>
            </a:r>
          </a:p>
          <a:p>
            <a:pPr algn="just" rtl="1">
              <a:buFont typeface="Wingdings" panose="05000000000000000000" pitchFamily="2" charset="2"/>
              <a:buChar char="ü"/>
            </a:pPr>
            <a:r>
              <a:rPr lang="fa-IR" altLang="fa-IR" sz="3000" b="1" dirty="0" smtClean="0">
                <a:solidFill>
                  <a:srgbClr val="60624E"/>
                </a:solidFill>
                <a:cs typeface="B Nazanin" panose="00000400000000000000" pitchFamily="2" charset="-78"/>
              </a:rPr>
              <a:t>ضریب تغییرات:</a:t>
            </a:r>
            <a:r>
              <a:rPr lang="fa-IR" altLang="fa-IR" sz="3000" dirty="0" smtClean="0">
                <a:solidFill>
                  <a:srgbClr val="60624E"/>
                </a:solidFill>
                <a:cs typeface="B Nazanin" panose="00000400000000000000" pitchFamily="2" charset="-78"/>
              </a:rPr>
              <a:t> نسبت انحراف معیار به میانگین، برای مقایسه به کار می رود.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FF0000"/>
                </a:solidFill>
                <a:cs typeface="B Nazanin" panose="00000400000000000000" pitchFamily="2" charset="-78"/>
              </a:rPr>
              <a:t>ورود داده‌ها در </a:t>
            </a:r>
            <a:r>
              <a:rPr lang="en-US" altLang="fa-IR" sz="2800" b="1" dirty="0" smtClean="0">
                <a:solidFill>
                  <a:srgbClr val="FF0000"/>
                </a:solidFill>
                <a:cs typeface="B Nazanin" panose="00000400000000000000" pitchFamily="2" charset="-78"/>
              </a:rPr>
              <a:t>SPSS</a:t>
            </a:r>
            <a:endParaRPr lang="fa-IR" altLang="fa-IR" sz="2800" b="1" dirty="0" smtClean="0">
              <a:solidFill>
                <a:srgbClr val="FF0000"/>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a:t>
            </a:r>
            <a:r>
              <a:rPr lang="fa-IR" altLang="fa-IR" sz="2800" b="1" dirty="0" smtClean="0">
                <a:solidFill>
                  <a:srgbClr val="60624E"/>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27</a:t>
            </a:fld>
            <a:endParaRPr lang="fr-CA" altLang="en-US" sz="1200" smtClean="0">
              <a:solidFill>
                <a:srgbClr val="898989"/>
              </a:solidFill>
            </a:endParaRPr>
          </a:p>
        </p:txBody>
      </p:sp>
    </p:spTree>
    <p:extLst>
      <p:ext uri="{BB962C8B-B14F-4D97-AF65-F5344CB8AC3E}">
        <p14:creationId xmlns:p14="http://schemas.microsoft.com/office/powerpoint/2010/main" val="2707452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071688" y="274638"/>
            <a:ext cx="6615112" cy="1143000"/>
          </a:xfrm>
        </p:spPr>
        <p:txBody>
          <a:bodyPr/>
          <a:lstStyle/>
          <a:p>
            <a:pPr algn="just" rtl="1" eaLnBrk="1" hangingPunct="1"/>
            <a:endParaRPr lang="fr-CA" altLang="en-US" sz="4000" smtClean="0"/>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44BF86-27AC-4B4A-9751-DD2FDDEB776B}" type="slidenum">
              <a:rPr lang="fr-CA" altLang="en-US" sz="1200" smtClean="0">
                <a:solidFill>
                  <a:srgbClr val="898989"/>
                </a:solidFill>
              </a:rPr>
              <a:pPr>
                <a:spcBef>
                  <a:spcPct val="0"/>
                </a:spcBef>
                <a:buFontTx/>
                <a:buNone/>
              </a:pPr>
              <a:t>28</a:t>
            </a:fld>
            <a:endParaRPr lang="fr-CA" altLang="en-US" sz="1200" smtClean="0">
              <a:solidFill>
                <a:srgbClr val="898989"/>
              </a:solidFill>
            </a:endParaRPr>
          </a:p>
        </p:txBody>
      </p:sp>
      <p:sp>
        <p:nvSpPr>
          <p:cNvPr id="12293" name="Content Placeholder 1"/>
          <p:cNvSpPr>
            <a:spLocks noGrp="1"/>
          </p:cNvSpPr>
          <p:nvPr>
            <p:ph idx="1"/>
          </p:nvPr>
        </p:nvSpPr>
        <p:spPr>
          <a:xfrm>
            <a:off x="6410325" y="1600200"/>
            <a:ext cx="2276475" cy="4525963"/>
          </a:xfrm>
        </p:spPr>
        <p:txBody>
          <a:bodyPr/>
          <a:lstStyle/>
          <a:p>
            <a:pPr marL="0" indent="0" algn="just" rtl="1">
              <a:buFont typeface="Arial" panose="020B0604020202020204" pitchFamily="34" charset="0"/>
              <a:buNone/>
            </a:pPr>
            <a:r>
              <a:rPr lang="fa-IR" altLang="fa-IR" sz="3000" smtClean="0">
                <a:solidFill>
                  <a:srgbClr val="60624E"/>
                </a:solidFill>
                <a:cs typeface="B Nazanin" panose="00000400000000000000" pitchFamily="2" charset="-78"/>
              </a:rPr>
              <a:t>برای ورود به نرم افزار </a:t>
            </a:r>
            <a:r>
              <a:rPr lang="en-US" altLang="fa-IR" sz="3000" smtClean="0">
                <a:solidFill>
                  <a:srgbClr val="60624E"/>
                </a:solidFill>
                <a:cs typeface="B Nazanin" panose="00000400000000000000" pitchFamily="2" charset="-78"/>
              </a:rPr>
              <a:t>SPSS</a:t>
            </a:r>
            <a:r>
              <a:rPr lang="fa-IR" altLang="fa-IR" sz="3000" smtClean="0">
                <a:solidFill>
                  <a:srgbClr val="60624E"/>
                </a:solidFill>
                <a:cs typeface="B Nazanin" panose="00000400000000000000" pitchFamily="2" charset="-78"/>
              </a:rPr>
              <a:t> مسیر روبرو را دنبال می‌کنیم.</a:t>
            </a:r>
          </a:p>
        </p:txBody>
      </p:sp>
      <p:pic>
        <p:nvPicPr>
          <p:cNvPr id="12294" name="Picture 5" descr="C:\Users\2014\Desktop\Kargah\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71625"/>
            <a:ext cx="42862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865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rtl="1" eaLnBrk="1" hangingPunct="1"/>
            <a:r>
              <a:rPr lang="en-US" altLang="en-US" b="1" dirty="0" smtClean="0">
                <a:solidFill>
                  <a:srgbClr val="EAFFCD"/>
                </a:solidFill>
                <a:cs typeface="B Nazanin" panose="00000400000000000000" pitchFamily="2" charset="-78"/>
              </a:rPr>
              <a:t>SPSS</a:t>
            </a:r>
            <a:endParaRPr lang="fr-CA" altLang="en-US" b="1" dirty="0" smtClean="0">
              <a:solidFill>
                <a:srgbClr val="EAFFCD"/>
              </a:solidFill>
              <a:cs typeface="B Nazanin" panose="00000400000000000000" pitchFamily="2" charset="-78"/>
            </a:endParaRPr>
          </a:p>
        </p:txBody>
      </p:sp>
      <p:sp>
        <p:nvSpPr>
          <p:cNvPr id="13315" name="Espace réservé du contenu 2"/>
          <p:cNvSpPr>
            <a:spLocks noGrp="1"/>
          </p:cNvSpPr>
          <p:nvPr>
            <p:ph idx="1"/>
          </p:nvPr>
        </p:nvSpPr>
        <p:spPr>
          <a:xfrm>
            <a:off x="6372225" y="2205038"/>
            <a:ext cx="2314575" cy="3921125"/>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پس از فراخوانی نرم افزار در سیستم عامل و بارگزاری کامل نرم افزار با کادری شبیه به این کادر مواجه خواهیم شد</a:t>
            </a:r>
            <a:endParaRPr lang="fr-CA" altLang="fa-IR"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133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D00725-90C9-470B-B2FC-0D5E857FA451}" type="slidenum">
              <a:rPr lang="fr-CA" altLang="en-US" sz="1200" smtClean="0">
                <a:solidFill>
                  <a:srgbClr val="898989"/>
                </a:solidFill>
              </a:rPr>
              <a:pPr>
                <a:spcBef>
                  <a:spcPct val="0"/>
                </a:spcBef>
                <a:buFontTx/>
                <a:buNone/>
              </a:pPr>
              <a:t>29</a:t>
            </a:fld>
            <a:endParaRPr lang="fr-CA" altLang="en-US" sz="1200" smtClean="0">
              <a:solidFill>
                <a:srgbClr val="898989"/>
              </a:solidFill>
            </a:endParaRPr>
          </a:p>
        </p:txBody>
      </p:sp>
      <p:pic>
        <p:nvPicPr>
          <p:cNvPr id="13318" name="Picture 2" descr="C:\Users\2014\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857375"/>
            <a:ext cx="6072188"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FF0000"/>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60624E"/>
                </a:solidFill>
                <a:cs typeface="B Nazanin" panose="00000400000000000000" pitchFamily="2" charset="-78"/>
              </a:rPr>
              <a:t>ورود داده‌ها در </a:t>
            </a:r>
            <a:r>
              <a:rPr lang="en-US" altLang="fa-IR" sz="2800" b="1" dirty="0" smtClean="0">
                <a:solidFill>
                  <a:srgbClr val="60624E"/>
                </a:solidFill>
                <a:cs typeface="B Nazanin" panose="00000400000000000000" pitchFamily="2" charset="-78"/>
              </a:rPr>
              <a:t>SPSS</a:t>
            </a:r>
            <a:endParaRPr lang="fa-IR" altLang="fa-IR" sz="2800" b="1" dirty="0" smtClean="0">
              <a:solidFill>
                <a:srgbClr val="60624E"/>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a:t>
            </a:r>
            <a:r>
              <a:rPr lang="fa-IR" altLang="fa-IR" sz="2800" b="1" dirty="0" smtClean="0">
                <a:solidFill>
                  <a:srgbClr val="60624E"/>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3</a:t>
            </a:fld>
            <a:endParaRPr lang="fr-CA" altLang="en-US" sz="1200" smtClean="0">
              <a:solidFill>
                <a:srgbClr val="898989"/>
              </a:solidFill>
            </a:endParaRPr>
          </a:p>
        </p:txBody>
      </p:sp>
    </p:spTree>
    <p:extLst>
      <p:ext uri="{BB962C8B-B14F-4D97-AF65-F5344CB8AC3E}">
        <p14:creationId xmlns:p14="http://schemas.microsoft.com/office/powerpoint/2010/main" val="3930332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D72DD29-A85A-4CBC-B34D-C1B5B852FF25}" type="datetime1">
              <a:rPr lang="fr-FR" smtClean="0"/>
              <a:pPr>
                <a:defRPr/>
              </a:pPr>
              <a:t>31/12/2014</a:t>
            </a:fld>
            <a:endParaRPr lang="fr-CA"/>
          </a:p>
        </p:txBody>
      </p:sp>
      <p:sp>
        <p:nvSpPr>
          <p:cNvPr id="14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F02F9-BF85-4254-A622-FF96F2876F09}" type="slidenum">
              <a:rPr lang="fr-CA" altLang="en-US" sz="1200" smtClean="0">
                <a:solidFill>
                  <a:srgbClr val="898989"/>
                </a:solidFill>
              </a:rPr>
              <a:pPr>
                <a:spcBef>
                  <a:spcPct val="0"/>
                </a:spcBef>
                <a:buFontTx/>
                <a:buNone/>
              </a:pPr>
              <a:t>30</a:t>
            </a:fld>
            <a:endParaRPr lang="fr-CA" altLang="en-US" sz="1200" smtClean="0">
              <a:solidFill>
                <a:srgbClr val="898989"/>
              </a:solidFill>
            </a:endParaRPr>
          </a:p>
        </p:txBody>
      </p:sp>
      <p:pic>
        <p:nvPicPr>
          <p:cNvPr id="14340" name="Picture 2" descr="D:\Asgari\Kargah\Kargah\0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D:\Asgari\Kargah\Kargah\00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D:\Asgari\Kargah\Kargah\0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434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D:\Asgari\Kargah\Kargah\00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D72DD29-A85A-4CBC-B34D-C1B5B852FF25}" type="datetime1">
              <a:rPr lang="fr-FR" smtClean="0"/>
              <a:pPr>
                <a:defRPr/>
              </a:pPr>
              <a:t>31/12/2014</a:t>
            </a:fld>
            <a:endParaRPr lang="fr-CA"/>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D881BA-D482-4E81-8D94-E8757C8DD1A4}" type="slidenum">
              <a:rPr lang="fr-CA" altLang="en-US" sz="1200" smtClean="0">
                <a:solidFill>
                  <a:srgbClr val="898989"/>
                </a:solidFill>
              </a:rPr>
              <a:pPr>
                <a:spcBef>
                  <a:spcPct val="0"/>
                </a:spcBef>
                <a:buFontTx/>
                <a:buNone/>
              </a:pPr>
              <a:t>31</a:t>
            </a:fld>
            <a:endParaRPr lang="fr-CA" altLang="en-US" sz="1200" smtClean="0">
              <a:solidFill>
                <a:srgbClr val="898989"/>
              </a:solidFill>
            </a:endParaRPr>
          </a:p>
        </p:txBody>
      </p:sp>
      <p:pic>
        <p:nvPicPr>
          <p:cNvPr id="15364" name="Picture 2" descr="D:\Asgari\Kargah\Kargah\0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D:\Asgari\Kargah\Kargah\00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D:\Asgari\Kargah\Kargah\00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D:\Asgari\Kargah\Kargah\00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a:xfrm>
            <a:off x="2071688" y="274638"/>
            <a:ext cx="6615112" cy="1143000"/>
          </a:xfrm>
        </p:spPr>
        <p:txBody>
          <a:bodyPr/>
          <a:lstStyle/>
          <a:p>
            <a:pPr rtl="1" eaLnBrk="1" hangingPunct="1"/>
            <a:r>
              <a:rPr lang="fr-CA" altLang="en-US" sz="4000" b="1" dirty="0" smtClean="0">
                <a:solidFill>
                  <a:srgbClr val="60624E"/>
                </a:solidFill>
              </a:rPr>
              <a:t>SPSS</a:t>
            </a: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11F333-BA3E-43A7-A90E-5ABA2E64E8B2}" type="slidenum">
              <a:rPr lang="fr-CA" altLang="en-US" sz="1200" smtClean="0">
                <a:solidFill>
                  <a:srgbClr val="898989"/>
                </a:solidFill>
              </a:rPr>
              <a:pPr>
                <a:spcBef>
                  <a:spcPct val="0"/>
                </a:spcBef>
                <a:buFontTx/>
                <a:buNone/>
              </a:pPr>
              <a:t>32</a:t>
            </a:fld>
            <a:endParaRPr lang="fr-CA" altLang="en-US" sz="1200" smtClean="0">
              <a:solidFill>
                <a:srgbClr val="898989"/>
              </a:solidFill>
            </a:endParaRPr>
          </a:p>
        </p:txBody>
      </p:sp>
      <p:sp>
        <p:nvSpPr>
          <p:cNvPr id="16389" name="Content Placeholder 1"/>
          <p:cNvSpPr>
            <a:spLocks noGrp="1"/>
          </p:cNvSpPr>
          <p:nvPr>
            <p:ph idx="1"/>
          </p:nvPr>
        </p:nvSpPr>
        <p:spPr>
          <a:xfrm>
            <a:off x="6011863" y="1844675"/>
            <a:ext cx="2674937" cy="4281488"/>
          </a:xfrm>
        </p:spPr>
        <p:txBody>
          <a:bodyPr/>
          <a:lstStyle/>
          <a:p>
            <a:pPr marL="0" indent="0" algn="just" rtl="1">
              <a:buFont typeface="Arial" panose="020B0604020202020204" pitchFamily="34" charset="0"/>
              <a:buNone/>
            </a:pPr>
            <a:r>
              <a:rPr lang="fa-IR" altLang="fa-IR" sz="2800" dirty="0" smtClean="0">
                <a:solidFill>
                  <a:srgbClr val="60624E"/>
                </a:solidFill>
                <a:cs typeface="B Nazanin" panose="00000400000000000000" pitchFamily="2" charset="-78"/>
              </a:rPr>
              <a:t>روش دوم برای باز کردن فایل‌های اکسل و سایر فایل‌ها</a:t>
            </a:r>
          </a:p>
        </p:txBody>
      </p:sp>
      <p:pic>
        <p:nvPicPr>
          <p:cNvPr id="16390" name="Picture 2" descr="D:\Asgari\Kargah\Kargah\00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571625"/>
            <a:ext cx="38576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D72DD29-A85A-4CBC-B34D-C1B5B852FF25}" type="datetime1">
              <a:rPr lang="fr-FR" smtClean="0"/>
              <a:pPr>
                <a:defRPr/>
              </a:pPr>
              <a:t>31/12/2014</a:t>
            </a:fld>
            <a:endParaRPr lang="fr-CA"/>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7B2A67-E435-4D85-8777-4D0452B3B7DD}" type="slidenum">
              <a:rPr lang="fr-CA" altLang="en-US" sz="1200" smtClean="0">
                <a:solidFill>
                  <a:srgbClr val="898989"/>
                </a:solidFill>
              </a:rPr>
              <a:pPr>
                <a:spcBef>
                  <a:spcPct val="0"/>
                </a:spcBef>
                <a:buFontTx/>
                <a:buNone/>
              </a:pPr>
              <a:t>33</a:t>
            </a:fld>
            <a:endParaRPr lang="fr-CA" altLang="en-US" sz="1200" smtClean="0">
              <a:solidFill>
                <a:srgbClr val="898989"/>
              </a:solidFill>
            </a:endParaRPr>
          </a:p>
        </p:txBody>
      </p:sp>
      <p:pic>
        <p:nvPicPr>
          <p:cNvPr id="17412" name="Picture 2" descr="D:\Asgari\Kargah\Kargah\0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D:\Asgari\Kargah\Kargah\00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D:\Asgari\Kargah\Kargah\00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D:\Asgari\Kargah\Kargah\003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re 1"/>
          <p:cNvSpPr>
            <a:spLocks noGrp="1"/>
          </p:cNvSpPr>
          <p:nvPr>
            <p:ph type="title"/>
          </p:nvPr>
        </p:nvSpPr>
        <p:spPr>
          <a:xfrm>
            <a:off x="2071688" y="274638"/>
            <a:ext cx="6615112" cy="1143000"/>
          </a:xfrm>
        </p:spPr>
        <p:txBody>
          <a:bodyPr/>
          <a:lstStyle/>
          <a:p>
            <a:pPr rtl="1" eaLnBrk="1" hangingPunct="1"/>
            <a:r>
              <a:rPr lang="fr-CA" altLang="en-US" sz="4000" b="1" dirty="0">
                <a:solidFill>
                  <a:srgbClr val="60624E"/>
                </a:solidFill>
              </a:rPr>
              <a:t>SPSS</a:t>
            </a:r>
            <a:endParaRPr lang="fr-CA" altLang="en-US" sz="4000" dirty="0" smtClean="0"/>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9B867-50C8-4328-822A-F2221E4178DC}" type="slidenum">
              <a:rPr lang="fr-CA" altLang="en-US" sz="1200" smtClean="0">
                <a:solidFill>
                  <a:srgbClr val="898989"/>
                </a:solidFill>
              </a:rPr>
              <a:pPr>
                <a:spcBef>
                  <a:spcPct val="0"/>
                </a:spcBef>
                <a:buFontTx/>
                <a:buNone/>
              </a:pPr>
              <a:t>34</a:t>
            </a:fld>
            <a:endParaRPr lang="fr-CA" altLang="en-US" sz="1200" smtClean="0">
              <a:solidFill>
                <a:srgbClr val="898989"/>
              </a:solidFill>
            </a:endParaRPr>
          </a:p>
        </p:txBody>
      </p:sp>
      <p:sp>
        <p:nvSpPr>
          <p:cNvPr id="18437" name="Content Placeholder 1"/>
          <p:cNvSpPr>
            <a:spLocks noGrp="1"/>
          </p:cNvSpPr>
          <p:nvPr>
            <p:ph idx="1"/>
          </p:nvPr>
        </p:nvSpPr>
        <p:spPr/>
        <p:txBody>
          <a:bodyPr/>
          <a:lstStyle/>
          <a:p>
            <a:endParaRPr lang="fa-IR" altLang="fa-IR" smtClean="0"/>
          </a:p>
        </p:txBody>
      </p:sp>
      <p:pic>
        <p:nvPicPr>
          <p:cNvPr id="18438" name="Picture 2" descr="D:\Asgari\Kargah\Kargah\0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571625"/>
            <a:ext cx="6500813"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rtl="1" eaLnBrk="1" hangingPunct="1"/>
            <a:r>
              <a:rPr lang="fr-CA" altLang="en-US" b="1" dirty="0">
                <a:solidFill>
                  <a:srgbClr val="EAFFCD"/>
                </a:solidFill>
              </a:rPr>
              <a:t>SPSS</a:t>
            </a:r>
            <a:endParaRPr lang="fr-CA" altLang="en-US" b="1" dirty="0"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fontAlgn="auto">
              <a:spcAft>
                <a:spcPts val="0"/>
              </a:spcAft>
              <a:buClr>
                <a:schemeClr val="tx1">
                  <a:shade val="95000"/>
                </a:schemeClr>
              </a:buClr>
              <a:buFont typeface="Wingdings 2" pitchFamily="18" charset="2"/>
              <a:buNone/>
              <a:defRPr/>
            </a:pPr>
            <a:endParaRPr lang="en-US" sz="2800" dirty="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194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68BC1E-C8A2-4534-AD3E-3192664D7B42}" type="slidenum">
              <a:rPr lang="fr-CA" altLang="en-US" sz="1200" smtClean="0">
                <a:solidFill>
                  <a:srgbClr val="898989"/>
                </a:solidFill>
              </a:rPr>
              <a:pPr>
                <a:spcBef>
                  <a:spcPct val="0"/>
                </a:spcBef>
                <a:buFontTx/>
                <a:buNone/>
              </a:pPr>
              <a:t>35</a:t>
            </a:fld>
            <a:endParaRPr lang="fr-CA" altLang="en-US" sz="1200" smtClean="0">
              <a:solidFill>
                <a:srgbClr val="898989"/>
              </a:solidFill>
            </a:endParaRPr>
          </a:p>
        </p:txBody>
      </p:sp>
      <p:pic>
        <p:nvPicPr>
          <p:cNvPr id="194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algn="just">
              <a:buFont typeface="Wingdings" pitchFamily="2" charset="2"/>
              <a:buChar char="Ø"/>
              <a:defRPr/>
            </a:pPr>
            <a:r>
              <a:rPr lang="en-US" sz="3000" b="1" dirty="0">
                <a:solidFill>
                  <a:srgbClr val="EAFFCD"/>
                </a:solidFill>
                <a:cs typeface="+mj-cs"/>
              </a:rPr>
              <a:t>Name</a:t>
            </a:r>
          </a:p>
          <a:p>
            <a:pPr algn="just" rtl="1">
              <a:buFont typeface="Arial" panose="020B0604020202020204" pitchFamily="34" charset="0"/>
              <a:buNone/>
              <a:defRPr/>
            </a:pPr>
            <a:r>
              <a:rPr lang="fa-IR" sz="3000" b="1" dirty="0">
                <a:solidFill>
                  <a:srgbClr val="EAFFCD"/>
                </a:solidFill>
                <a:cs typeface="B Nazanin" panose="00000400000000000000" pitchFamily="2" charset="-78"/>
              </a:rPr>
              <a:t>نکات مهم برای درج نام متغیر:</a:t>
            </a:r>
            <a:endParaRPr lang="en-US" sz="3000" b="1" dirty="0">
              <a:solidFill>
                <a:srgbClr val="EAFFCD"/>
              </a:solidFill>
              <a:cs typeface="B Nazanin" panose="00000400000000000000" pitchFamily="2" charset="-78"/>
            </a:endParaRPr>
          </a:p>
          <a:p>
            <a:pPr marL="514350" indent="-514350" algn="just" rtl="1">
              <a:buFont typeface="+mj-lt"/>
              <a:buAutoNum type="arabicPeriod"/>
              <a:defRPr/>
            </a:pPr>
            <a:r>
              <a:rPr lang="fa-IR" sz="2800" dirty="0">
                <a:solidFill>
                  <a:srgbClr val="EAFFCD"/>
                </a:solidFill>
                <a:cs typeface="B Nazanin" panose="00000400000000000000" pitchFamily="2" charset="-78"/>
              </a:rPr>
              <a:t>در این نرم افزار نمی‌توان از یک نام برای دو متغیر استفاده کنیم. یعنی تکرار مجاز نیست.</a:t>
            </a:r>
            <a:endParaRPr lang="en-US" sz="2800" dirty="0">
              <a:solidFill>
                <a:srgbClr val="EAFFCD"/>
              </a:solidFill>
              <a:cs typeface="B Nazanin" panose="00000400000000000000" pitchFamily="2" charset="-78"/>
            </a:endParaRPr>
          </a:p>
          <a:p>
            <a:pPr marL="514350" indent="-514350" algn="just" rtl="1">
              <a:buFont typeface="+mj-lt"/>
              <a:buAutoNum type="arabicPeriod"/>
              <a:defRPr/>
            </a:pPr>
            <a:r>
              <a:rPr lang="fa-IR" sz="2800" dirty="0">
                <a:solidFill>
                  <a:srgbClr val="EAFFCD"/>
                </a:solidFill>
                <a:cs typeface="B Nazanin" panose="00000400000000000000" pitchFamily="2" charset="-78"/>
              </a:rPr>
              <a:t>نمی‌توان از فاصله در نام متغیر استفاده کرد.</a:t>
            </a:r>
          </a:p>
          <a:p>
            <a:pPr marL="514350" indent="-514350" algn="just" rtl="1">
              <a:buFont typeface="+mj-lt"/>
              <a:buAutoNum type="arabicPeriod" startAt="3"/>
              <a:defRPr/>
            </a:pPr>
            <a:r>
              <a:rPr lang="fa-IR" sz="2800" dirty="0">
                <a:solidFill>
                  <a:srgbClr val="EAFFCD"/>
                </a:solidFill>
                <a:cs typeface="B Nazanin" panose="00000400000000000000" pitchFamily="2" charset="-78"/>
              </a:rPr>
              <a:t>کاراکترهای زیر نامهای محاسباتی این نرم افزار است. نمی‌توان از آنها به عنوان متغیر استفاده کرد.</a:t>
            </a:r>
            <a:endParaRPr lang="en-US" sz="2800" dirty="0">
              <a:solidFill>
                <a:srgbClr val="EAFFCD"/>
              </a:solidFill>
              <a:cs typeface="B Nazanin" panose="00000400000000000000" pitchFamily="2" charset="-78"/>
            </a:endParaRPr>
          </a:p>
          <a:p>
            <a:pPr marL="0" indent="0" algn="just">
              <a:buFont typeface="Arial" panose="020B0604020202020204" pitchFamily="34" charset="0"/>
              <a:buNone/>
              <a:defRPr/>
            </a:pPr>
            <a:r>
              <a:rPr lang="en-US" sz="2800" dirty="0">
                <a:solidFill>
                  <a:srgbClr val="EAFFCD"/>
                </a:solidFill>
                <a:cs typeface="B Nazanin" panose="00000400000000000000" pitchFamily="2" charset="-78"/>
              </a:rPr>
              <a:t>All		with		and		</a:t>
            </a:r>
            <a:r>
              <a:rPr lang="en-US" sz="2800" dirty="0" smtClean="0">
                <a:solidFill>
                  <a:srgbClr val="EAFFCD"/>
                </a:solidFill>
                <a:cs typeface="B Nazanin" panose="00000400000000000000" pitchFamily="2" charset="-78"/>
              </a:rPr>
              <a:t>by		</a:t>
            </a:r>
            <a:r>
              <a:rPr lang="en-US" sz="2800" dirty="0" err="1" smtClean="0">
                <a:solidFill>
                  <a:srgbClr val="EAFFCD"/>
                </a:solidFill>
                <a:cs typeface="B Nazanin" panose="00000400000000000000" pitchFamily="2" charset="-78"/>
              </a:rPr>
              <a:t>Eq</a:t>
            </a:r>
            <a:endParaRPr lang="en-US" sz="2800" dirty="0" smtClean="0">
              <a:solidFill>
                <a:srgbClr val="EAFFCD"/>
              </a:solidFill>
              <a:cs typeface="B Nazanin" panose="00000400000000000000" pitchFamily="2" charset="-78"/>
            </a:endParaRPr>
          </a:p>
          <a:p>
            <a:pPr marL="0" indent="0" algn="just">
              <a:buFont typeface="Arial" panose="020B0604020202020204" pitchFamily="34" charset="0"/>
              <a:buNone/>
              <a:defRPr/>
            </a:pPr>
            <a:r>
              <a:rPr lang="en-US" sz="2800" dirty="0" smtClean="0">
                <a:solidFill>
                  <a:srgbClr val="EAFFCD"/>
                </a:solidFill>
                <a:cs typeface="B Nazanin" panose="00000400000000000000" pitchFamily="2" charset="-78"/>
              </a:rPr>
              <a:t>to</a:t>
            </a:r>
            <a:r>
              <a:rPr lang="en-US" sz="2800" dirty="0">
                <a:solidFill>
                  <a:srgbClr val="EAFFCD"/>
                </a:solidFill>
                <a:cs typeface="B Nazanin" panose="00000400000000000000" pitchFamily="2" charset="-78"/>
              </a:rPr>
              <a:t>		or		</a:t>
            </a:r>
            <a:r>
              <a:rPr lang="en-US" sz="2800" dirty="0" smtClean="0">
                <a:solidFill>
                  <a:srgbClr val="EAFFCD"/>
                </a:solidFill>
                <a:cs typeface="B Nazanin" panose="00000400000000000000" pitchFamily="2" charset="-78"/>
              </a:rPr>
              <a:t>not		Ge</a:t>
            </a:r>
            <a:r>
              <a:rPr lang="en-US" sz="2800" dirty="0">
                <a:solidFill>
                  <a:srgbClr val="EAFFCD"/>
                </a:solidFill>
                <a:cs typeface="B Nazanin" panose="00000400000000000000" pitchFamily="2" charset="-78"/>
              </a:rPr>
              <a:t>		</a:t>
            </a:r>
            <a:r>
              <a:rPr lang="en-US" sz="2800" dirty="0" smtClean="0">
                <a:solidFill>
                  <a:srgbClr val="EAFFCD"/>
                </a:solidFill>
                <a:cs typeface="B Nazanin" panose="00000400000000000000" pitchFamily="2" charset="-78"/>
              </a:rPr>
              <a:t>le</a:t>
            </a:r>
          </a:p>
          <a:p>
            <a:pPr marL="0" indent="0" algn="just">
              <a:buFont typeface="Arial" panose="020B0604020202020204" pitchFamily="34" charset="0"/>
              <a:buNone/>
              <a:defRPr/>
            </a:pPr>
            <a:r>
              <a:rPr lang="en-US" sz="2800" dirty="0" smtClean="0">
                <a:solidFill>
                  <a:srgbClr val="EAFFCD"/>
                </a:solidFill>
                <a:cs typeface="B Nazanin" panose="00000400000000000000" pitchFamily="2" charset="-78"/>
              </a:rPr>
              <a:t>it</a:t>
            </a:r>
            <a:r>
              <a:rPr lang="en-US" sz="2800" dirty="0">
                <a:solidFill>
                  <a:srgbClr val="EAFFCD"/>
                </a:solidFill>
                <a:cs typeface="B Nazanin" panose="00000400000000000000" pitchFamily="2" charset="-78"/>
              </a:rPr>
              <a:t>		</a:t>
            </a:r>
            <a:r>
              <a:rPr lang="en-US" sz="2800" dirty="0" smtClean="0">
                <a:solidFill>
                  <a:srgbClr val="EAFFCD"/>
                </a:solidFill>
                <a:cs typeface="B Nazanin" panose="00000400000000000000" pitchFamily="2" charset="-78"/>
              </a:rPr>
              <a:t>ne		or</a:t>
            </a:r>
            <a:endParaRPr lang="en-US" sz="2800" dirty="0">
              <a:solidFill>
                <a:srgbClr val="EAFFCD"/>
              </a:solidFill>
              <a:cs typeface="B Nazanin" panose="00000400000000000000" pitchFamily="2" charset="-78"/>
            </a:endParaRPr>
          </a:p>
          <a:p>
            <a:pPr marL="514350" indent="-514350" algn="just" rtl="1">
              <a:buFont typeface="+mj-lt"/>
              <a:buAutoNum type="arabicPeriod"/>
              <a:defRPr/>
            </a:pPr>
            <a:endParaRPr lang="en-US" sz="2800" dirty="0" smtClean="0">
              <a:cs typeface="B Nazanin"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0A3385-7347-4B96-AA20-448A3A2F18B9}" type="slidenum">
              <a:rPr lang="fr-CA" altLang="en-US" sz="1200" smtClean="0">
                <a:solidFill>
                  <a:srgbClr val="898989"/>
                </a:solidFill>
              </a:rPr>
              <a:pPr>
                <a:spcBef>
                  <a:spcPct val="0"/>
                </a:spcBef>
                <a:buFontTx/>
                <a:buNone/>
              </a:pPr>
              <a:t>36</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algn="just">
              <a:buFont typeface="Wingdings" pitchFamily="2" charset="2"/>
              <a:buChar char="Ø"/>
              <a:defRPr/>
            </a:pPr>
            <a:r>
              <a:rPr lang="en-US" sz="3000" b="1" dirty="0" smtClean="0">
                <a:solidFill>
                  <a:srgbClr val="EAFFCD"/>
                </a:solidFill>
                <a:cs typeface="B Nazanin" panose="00000400000000000000" pitchFamily="2" charset="-78"/>
              </a:rPr>
              <a:t>Type</a:t>
            </a:r>
            <a:endParaRPr lang="en-US" sz="3000" b="1" dirty="0">
              <a:solidFill>
                <a:srgbClr val="EAFFCD"/>
              </a:solidFill>
              <a:cs typeface="B Nazanin" panose="00000400000000000000" pitchFamily="2" charset="-78"/>
            </a:endParaRPr>
          </a:p>
          <a:p>
            <a:pPr marL="0" indent="0" algn="just" rtl="1">
              <a:buFont typeface="Arial" panose="020B0604020202020204" pitchFamily="34" charset="0"/>
              <a:buNone/>
              <a:defRPr/>
            </a:pPr>
            <a:r>
              <a:rPr lang="fa-IR" sz="2800" dirty="0">
                <a:solidFill>
                  <a:srgbClr val="EAFFCD"/>
                </a:solidFill>
                <a:cs typeface="B Nazanin" panose="00000400000000000000" pitchFamily="2" charset="-78"/>
              </a:rPr>
              <a:t>در این قسمت باید نوع متغیر را انتخاب کنیم که شامل موارد زیر می‌باشد</a:t>
            </a:r>
            <a:r>
              <a:rPr lang="fa-IR" sz="2800" dirty="0" smtClean="0">
                <a:solidFill>
                  <a:srgbClr val="EAFFCD"/>
                </a:solidFill>
                <a:cs typeface="B Nazanin" panose="00000400000000000000" pitchFamily="2" charset="-78"/>
              </a:rPr>
              <a:t>:</a:t>
            </a:r>
          </a:p>
          <a:p>
            <a:pPr marL="0" indent="0" algn="just" rtl="1">
              <a:buFont typeface="Arial" panose="020B0604020202020204" pitchFamily="34" charset="0"/>
              <a:buNone/>
              <a:defRPr/>
            </a:pPr>
            <a:endParaRPr lang="en-US" sz="2800"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9A6D3-FD66-4854-8FC4-B0C7DDC00217}" type="slidenum">
              <a:rPr lang="fr-CA" altLang="en-US" sz="1200" smtClean="0">
                <a:solidFill>
                  <a:srgbClr val="898989"/>
                </a:solidFill>
              </a:rPr>
              <a:pPr>
                <a:spcBef>
                  <a:spcPct val="0"/>
                </a:spcBef>
                <a:buFontTx/>
                <a:buNone/>
              </a:pPr>
              <a:t>37</a:t>
            </a:fld>
            <a:endParaRPr lang="fr-CA" altLang="en-US" sz="1200" smtClean="0">
              <a:solidFill>
                <a:srgbClr val="898989"/>
              </a:solidFill>
            </a:endParaRPr>
          </a:p>
        </p:txBody>
      </p:sp>
      <p:pic>
        <p:nvPicPr>
          <p:cNvPr id="215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2952750"/>
            <a:ext cx="57658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re 1"/>
          <p:cNvSpPr>
            <a:spLocks noGrp="1"/>
          </p:cNvSpPr>
          <p:nvPr>
            <p:ph type="title"/>
          </p:nvPr>
        </p:nvSpPr>
        <p:spPr>
          <a:xfrm>
            <a:off x="2071688" y="274638"/>
            <a:ext cx="6615112" cy="1143000"/>
          </a:xfrm>
        </p:spPr>
        <p:txBody>
          <a:bodyPr/>
          <a:lstStyle/>
          <a:p>
            <a:pPr rtl="1" eaLnBrk="1" hangingPunct="1"/>
            <a:r>
              <a:rPr lang="fr-CA" altLang="en-US" sz="4000" b="1" dirty="0">
                <a:solidFill>
                  <a:srgbClr val="60624E"/>
                </a:solidFill>
              </a:rPr>
              <a:t>SPSS</a:t>
            </a:r>
            <a:endParaRPr lang="fr-CA" altLang="en-US" sz="4000" dirty="0" smtClean="0"/>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225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D7CE07-9164-40FE-8D13-140D7FAEB114}" type="slidenum">
              <a:rPr lang="fr-CA" altLang="en-US" sz="1200" smtClean="0">
                <a:solidFill>
                  <a:srgbClr val="898989"/>
                </a:solidFill>
              </a:rPr>
              <a:pPr>
                <a:spcBef>
                  <a:spcPct val="0"/>
                </a:spcBef>
                <a:buFontTx/>
                <a:buNone/>
              </a:pPr>
              <a:t>38</a:t>
            </a:fld>
            <a:endParaRPr lang="fr-CA" altLang="en-US" sz="1200" smtClean="0">
              <a:solidFill>
                <a:srgbClr val="898989"/>
              </a:solidFill>
            </a:endParaRPr>
          </a:p>
        </p:txBody>
      </p:sp>
      <p:sp>
        <p:nvSpPr>
          <p:cNvPr id="22533" name="Content Placeholder 1"/>
          <p:cNvSpPr>
            <a:spLocks noGrp="1"/>
          </p:cNvSpPr>
          <p:nvPr>
            <p:ph idx="1"/>
          </p:nvPr>
        </p:nvSpPr>
        <p:spPr/>
        <p:txBody>
          <a:bodyPr/>
          <a:lstStyle/>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داده های عددی: </a:t>
            </a:r>
            <a:r>
              <a:rPr lang="en-US" altLang="fa-IR" sz="2800" smtClean="0">
                <a:solidFill>
                  <a:srgbClr val="60624E"/>
                </a:solidFill>
                <a:cs typeface="B Nazanin" panose="00000400000000000000" pitchFamily="2" charset="-78"/>
              </a:rPr>
              <a:t>Numeric</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ویرگور: </a:t>
            </a:r>
            <a:r>
              <a:rPr lang="en-US" altLang="fa-IR" sz="2800" smtClean="0">
                <a:solidFill>
                  <a:srgbClr val="60624E"/>
                </a:solidFill>
                <a:cs typeface="B Nazanin" panose="00000400000000000000" pitchFamily="2" charset="-78"/>
              </a:rPr>
              <a:t>Comma</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نقطه: </a:t>
            </a:r>
            <a:r>
              <a:rPr lang="en-US" altLang="fa-IR" sz="2800" smtClean="0">
                <a:solidFill>
                  <a:srgbClr val="60624E"/>
                </a:solidFill>
                <a:cs typeface="B Nazanin" panose="00000400000000000000" pitchFamily="2" charset="-78"/>
              </a:rPr>
              <a:t>Dot</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نمادگذاری علمی: </a:t>
            </a:r>
            <a:r>
              <a:rPr lang="en-US" altLang="fa-IR" sz="2800" smtClean="0">
                <a:solidFill>
                  <a:srgbClr val="60624E"/>
                </a:solidFill>
                <a:cs typeface="B Nazanin" panose="00000400000000000000" pitchFamily="2" charset="-78"/>
              </a:rPr>
              <a:t>Scientific notation</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تاریخ: </a:t>
            </a:r>
            <a:r>
              <a:rPr lang="en-US" altLang="fa-IR" sz="2800" smtClean="0">
                <a:solidFill>
                  <a:srgbClr val="60624E"/>
                </a:solidFill>
                <a:cs typeface="B Nazanin" panose="00000400000000000000" pitchFamily="2" charset="-78"/>
              </a:rPr>
              <a:t>Date</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دلار: </a:t>
            </a:r>
            <a:r>
              <a:rPr lang="en-US" altLang="fa-IR" sz="2800" smtClean="0">
                <a:solidFill>
                  <a:srgbClr val="60624E"/>
                </a:solidFill>
                <a:cs typeface="B Nazanin" panose="00000400000000000000" pitchFamily="2" charset="-78"/>
              </a:rPr>
              <a:t>Dollar</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پولهای رایج کشورها: </a:t>
            </a:r>
            <a:r>
              <a:rPr lang="en-US" altLang="fa-IR" sz="2800" smtClean="0">
                <a:solidFill>
                  <a:srgbClr val="60624E"/>
                </a:solidFill>
                <a:cs typeface="B Nazanin" panose="00000400000000000000" pitchFamily="2" charset="-78"/>
              </a:rPr>
              <a:t>Custom currency</a:t>
            </a:r>
          </a:p>
          <a:p>
            <a:pPr algn="just" rtl="1">
              <a:buFont typeface="Wingdings" panose="05000000000000000000" pitchFamily="2" charset="2"/>
              <a:buChar char="ü"/>
            </a:pPr>
            <a:r>
              <a:rPr lang="fa-IR" altLang="fa-IR" sz="2800" smtClean="0">
                <a:solidFill>
                  <a:srgbClr val="60624E"/>
                </a:solidFill>
                <a:cs typeface="B Nazanin" panose="00000400000000000000" pitchFamily="2" charset="-78"/>
              </a:rPr>
              <a:t>رشته‌ای: </a:t>
            </a:r>
            <a:r>
              <a:rPr lang="en-US" altLang="fa-IR" sz="2800" smtClean="0">
                <a:solidFill>
                  <a:srgbClr val="60624E"/>
                </a:solidFill>
                <a:cs typeface="B Nazanin" panose="00000400000000000000" pitchFamily="2" charset="-78"/>
              </a:rPr>
              <a:t>String</a:t>
            </a:r>
          </a:p>
          <a:p>
            <a:endParaRPr lang="fa-IR" altLang="fa-I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23555" name="Espace réservé du contenu 2"/>
          <p:cNvSpPr>
            <a:spLocks noGrp="1"/>
          </p:cNvSpPr>
          <p:nvPr>
            <p:ph idx="1"/>
          </p:nvPr>
        </p:nvSpPr>
        <p:spPr/>
        <p:txBody>
          <a:bodyPr/>
          <a:lstStyle/>
          <a:p>
            <a:pPr marL="0" indent="0" algn="just" rtl="1">
              <a:buFont typeface="Arial" panose="020B0604020202020204" pitchFamily="34" charset="0"/>
              <a:buNone/>
            </a:pPr>
            <a:r>
              <a:rPr lang="fa-IR" altLang="fa-IR" sz="3000" b="1" smtClean="0">
                <a:solidFill>
                  <a:srgbClr val="EAFFCD"/>
                </a:solidFill>
                <a:cs typeface="B Nazanin" panose="00000400000000000000" pitchFamily="2" charset="-78"/>
              </a:rPr>
              <a:t>مثال:</a:t>
            </a:r>
            <a:r>
              <a:rPr lang="fa-IR" altLang="fa-IR" sz="2800" smtClean="0">
                <a:solidFill>
                  <a:srgbClr val="EAFFCD"/>
                </a:solidFill>
                <a:cs typeface="B Nazanin" panose="00000400000000000000" pitchFamily="2" charset="-78"/>
              </a:rPr>
              <a:t> برای نام و جنسیت جانبازان از گزینه </a:t>
            </a:r>
            <a:r>
              <a:rPr lang="en-US" altLang="fa-IR" sz="2800" smtClean="0">
                <a:solidFill>
                  <a:srgbClr val="EAFFCD"/>
                </a:solidFill>
                <a:cs typeface="B Nazanin" panose="00000400000000000000" pitchFamily="2" charset="-78"/>
              </a:rPr>
              <a:t>string</a:t>
            </a:r>
            <a:r>
              <a:rPr lang="fa-IR" altLang="fa-IR" sz="2800" smtClean="0">
                <a:solidFill>
                  <a:srgbClr val="EAFFCD"/>
                </a:solidFill>
                <a:cs typeface="B Nazanin" panose="00000400000000000000" pitchFamily="2" charset="-78"/>
              </a:rPr>
              <a:t> و برای درج درصد جانبازی آنان از گزینه </a:t>
            </a:r>
            <a:r>
              <a:rPr lang="en-US" altLang="fa-IR" sz="2800" smtClean="0">
                <a:solidFill>
                  <a:srgbClr val="EAFFCD"/>
                </a:solidFill>
                <a:cs typeface="B Nazanin" panose="00000400000000000000" pitchFamily="2" charset="-78"/>
              </a:rPr>
              <a:t>Numeric</a:t>
            </a:r>
            <a:r>
              <a:rPr lang="fa-IR" altLang="fa-IR" sz="2800" smtClean="0">
                <a:solidFill>
                  <a:srgbClr val="EAFFCD"/>
                </a:solidFill>
                <a:cs typeface="B Nazanin" panose="00000400000000000000" pitchFamily="2" charset="-78"/>
              </a:rPr>
              <a:t> استفاده می‌کنیم</a:t>
            </a:r>
          </a:p>
          <a:p>
            <a:pPr marL="0" indent="0" algn="just">
              <a:buFont typeface="Wingdings" panose="05000000000000000000" pitchFamily="2" charset="2"/>
              <a:buChar char="Ø"/>
            </a:pPr>
            <a:endParaRPr lang="fa-IR" altLang="fa-IR" sz="2800" smtClean="0">
              <a:solidFill>
                <a:srgbClr val="EAFFCD"/>
              </a:solidFill>
              <a:cs typeface="B Nazanin" panose="00000400000000000000" pitchFamily="2" charset="-78"/>
            </a:endParaRPr>
          </a:p>
          <a:p>
            <a:pPr marL="0" indent="0" algn="just">
              <a:buFont typeface="Wingdings" panose="05000000000000000000" pitchFamily="2" charset="2"/>
              <a:buChar char="Ø"/>
            </a:pPr>
            <a:r>
              <a:rPr lang="en-US" altLang="fa-IR" sz="3000" b="1" smtClean="0">
                <a:solidFill>
                  <a:srgbClr val="EAFFCD"/>
                </a:solidFill>
                <a:cs typeface="B Nazanin" panose="00000400000000000000" pitchFamily="2" charset="-78"/>
              </a:rPr>
              <a:t>Width</a:t>
            </a:r>
          </a:p>
          <a:p>
            <a:pPr marL="0" indent="0" algn="just" rtl="1">
              <a:buFont typeface="Arial" panose="020B0604020202020204" pitchFamily="34" charset="0"/>
              <a:buNone/>
            </a:pPr>
            <a:r>
              <a:rPr lang="fa-IR" altLang="fa-IR" sz="2800" smtClean="0">
                <a:solidFill>
                  <a:srgbClr val="EAFFCD"/>
                </a:solidFill>
                <a:cs typeface="B Nazanin" panose="00000400000000000000" pitchFamily="2" charset="-78"/>
              </a:rPr>
              <a:t>حداکثر طول داده‌های هر ستون</a:t>
            </a:r>
          </a:p>
          <a:p>
            <a:pPr marL="0" indent="0" algn="just" rtl="1">
              <a:buFont typeface="Arial" panose="020B0604020202020204" pitchFamily="34" charset="0"/>
              <a:buNone/>
            </a:pPr>
            <a:endParaRPr lang="fa-IR" altLang="fa-IR" sz="2800" smtClean="0">
              <a:solidFill>
                <a:srgbClr val="EAFFCD"/>
              </a:solidFill>
              <a:cs typeface="B Nazanin" panose="00000400000000000000" pitchFamily="2" charset="-78"/>
            </a:endParaRPr>
          </a:p>
          <a:p>
            <a:pPr marL="0" indent="0" algn="just">
              <a:buFont typeface="Wingdings" panose="05000000000000000000" pitchFamily="2" charset="2"/>
              <a:buChar char="Ø"/>
            </a:pPr>
            <a:r>
              <a:rPr lang="en-US" altLang="fa-IR" sz="3000" b="1" smtClean="0">
                <a:solidFill>
                  <a:srgbClr val="EAFFCD"/>
                </a:solidFill>
                <a:cs typeface="B Nazanin" panose="00000400000000000000" pitchFamily="2" charset="-78"/>
              </a:rPr>
              <a:t>Decimals</a:t>
            </a:r>
            <a:endParaRPr lang="fa-IR" altLang="fa-IR" sz="3000" b="1" smtClean="0">
              <a:solidFill>
                <a:srgbClr val="EAFFCD"/>
              </a:solidFill>
              <a:cs typeface="B Nazanin" panose="00000400000000000000" pitchFamily="2" charset="-78"/>
            </a:endParaRPr>
          </a:p>
          <a:p>
            <a:pPr marL="0" indent="0" algn="just" rtl="1">
              <a:buFont typeface="Arial" panose="020B0604020202020204" pitchFamily="34" charset="0"/>
              <a:buNone/>
            </a:pPr>
            <a:r>
              <a:rPr lang="fa-IR" altLang="fa-IR" sz="2800" smtClean="0">
                <a:solidFill>
                  <a:srgbClr val="EAFFCD"/>
                </a:solidFill>
                <a:cs typeface="B Nazanin" panose="00000400000000000000" pitchFamily="2" charset="-78"/>
              </a:rPr>
              <a:t>تعداد رقم های اعشار در داده‌های یک ستون</a:t>
            </a:r>
            <a:endParaRPr lang="en-US" altLang="fa-IR" sz="280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6C204E-67E2-4D58-BCCF-BFD777EE307C}" type="slidenum">
              <a:rPr lang="fr-CA" altLang="en-US" sz="1200" smtClean="0">
                <a:solidFill>
                  <a:srgbClr val="898989"/>
                </a:solidFill>
              </a:rPr>
              <a:pPr>
                <a:spcBef>
                  <a:spcPct val="0"/>
                </a:spcBef>
                <a:buFontTx/>
                <a:buNone/>
              </a:pPr>
              <a:t>39</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a:solidFill>
                  <a:srgbClr val="EAFFCD"/>
                </a:solidFill>
                <a:latin typeface="+mn-lt"/>
                <a:ea typeface="+mn-ea"/>
                <a:cs typeface="B Nazanin" panose="00000400000000000000" pitchFamily="2" charset="-78"/>
              </a:rPr>
              <a:t>تعریفی از </a:t>
            </a:r>
            <a:r>
              <a:rPr lang="fa-IR" altLang="fa-IR" b="1" dirty="0" smtClean="0">
                <a:solidFill>
                  <a:srgbClr val="EAFFCD"/>
                </a:solidFill>
                <a:latin typeface="+mn-lt"/>
                <a:ea typeface="+mn-ea"/>
                <a:cs typeface="B Nazanin" panose="00000400000000000000" pitchFamily="2" charset="-78"/>
              </a:rPr>
              <a:t>آمار</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4</a:t>
            </a:fld>
            <a:endParaRPr lang="fr-CA" altLang="en-US" sz="1200" smtClean="0">
              <a:solidFill>
                <a:srgbClr val="898989"/>
              </a:solidFill>
            </a:endParaRPr>
          </a:p>
        </p:txBody>
      </p:sp>
      <p:sp>
        <p:nvSpPr>
          <p:cNvPr id="2" name="Content Placeholder 1"/>
          <p:cNvSpPr>
            <a:spLocks noGrp="1"/>
          </p:cNvSpPr>
          <p:nvPr>
            <p:ph idx="1"/>
          </p:nvPr>
        </p:nvSpPr>
        <p:spPr/>
        <p:txBody>
          <a:bodyPr/>
          <a:lstStyle/>
          <a:p>
            <a:pPr marL="0" indent="0" algn="just" rtl="1" eaLnBrk="1" hangingPunct="1">
              <a:buFontTx/>
              <a:buNone/>
            </a:pPr>
            <a:r>
              <a:rPr lang="fa-IR" altLang="fa-IR" sz="2800" dirty="0">
                <a:solidFill>
                  <a:srgbClr val="EAFFCD"/>
                </a:solidFill>
                <a:cs typeface="B Nazanin" panose="00000400000000000000" pitchFamily="2" charset="-78"/>
              </a:rPr>
              <a:t>آمار به عنوان پايه يك روش و راه موثر در بررسی مسائل موجود، در بسیاری از زمينه‌هاي علمي از جمله جامعه شناسي، کشاورزی، فيزيك و</a:t>
            </a:r>
            <a:r>
              <a:rPr lang="fa-IR" altLang="fa-IR" sz="2800" dirty="0" smtClean="0">
                <a:solidFill>
                  <a:srgbClr val="EAFFCD"/>
                </a:solidFill>
                <a:cs typeface="B Nazanin" panose="00000400000000000000" pitchFamily="2" charset="-78"/>
              </a:rPr>
              <a:t>... به‌ </a:t>
            </a:r>
            <a:r>
              <a:rPr lang="fa-IR" altLang="fa-IR" sz="2800" dirty="0">
                <a:solidFill>
                  <a:srgbClr val="EAFFCD"/>
                </a:solidFill>
                <a:cs typeface="B Nazanin" panose="00000400000000000000" pitchFamily="2" charset="-78"/>
              </a:rPr>
              <a:t>كار گرفته مي‌شود. در دانش امروزي، معمولا سعی مي‌شود كه اطلاعات موجود در يك زمينه خاص، در قالب اعداد نمایش داده شود تا به هنگام تجزیه و تحلیل اطلاعات، فهم بهتری از پدیده مورد مطالعه به‌ دست آمده و امکان مقایسه فراهم گردد. </a:t>
            </a:r>
          </a:p>
          <a:p>
            <a:pPr marL="0" indent="0" algn="just" rtl="1" eaLnBrk="1" hangingPunct="1">
              <a:buFontTx/>
              <a:buNone/>
            </a:pPr>
            <a:r>
              <a:rPr lang="fa-IR" altLang="fa-IR" sz="2800" b="1" dirty="0">
                <a:solidFill>
                  <a:srgbClr val="60624E"/>
                </a:solidFill>
                <a:cs typeface="B Nazanin" panose="00000400000000000000" pitchFamily="2" charset="-78"/>
              </a:rPr>
              <a:t>در يك جمله آمار مجموعه‌اي از روشهای جمع آوری، تهيه وتنظیم و تجزیه و تحلیل اطلاعات است كه براي كسب يك يا چند نتیجه به خدمت گرفته مي‌شود</a:t>
            </a:r>
            <a:r>
              <a:rPr lang="fa-IR" altLang="fa-IR" sz="2800" b="1" dirty="0" smtClean="0">
                <a:solidFill>
                  <a:srgbClr val="60624E"/>
                </a:solidFill>
                <a:cs typeface="B Nazanin" panose="00000400000000000000" pitchFamily="2" charset="-78"/>
              </a:rPr>
              <a:t>.</a:t>
            </a:r>
            <a:endParaRPr lang="fa-IR" altLang="fa-IR" sz="2800" b="1" dirty="0">
              <a:solidFill>
                <a:srgbClr val="60624E"/>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24579" name="Espace réservé du contenu 2"/>
          <p:cNvSpPr>
            <a:spLocks noGrp="1"/>
          </p:cNvSpPr>
          <p:nvPr>
            <p:ph idx="1"/>
          </p:nvPr>
        </p:nvSpPr>
        <p:spPr/>
        <p:txBody>
          <a:bodyPr/>
          <a:lstStyle/>
          <a:p>
            <a:pPr marL="0" indent="0" algn="just">
              <a:buFont typeface="Wingdings" panose="05000000000000000000" pitchFamily="2" charset="2"/>
              <a:buChar char="Ø"/>
            </a:pPr>
            <a:r>
              <a:rPr lang="en-US" altLang="fa-IR" sz="3000" b="1" smtClean="0">
                <a:solidFill>
                  <a:srgbClr val="EAFFCD"/>
                </a:solidFill>
                <a:cs typeface="B Nazanin" panose="00000400000000000000" pitchFamily="2" charset="-78"/>
              </a:rPr>
              <a:t>Lable</a:t>
            </a:r>
          </a:p>
          <a:p>
            <a:pPr marL="0" indent="0" algn="just" rtl="1">
              <a:buFont typeface="Arial" panose="020B0604020202020204" pitchFamily="34" charset="0"/>
              <a:buNone/>
            </a:pPr>
            <a:r>
              <a:rPr lang="fa-IR" altLang="fa-IR" sz="2800" smtClean="0">
                <a:solidFill>
                  <a:srgbClr val="EAFFCD"/>
                </a:solidFill>
                <a:cs typeface="B Nazanin" panose="00000400000000000000" pitchFamily="2" charset="-78"/>
              </a:rPr>
              <a:t>در این گزینه می توانیم برای داده های یک ستون </a:t>
            </a:r>
            <a:r>
              <a:rPr lang="en-US" altLang="fa-IR" sz="2800" smtClean="0">
                <a:solidFill>
                  <a:srgbClr val="EAFFCD"/>
                </a:solidFill>
                <a:cs typeface="B Nazanin" panose="00000400000000000000" pitchFamily="2" charset="-78"/>
              </a:rPr>
              <a:t>lable</a:t>
            </a:r>
            <a:r>
              <a:rPr lang="fa-IR" altLang="fa-IR" sz="2800" smtClean="0">
                <a:solidFill>
                  <a:srgbClr val="EAFFCD"/>
                </a:solidFill>
                <a:cs typeface="B Nazanin" panose="00000400000000000000" pitchFamily="2" charset="-78"/>
              </a:rPr>
              <a:t> تعیین نماییم. فرض کنید وضعیت اشتغال افراد را تحت عنوان ستونی با نام شغل در داده‌ها وارد کرده باشیم و بخواهیم در خروجی‌ها آن را با عنوان وضعیت اشتغال نمایش دهد. بنابراین وضعیت اشتغال را به عنوان </a:t>
            </a:r>
            <a:r>
              <a:rPr lang="en-US" altLang="fa-IR" sz="2800" smtClean="0">
                <a:solidFill>
                  <a:srgbClr val="EAFFCD"/>
                </a:solidFill>
                <a:cs typeface="B Nazanin" panose="00000400000000000000" pitchFamily="2" charset="-78"/>
              </a:rPr>
              <a:t>lable</a:t>
            </a:r>
            <a:r>
              <a:rPr lang="fa-IR" altLang="fa-IR" sz="2800" smtClean="0">
                <a:solidFill>
                  <a:srgbClr val="EAFFCD"/>
                </a:solidFill>
                <a:cs typeface="B Nazanin" panose="00000400000000000000" pitchFamily="2" charset="-78"/>
              </a:rPr>
              <a:t> برای داده‌های آن ستون قرار می‌دهیم.</a:t>
            </a:r>
            <a:endParaRPr lang="en-US" altLang="fa-IR" sz="2800" smtClean="0">
              <a:solidFill>
                <a:srgbClr val="EAFFCD"/>
              </a:solidFill>
              <a:cs typeface="B Nazanin" panose="00000400000000000000" pitchFamily="2" charset="-78"/>
            </a:endParaRPr>
          </a:p>
          <a:p>
            <a:pPr marL="0" indent="0" algn="just" rtl="1">
              <a:buFont typeface="Arial" panose="020B0604020202020204" pitchFamily="34" charset="0"/>
              <a:buNone/>
            </a:pPr>
            <a:endParaRPr lang="en-US" altLang="fa-IR" sz="280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9D451C-1098-4E9C-B5D9-0B26D4F7A19F}" type="slidenum">
              <a:rPr lang="fr-CA" altLang="en-US" sz="1200" smtClean="0">
                <a:solidFill>
                  <a:srgbClr val="898989"/>
                </a:solidFill>
              </a:rPr>
              <a:pPr>
                <a:spcBef>
                  <a:spcPct val="0"/>
                </a:spcBef>
                <a:buFontTx/>
                <a:buNone/>
              </a:pPr>
              <a:t>40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25603" name="Espace réservé du contenu 2"/>
          <p:cNvSpPr>
            <a:spLocks noGrp="1"/>
          </p:cNvSpPr>
          <p:nvPr>
            <p:ph idx="1"/>
          </p:nvPr>
        </p:nvSpPr>
        <p:spPr/>
        <p:txBody>
          <a:bodyPr/>
          <a:lstStyle/>
          <a:p>
            <a:pPr>
              <a:buFont typeface="Wingdings" panose="05000000000000000000" pitchFamily="2" charset="2"/>
              <a:buChar char="Ø"/>
            </a:pPr>
            <a:r>
              <a:rPr lang="en-US" altLang="fa-IR" sz="3000" b="1" smtClean="0">
                <a:solidFill>
                  <a:srgbClr val="EAFFCD"/>
                </a:solidFill>
                <a:cs typeface="B Nazanin" panose="00000400000000000000" pitchFamily="2" charset="-78"/>
              </a:rPr>
              <a:t>Values</a:t>
            </a:r>
          </a:p>
          <a:p>
            <a:pPr algn="just" rtl="1"/>
            <a:r>
              <a:rPr lang="fa-IR" altLang="fa-IR" sz="2800" smtClean="0">
                <a:solidFill>
                  <a:srgbClr val="EAFFCD"/>
                </a:solidFill>
                <a:cs typeface="B Nazanin" panose="00000400000000000000" pitchFamily="2" charset="-78"/>
              </a:rPr>
              <a:t>در این گزینه می‌توان داده‌های از پیش تعریف شده را تعیین کرد. فرضا در بخش جنسیت ما دو حالت کلی بیشتر نداریم که شامل زن و مرد می‌شود. اگر بخواهیم برای تک تک افراد جنسیت را تایپ کنیم زمان زیادی را می‌طلبد. با استفاده از این گزینه مشخص می‌کنیم که با نوشتن عدد 1 کاراکتر </a:t>
            </a:r>
            <a:r>
              <a:rPr lang="en-US" altLang="fa-IR" sz="2800" smtClean="0">
                <a:solidFill>
                  <a:srgbClr val="EAFFCD"/>
                </a:solidFill>
                <a:cs typeface="B Nazanin" panose="00000400000000000000" pitchFamily="2" charset="-78"/>
              </a:rPr>
              <a:t>male</a:t>
            </a:r>
            <a:r>
              <a:rPr lang="fa-IR" altLang="fa-IR" sz="2800" smtClean="0">
                <a:solidFill>
                  <a:srgbClr val="EAFFCD"/>
                </a:solidFill>
                <a:cs typeface="B Nazanin" panose="00000400000000000000" pitchFamily="2" charset="-78"/>
              </a:rPr>
              <a:t> و با نوشتن عدد 2کاراکتر </a:t>
            </a:r>
            <a:r>
              <a:rPr lang="en-US" altLang="fa-IR" sz="2800" smtClean="0">
                <a:solidFill>
                  <a:srgbClr val="EAFFCD"/>
                </a:solidFill>
                <a:cs typeface="B Nazanin" panose="00000400000000000000" pitchFamily="2" charset="-78"/>
              </a:rPr>
              <a:t>Female</a:t>
            </a:r>
            <a:r>
              <a:rPr lang="fa-IR" altLang="fa-IR" sz="2800" smtClean="0">
                <a:solidFill>
                  <a:srgbClr val="EAFFCD"/>
                </a:solidFill>
                <a:cs typeface="B Nazanin" panose="00000400000000000000" pitchFamily="2" charset="-78"/>
              </a:rPr>
              <a:t> را درج نماید.</a:t>
            </a:r>
            <a:endParaRPr lang="en-US" altLang="fa-IR" sz="280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F8CA61-4DF5-4CCA-BB00-B234D38031C0}" type="slidenum">
              <a:rPr lang="fr-CA" altLang="en-US" sz="1200" smtClean="0">
                <a:solidFill>
                  <a:srgbClr val="898989"/>
                </a:solidFill>
              </a:rPr>
              <a:pPr>
                <a:spcBef>
                  <a:spcPct val="0"/>
                </a:spcBef>
                <a:buFontTx/>
                <a:buNone/>
              </a:pPr>
              <a:t>41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pPr rtl="1" eaLnBrk="1" hangingPunct="1"/>
            <a:r>
              <a:rPr lang="fr-CA" altLang="en-US" b="1" dirty="0">
                <a:solidFill>
                  <a:srgbClr val="EAFFCD"/>
                </a:solidFill>
              </a:rPr>
              <a:t>SPSS</a:t>
            </a:r>
            <a:endParaRPr lang="fr-CA" altLang="en-US" b="1" dirty="0" smtClean="0">
              <a:solidFill>
                <a:srgbClr val="EAFFCD"/>
              </a:solidFill>
              <a:cs typeface="B Nazanin" panose="00000400000000000000" pitchFamily="2" charset="-78"/>
            </a:endParaRPr>
          </a:p>
        </p:txBody>
      </p:sp>
      <p:sp>
        <p:nvSpPr>
          <p:cNvPr id="18435" name="Espace réservé du contenu 2"/>
          <p:cNvSpPr>
            <a:spLocks noGrp="1"/>
          </p:cNvSpPr>
          <p:nvPr>
            <p:ph idx="1"/>
          </p:nvPr>
        </p:nvSpPr>
        <p:spPr/>
        <p:txBody>
          <a:bodyPr/>
          <a:lstStyle/>
          <a:p>
            <a:pPr marL="0" indent="0" algn="just" rtl="1" fontAlgn="auto">
              <a:spcAft>
                <a:spcPts val="0"/>
              </a:spcAft>
              <a:buClr>
                <a:schemeClr val="tx1">
                  <a:shade val="95000"/>
                </a:schemeClr>
              </a:buClr>
              <a:buFont typeface="Wingdings 2" pitchFamily="18" charset="2"/>
              <a:buNone/>
              <a:defRPr/>
            </a:pPr>
            <a:endParaRPr lang="en-US" sz="2800" dirty="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266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959765-BAC9-411D-8D11-6D4AAA123B59}" type="slidenum">
              <a:rPr lang="fr-CA" altLang="en-US" sz="1200" smtClean="0">
                <a:solidFill>
                  <a:srgbClr val="898989"/>
                </a:solidFill>
              </a:rPr>
              <a:pPr>
                <a:spcBef>
                  <a:spcPct val="0"/>
                </a:spcBef>
                <a:buFontTx/>
                <a:buNone/>
              </a:pPr>
              <a:t>42</a:t>
            </a:fld>
            <a:endParaRPr lang="fr-CA" altLang="en-US" sz="1200" smtClean="0">
              <a:solidFill>
                <a:srgbClr val="898989"/>
              </a:solidFill>
            </a:endParaRPr>
          </a:p>
        </p:txBody>
      </p:sp>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112963"/>
            <a:ext cx="57864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marL="0" indent="0" algn="just">
              <a:buFont typeface="Wingdings" pitchFamily="2" charset="2"/>
              <a:buChar char="Ø"/>
              <a:defRPr/>
            </a:pPr>
            <a:r>
              <a:rPr lang="en-US" sz="3000" b="1" dirty="0" smtClean="0">
                <a:solidFill>
                  <a:srgbClr val="EAFFCD"/>
                </a:solidFill>
                <a:cs typeface="B Nazanin" panose="00000400000000000000" pitchFamily="2" charset="-78"/>
              </a:rPr>
              <a:t>Missing</a:t>
            </a:r>
            <a:endParaRPr lang="en-US" sz="3000" b="1" dirty="0">
              <a:solidFill>
                <a:srgbClr val="EAFFCD"/>
              </a:solidFill>
              <a:cs typeface="B Nazanin" panose="00000400000000000000" pitchFamily="2" charset="-78"/>
            </a:endParaRPr>
          </a:p>
          <a:p>
            <a:pPr marL="0" indent="0" algn="just" rtl="1">
              <a:buFont typeface="Arial" panose="020B0604020202020204" pitchFamily="34" charset="0"/>
              <a:buNone/>
              <a:defRPr/>
            </a:pPr>
            <a:r>
              <a:rPr lang="fa-IR" sz="2800" dirty="0">
                <a:solidFill>
                  <a:srgbClr val="EAFFCD"/>
                </a:solidFill>
                <a:cs typeface="B Nazanin" panose="00000400000000000000" pitchFamily="2" charset="-78"/>
              </a:rPr>
              <a:t>در این بخش باید داده‌های گمشده محاسباتی نرم‌افزار را مشخص کرد</a:t>
            </a:r>
            <a:r>
              <a:rPr lang="fa-IR" sz="2800" dirty="0" smtClean="0">
                <a:solidFill>
                  <a:srgbClr val="EAFFCD"/>
                </a:solidFill>
                <a:cs typeface="B Nazanin" panose="00000400000000000000" pitchFamily="2" charset="-78"/>
              </a:rPr>
              <a:t>.</a:t>
            </a:r>
          </a:p>
          <a:p>
            <a:pPr marL="0" indent="0" algn="just" rtl="1">
              <a:buFont typeface="Arial" panose="020B0604020202020204" pitchFamily="34" charset="0"/>
              <a:buNone/>
              <a:defRPr/>
            </a:pPr>
            <a:endParaRPr lang="en-US" sz="2800" dirty="0">
              <a:solidFill>
                <a:srgbClr val="EAFFCD"/>
              </a:solidFill>
              <a:cs typeface="B Nazanin" panose="00000400000000000000" pitchFamily="2" charset="-78"/>
            </a:endParaRPr>
          </a:p>
          <a:p>
            <a:pPr marL="0" indent="0" algn="just">
              <a:buFont typeface="Wingdings" pitchFamily="2" charset="2"/>
              <a:buChar char="Ø"/>
              <a:defRPr/>
            </a:pPr>
            <a:r>
              <a:rPr lang="en-US" sz="3000" b="1" dirty="0">
                <a:solidFill>
                  <a:srgbClr val="EAFFCD"/>
                </a:solidFill>
                <a:cs typeface="B Nazanin" panose="00000400000000000000" pitchFamily="2" charset="-78"/>
              </a:rPr>
              <a:t>Columns</a:t>
            </a:r>
          </a:p>
          <a:p>
            <a:pPr marL="0" indent="0" algn="just" rtl="1">
              <a:buFont typeface="Arial" panose="020B0604020202020204" pitchFamily="34" charset="0"/>
              <a:buNone/>
              <a:defRPr/>
            </a:pPr>
            <a:r>
              <a:rPr lang="fa-IR" sz="2800" dirty="0">
                <a:solidFill>
                  <a:srgbClr val="EAFFCD"/>
                </a:solidFill>
                <a:cs typeface="B Nazanin" panose="00000400000000000000" pitchFamily="2" charset="-78"/>
              </a:rPr>
              <a:t>این قسمت پهنای ستون را برای وارد کردن اطلاعات مشخص می‌کند</a:t>
            </a:r>
            <a:r>
              <a:rPr lang="fa-IR" sz="2800" dirty="0" smtClean="0">
                <a:solidFill>
                  <a:srgbClr val="EAFFCD"/>
                </a:solidFill>
                <a:cs typeface="B Nazanin" panose="00000400000000000000" pitchFamily="2" charset="-78"/>
              </a:rPr>
              <a:t>.</a:t>
            </a:r>
          </a:p>
          <a:p>
            <a:pPr marL="0" indent="0" algn="just" rtl="1">
              <a:buFont typeface="Arial" panose="020B0604020202020204" pitchFamily="34" charset="0"/>
              <a:buNone/>
              <a:defRPr/>
            </a:pPr>
            <a:endParaRPr lang="fa-IR" sz="2800" dirty="0">
              <a:solidFill>
                <a:srgbClr val="EAFFCD"/>
              </a:solidFill>
              <a:cs typeface="B Nazanin" panose="00000400000000000000" pitchFamily="2" charset="-78"/>
            </a:endParaRPr>
          </a:p>
          <a:p>
            <a:pPr algn="just">
              <a:buFont typeface="Wingdings" pitchFamily="2" charset="2"/>
              <a:buChar char="Ø"/>
              <a:defRPr/>
            </a:pPr>
            <a:r>
              <a:rPr lang="fa-IR" sz="3000" b="1" dirty="0">
                <a:solidFill>
                  <a:srgbClr val="EAFFCD"/>
                </a:solidFill>
                <a:cs typeface="B Nazanin" panose="00000400000000000000" pitchFamily="2" charset="-78"/>
              </a:rPr>
              <a:t> </a:t>
            </a:r>
            <a:r>
              <a:rPr lang="en-US" sz="3000" b="1" dirty="0">
                <a:solidFill>
                  <a:srgbClr val="EAFFCD"/>
                </a:solidFill>
                <a:cs typeface="B Nazanin" panose="00000400000000000000" pitchFamily="2" charset="-78"/>
              </a:rPr>
              <a:t>Align:</a:t>
            </a:r>
          </a:p>
          <a:p>
            <a:pPr algn="just" rtl="1">
              <a:defRPr/>
            </a:pPr>
            <a:r>
              <a:rPr lang="fa-IR" sz="2800" dirty="0">
                <a:solidFill>
                  <a:srgbClr val="EAFFCD"/>
                </a:solidFill>
                <a:cs typeface="B Nazanin" panose="00000400000000000000" pitchFamily="2" charset="-78"/>
              </a:rPr>
              <a:t>این قسمت مشخص می‌کند که کاراکتر نوشته شده به صورت راست چین، وسط چین یا چپ چین باشد</a:t>
            </a:r>
            <a:r>
              <a:rPr lang="fa-IR" sz="2800" dirty="0" smtClean="0">
                <a:solidFill>
                  <a:srgbClr val="EAFFCD"/>
                </a:solidFill>
                <a:cs typeface="B Nazanin" panose="00000400000000000000" pitchFamily="2" charset="-78"/>
              </a:rPr>
              <a:t>.</a:t>
            </a:r>
            <a:endParaRPr lang="fa-IR" sz="2800"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8C880C-E287-438E-A140-E8B3CE7F9396}" type="slidenum">
              <a:rPr lang="fr-CA" altLang="en-US" sz="1200" smtClean="0">
                <a:solidFill>
                  <a:srgbClr val="898989"/>
                </a:solidFill>
              </a:rPr>
              <a:pPr>
                <a:spcBef>
                  <a:spcPct val="0"/>
                </a:spcBef>
                <a:buFontTx/>
                <a:buNone/>
              </a:pPr>
              <a:t>43</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28675" name="Espace réservé du contenu 2"/>
          <p:cNvSpPr>
            <a:spLocks noGrp="1"/>
          </p:cNvSpPr>
          <p:nvPr>
            <p:ph idx="1"/>
          </p:nvPr>
        </p:nvSpPr>
        <p:spPr/>
        <p:txBody>
          <a:bodyPr/>
          <a:lstStyle/>
          <a:p>
            <a:pPr algn="just">
              <a:buFont typeface="Wingdings" panose="05000000000000000000" pitchFamily="2" charset="2"/>
              <a:buChar char="Ø"/>
            </a:pPr>
            <a:r>
              <a:rPr lang="en-US" altLang="fa-IR" sz="3600" b="1" smtClean="0">
                <a:solidFill>
                  <a:srgbClr val="EAFFCD"/>
                </a:solidFill>
                <a:cs typeface="B Nazanin" panose="00000400000000000000" pitchFamily="2" charset="-78"/>
              </a:rPr>
              <a:t>Measure</a:t>
            </a:r>
          </a:p>
          <a:p>
            <a:pPr algn="just" rtl="1"/>
            <a:r>
              <a:rPr lang="fa-IR" altLang="fa-IR" sz="2800" smtClean="0">
                <a:solidFill>
                  <a:srgbClr val="EAFFCD"/>
                </a:solidFill>
                <a:cs typeface="B Nazanin" panose="00000400000000000000" pitchFamily="2" charset="-78"/>
              </a:rPr>
              <a:t>برای تعیین نوع داده‌ها از این گزینه استفاده می‌کنیم که به شرح زیر است:</a:t>
            </a:r>
            <a:endParaRPr lang="en-US" altLang="fa-IR" sz="2800" smtClean="0">
              <a:solidFill>
                <a:srgbClr val="EAFFCD"/>
              </a:solidFill>
              <a:cs typeface="B Nazanin" panose="00000400000000000000" pitchFamily="2" charset="-78"/>
            </a:endParaRPr>
          </a:p>
          <a:p>
            <a:pPr algn="just"/>
            <a:r>
              <a:rPr lang="en-US" altLang="fa-IR" sz="2800" smtClean="0">
                <a:solidFill>
                  <a:srgbClr val="EAFFCD"/>
                </a:solidFill>
                <a:cs typeface="B Nazanin" panose="00000400000000000000" pitchFamily="2" charset="-78"/>
              </a:rPr>
              <a:t>Scale: </a:t>
            </a:r>
            <a:r>
              <a:rPr lang="fa-IR" altLang="fa-IR" sz="2800" smtClean="0">
                <a:solidFill>
                  <a:srgbClr val="EAFFCD"/>
                </a:solidFill>
                <a:cs typeface="B Nazanin" panose="00000400000000000000" pitchFamily="2" charset="-78"/>
              </a:rPr>
              <a:t>فاصله ای</a:t>
            </a:r>
            <a:endParaRPr lang="en-US" altLang="fa-IR" sz="2800" smtClean="0">
              <a:solidFill>
                <a:srgbClr val="EAFFCD"/>
              </a:solidFill>
              <a:cs typeface="B Nazanin" panose="00000400000000000000" pitchFamily="2" charset="-78"/>
            </a:endParaRPr>
          </a:p>
          <a:p>
            <a:pPr algn="just"/>
            <a:r>
              <a:rPr lang="en-US" altLang="fa-IR" sz="2800" smtClean="0">
                <a:solidFill>
                  <a:srgbClr val="EAFFCD"/>
                </a:solidFill>
                <a:cs typeface="B Nazanin" panose="00000400000000000000" pitchFamily="2" charset="-78"/>
              </a:rPr>
              <a:t>Ordinal: </a:t>
            </a:r>
            <a:r>
              <a:rPr lang="fa-IR" altLang="fa-IR" sz="2800" smtClean="0">
                <a:solidFill>
                  <a:srgbClr val="EAFFCD"/>
                </a:solidFill>
                <a:cs typeface="B Nazanin" panose="00000400000000000000" pitchFamily="2" charset="-78"/>
              </a:rPr>
              <a:t>ترتیبی</a:t>
            </a:r>
            <a:endParaRPr lang="en-US" altLang="fa-IR" sz="2800" smtClean="0">
              <a:solidFill>
                <a:srgbClr val="EAFFCD"/>
              </a:solidFill>
              <a:cs typeface="B Nazanin" panose="00000400000000000000" pitchFamily="2" charset="-78"/>
            </a:endParaRPr>
          </a:p>
          <a:p>
            <a:pPr algn="just"/>
            <a:r>
              <a:rPr lang="en-US" altLang="fa-IR" sz="2800" smtClean="0">
                <a:solidFill>
                  <a:srgbClr val="EAFFCD"/>
                </a:solidFill>
                <a:cs typeface="B Nazanin" panose="00000400000000000000" pitchFamily="2" charset="-78"/>
              </a:rPr>
              <a:t>Nominal: </a:t>
            </a:r>
            <a:r>
              <a:rPr lang="fa-IR" altLang="fa-IR" sz="2800" smtClean="0">
                <a:solidFill>
                  <a:srgbClr val="EAFFCD"/>
                </a:solidFill>
                <a:cs typeface="B Nazanin" panose="00000400000000000000" pitchFamily="2" charset="-78"/>
              </a:rPr>
              <a:t>اسمی</a:t>
            </a:r>
            <a:endParaRPr lang="en-US" altLang="fa-IR" sz="280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BE17F1-DCA3-44CF-BBB3-4ABE50A7E354}" type="slidenum">
              <a:rPr lang="fr-CA" altLang="en-US" sz="1200" smtClean="0">
                <a:solidFill>
                  <a:srgbClr val="898989"/>
                </a:solidFill>
              </a:rPr>
              <a:pPr>
                <a:spcBef>
                  <a:spcPct val="0"/>
                </a:spcBef>
                <a:buFontTx/>
                <a:buNone/>
              </a:pPr>
              <a:t>44</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r-CA" altLang="en-US" b="1" dirty="0">
                <a:solidFill>
                  <a:srgbClr val="EAFFCD"/>
                </a:solidFill>
              </a:rPr>
              <a:t>SPSS</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marL="0" indent="0" algn="just">
              <a:buFont typeface="Arial" panose="020B0604020202020204" pitchFamily="34" charset="0"/>
              <a:buNone/>
              <a:defRPr/>
            </a:pPr>
            <a:r>
              <a:rPr lang="en-US" sz="2800" b="1" dirty="0" smtClean="0">
                <a:solidFill>
                  <a:srgbClr val="EAFFCD"/>
                </a:solidFill>
                <a:cs typeface="+mj-cs"/>
              </a:rPr>
              <a:t>1.  </a:t>
            </a:r>
            <a:r>
              <a:rPr lang="en-US" sz="3000" b="1" dirty="0" smtClean="0">
                <a:solidFill>
                  <a:srgbClr val="EAFFCD"/>
                </a:solidFill>
                <a:cs typeface="+mj-cs"/>
              </a:rPr>
              <a:t>Nominal:</a:t>
            </a:r>
            <a:r>
              <a:rPr lang="en-US" sz="3000" b="1" dirty="0" smtClean="0">
                <a:solidFill>
                  <a:srgbClr val="EAFFCD"/>
                </a:solidFill>
                <a:cs typeface="B Nazanin" panose="00000400000000000000" pitchFamily="2" charset="-78"/>
              </a:rPr>
              <a:t> </a:t>
            </a:r>
            <a:r>
              <a:rPr lang="fa-IR" sz="3000" b="1" dirty="0" smtClean="0">
                <a:solidFill>
                  <a:srgbClr val="EAFFCD"/>
                </a:solidFill>
                <a:cs typeface="B Nazanin" panose="00000400000000000000" pitchFamily="2" charset="-78"/>
              </a:rPr>
              <a:t>اسمی</a:t>
            </a:r>
            <a:endParaRPr lang="en-US" sz="3000" b="1" dirty="0" smtClean="0">
              <a:solidFill>
                <a:srgbClr val="EAFFCD"/>
              </a:solidFill>
              <a:cs typeface="B Nazanin" panose="00000400000000000000" pitchFamily="2" charset="-78"/>
            </a:endParaRP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solidFill>
                  <a:srgbClr val="EAFFCD"/>
                </a:solidFill>
                <a:cs typeface="B Nazanin" panose="00000400000000000000" pitchFamily="2" charset="-78"/>
              </a:rPr>
              <a:t>Words</a:t>
            </a: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solidFill>
                  <a:srgbClr val="EAFFCD"/>
                </a:solidFill>
                <a:cs typeface="B Nazanin" panose="00000400000000000000" pitchFamily="2" charset="-78"/>
              </a:rPr>
              <a:t>0/1 (true/false, yes/no)</a:t>
            </a: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solidFill>
                  <a:srgbClr val="EAFFCD"/>
                </a:solidFill>
                <a:cs typeface="B Nazanin" panose="00000400000000000000" pitchFamily="2" charset="-78"/>
              </a:rPr>
              <a:t>Region (western</a:t>
            </a:r>
            <a:r>
              <a:rPr lang="en-US" sz="2800" dirty="0" smtClean="0">
                <a:solidFill>
                  <a:srgbClr val="EAFFCD"/>
                </a:solidFill>
                <a:cs typeface="B Nazanin" panose="00000400000000000000" pitchFamily="2" charset="-78"/>
              </a:rPr>
              <a:t>, southern, </a:t>
            </a:r>
            <a:r>
              <a:rPr lang="en-US" sz="2800" dirty="0" err="1" smtClean="0">
                <a:solidFill>
                  <a:srgbClr val="EAFFCD"/>
                </a:solidFill>
                <a:cs typeface="B Nazanin" panose="00000400000000000000" pitchFamily="2" charset="-78"/>
              </a:rPr>
              <a:t>etc</a:t>
            </a:r>
            <a:r>
              <a:rPr lang="en-US" sz="2800" dirty="0">
                <a:solidFill>
                  <a:srgbClr val="EAFFCD"/>
                </a:solidFill>
                <a:cs typeface="B Nazanin" panose="00000400000000000000" pitchFamily="2" charset="-78"/>
              </a:rPr>
              <a:t>)</a:t>
            </a:r>
          </a:p>
          <a:p>
            <a:pPr marL="0" indent="0" algn="just">
              <a:buFont typeface="Arial" panose="020B0604020202020204" pitchFamily="34" charset="0"/>
              <a:buNone/>
              <a:defRPr/>
            </a:pPr>
            <a:r>
              <a:rPr lang="en-US" sz="3000" b="1" dirty="0" smtClean="0">
                <a:solidFill>
                  <a:srgbClr val="EAFFCD"/>
                </a:solidFill>
                <a:cs typeface="B Nazanin" panose="00000400000000000000" pitchFamily="2" charset="-78"/>
              </a:rPr>
              <a:t>2.  Ordinal: </a:t>
            </a:r>
            <a:r>
              <a:rPr lang="fa-IR" sz="3000" b="1" dirty="0" smtClean="0">
                <a:solidFill>
                  <a:srgbClr val="EAFFCD"/>
                </a:solidFill>
                <a:cs typeface="B Nazanin" panose="00000400000000000000" pitchFamily="2" charset="-78"/>
              </a:rPr>
              <a:t>ترتیبی</a:t>
            </a:r>
            <a:endParaRPr lang="en-US" sz="3000" b="1" dirty="0">
              <a:solidFill>
                <a:srgbClr val="EAFFCD"/>
              </a:solidFill>
              <a:cs typeface="B Nazanin" panose="00000400000000000000" pitchFamily="2" charset="-78"/>
            </a:endParaRP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latin typeface="Times New Roman" pitchFamily="18" charset="0"/>
                <a:cs typeface="Times New Roman" pitchFamily="18" charset="0"/>
              </a:rPr>
              <a:t> </a:t>
            </a:r>
            <a:r>
              <a:rPr lang="en-US" sz="2800" dirty="0">
                <a:solidFill>
                  <a:srgbClr val="EAFFCD"/>
                </a:solidFill>
                <a:latin typeface="Times New Roman" pitchFamily="18" charset="0"/>
                <a:cs typeface="Times New Roman" pitchFamily="18" charset="0"/>
              </a:rPr>
              <a:t>1</a:t>
            </a:r>
            <a:r>
              <a:rPr lang="en-US" sz="2800" baseline="30000" dirty="0">
                <a:solidFill>
                  <a:srgbClr val="EAFFCD"/>
                </a:solidFill>
                <a:latin typeface="Times New Roman" pitchFamily="18" charset="0"/>
                <a:cs typeface="Times New Roman" pitchFamily="18" charset="0"/>
              </a:rPr>
              <a:t>st</a:t>
            </a:r>
            <a:r>
              <a:rPr lang="en-US" sz="2800" dirty="0">
                <a:solidFill>
                  <a:srgbClr val="EAFFCD"/>
                </a:solidFill>
                <a:latin typeface="Times New Roman" pitchFamily="18" charset="0"/>
                <a:cs typeface="Times New Roman" pitchFamily="18" charset="0"/>
              </a:rPr>
              <a:t>,2</a:t>
            </a:r>
            <a:r>
              <a:rPr lang="en-US" sz="2800" baseline="30000" dirty="0">
                <a:solidFill>
                  <a:srgbClr val="EAFFCD"/>
                </a:solidFill>
                <a:latin typeface="Times New Roman" pitchFamily="18" charset="0"/>
                <a:cs typeface="Times New Roman" pitchFamily="18" charset="0"/>
              </a:rPr>
              <a:t>nd</a:t>
            </a:r>
            <a:r>
              <a:rPr lang="en-US" sz="2800" dirty="0">
                <a:solidFill>
                  <a:srgbClr val="EAFFCD"/>
                </a:solidFill>
                <a:latin typeface="Times New Roman" pitchFamily="18" charset="0"/>
                <a:cs typeface="Times New Roman" pitchFamily="18" charset="0"/>
              </a:rPr>
              <a:t>,3</a:t>
            </a:r>
            <a:r>
              <a:rPr lang="en-US" sz="2800" baseline="30000" dirty="0">
                <a:solidFill>
                  <a:srgbClr val="EAFFCD"/>
                </a:solidFill>
                <a:latin typeface="Times New Roman" pitchFamily="18" charset="0"/>
                <a:cs typeface="Times New Roman" pitchFamily="18" charset="0"/>
              </a:rPr>
              <a:t>rd</a:t>
            </a:r>
            <a:r>
              <a:rPr lang="en-US" sz="2800" dirty="0" smtClean="0">
                <a:solidFill>
                  <a:srgbClr val="EAFFCD"/>
                </a:solidFill>
                <a:cs typeface="B Nazanin" panose="00000400000000000000" pitchFamily="2" charset="-78"/>
              </a:rPr>
              <a:t>,…</a:t>
            </a:r>
            <a:endParaRPr lang="en-US" sz="2800" dirty="0">
              <a:solidFill>
                <a:srgbClr val="EAFFCD"/>
              </a:solidFill>
              <a:cs typeface="B Nazanin" panose="00000400000000000000" pitchFamily="2" charset="-78"/>
            </a:endParaRPr>
          </a:p>
          <a:p>
            <a:pPr marL="0" indent="0" algn="just">
              <a:buFont typeface="Arial" panose="020B0604020202020204" pitchFamily="34" charset="0"/>
              <a:buNone/>
              <a:defRPr/>
            </a:pPr>
            <a:r>
              <a:rPr lang="en-US" sz="3000" b="1" dirty="0" smtClean="0">
                <a:solidFill>
                  <a:srgbClr val="EAFFCD"/>
                </a:solidFill>
                <a:cs typeface="B Nazanin" panose="00000400000000000000" pitchFamily="2" charset="-78"/>
              </a:rPr>
              <a:t>3.  Scale: </a:t>
            </a:r>
            <a:r>
              <a:rPr lang="fa-IR" sz="3000" b="1" dirty="0" smtClean="0">
                <a:solidFill>
                  <a:srgbClr val="EAFFCD"/>
                </a:solidFill>
                <a:cs typeface="B Nazanin" panose="00000400000000000000" pitchFamily="2" charset="-78"/>
              </a:rPr>
              <a:t>فاصله ای</a:t>
            </a:r>
            <a:endParaRPr lang="en-US" sz="3000" b="1" dirty="0" smtClean="0">
              <a:solidFill>
                <a:srgbClr val="EAFFCD"/>
              </a:solidFill>
              <a:cs typeface="B Nazanin" panose="00000400000000000000" pitchFamily="2" charset="-78"/>
            </a:endParaRP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solidFill>
                  <a:srgbClr val="EAFFCD"/>
                </a:solidFill>
                <a:cs typeface="B Nazanin" panose="00000400000000000000" pitchFamily="2" charset="-78"/>
              </a:rPr>
              <a:t>Set units</a:t>
            </a:r>
          </a:p>
          <a:p>
            <a:pPr marL="0" indent="0" algn="just">
              <a:buFont typeface="Arial" panose="020B0604020202020204" pitchFamily="34" charset="0"/>
              <a:buNone/>
              <a:defRPr/>
            </a:pPr>
            <a:r>
              <a:rPr lang="fa-IR" sz="2800" dirty="0">
                <a:solidFill>
                  <a:srgbClr val="EAFFCD"/>
                </a:solidFill>
                <a:cs typeface="B Nazanin" panose="00000400000000000000" pitchFamily="2" charset="-78"/>
              </a:rPr>
              <a:t>		</a:t>
            </a:r>
            <a:r>
              <a:rPr lang="en-US" sz="2800" dirty="0">
                <a:solidFill>
                  <a:srgbClr val="EAFFCD"/>
                </a:solidFill>
                <a:cs typeface="B Nazanin" panose="00000400000000000000" pitchFamily="2" charset="-78"/>
              </a:rPr>
              <a:t>Can use to </a:t>
            </a:r>
            <a:r>
              <a:rPr lang="en-US" sz="2800" dirty="0" smtClean="0">
                <a:solidFill>
                  <a:srgbClr val="EAFFCD"/>
                </a:solidFill>
                <a:cs typeface="B Nazanin" panose="00000400000000000000" pitchFamily="2" charset="-78"/>
              </a:rPr>
              <a:t>calculate</a:t>
            </a:r>
            <a:endParaRPr lang="en-US" sz="2800"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30D61B-FD8A-4542-A46D-7BEDC8B79D85}" type="slidenum">
              <a:rPr lang="fr-CA" altLang="en-US" sz="1200" smtClean="0">
                <a:solidFill>
                  <a:srgbClr val="898989"/>
                </a:solidFill>
              </a:rPr>
              <a:pPr>
                <a:spcBef>
                  <a:spcPct val="0"/>
                </a:spcBef>
                <a:buFontTx/>
                <a:buNone/>
              </a:pPr>
              <a:t>45</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FF0000"/>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a:t>
            </a:r>
            <a:r>
              <a:rPr lang="fa-IR" altLang="fa-IR" sz="2800" b="1" dirty="0" smtClean="0">
                <a:solidFill>
                  <a:srgbClr val="60624E"/>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46</a:t>
            </a:fld>
            <a:endParaRPr lang="fr-CA" altLang="en-US" sz="1200" smtClean="0">
              <a:solidFill>
                <a:srgbClr val="898989"/>
              </a:solidFill>
            </a:endParaRPr>
          </a:p>
        </p:txBody>
      </p:sp>
    </p:spTree>
    <p:extLst>
      <p:ext uri="{BB962C8B-B14F-4D97-AF65-F5344CB8AC3E}">
        <p14:creationId xmlns:p14="http://schemas.microsoft.com/office/powerpoint/2010/main" val="841764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smtClean="0">
                <a:solidFill>
                  <a:srgbClr val="EAFFCD"/>
                </a:solidFill>
                <a:latin typeface="+mn-lt"/>
                <a:ea typeface="+mn-ea"/>
                <a:cs typeface="B Nazanin" panose="00000400000000000000" pitchFamily="2" charset="-78"/>
              </a:rPr>
              <a:t>داده گسسته</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algn="just" rtl="1">
              <a:buFont typeface="Wingdings" panose="05000000000000000000" pitchFamily="2" charset="2"/>
              <a:buChar char="v"/>
              <a:defRPr/>
            </a:pPr>
            <a:r>
              <a:rPr lang="fa-IR" b="1" dirty="0" smtClean="0">
                <a:solidFill>
                  <a:srgbClr val="EAFFCD"/>
                </a:solidFill>
                <a:cs typeface="B Nazanin" panose="00000400000000000000" pitchFamily="2" charset="-78"/>
              </a:rPr>
              <a:t>داده </a:t>
            </a:r>
            <a:r>
              <a:rPr lang="fa-IR" b="1" dirty="0">
                <a:solidFill>
                  <a:srgbClr val="EAFFCD"/>
                </a:solidFill>
                <a:cs typeface="B Nazanin" panose="00000400000000000000" pitchFamily="2" charset="-78"/>
              </a:rPr>
              <a:t>گسسته</a:t>
            </a:r>
          </a:p>
          <a:p>
            <a:pPr marL="0" indent="0" algn="just" rtl="1" fontAlgn="auto">
              <a:spcAft>
                <a:spcPts val="0"/>
              </a:spcAft>
              <a:buClr>
                <a:schemeClr val="tx1">
                  <a:shade val="95000"/>
                </a:schemeClr>
              </a:buClr>
              <a:buSzPct val="100000"/>
              <a:buFont typeface="Arial" panose="020B0604020202020204" pitchFamily="34" charset="0"/>
              <a:buNone/>
              <a:defRPr/>
            </a:pPr>
            <a:r>
              <a:rPr lang="fa-IR" sz="2800" dirty="0">
                <a:solidFill>
                  <a:srgbClr val="EAFFCD"/>
                </a:solidFill>
                <a:cs typeface="B Nazanin" panose="00000400000000000000" pitchFamily="2" charset="-78"/>
              </a:rPr>
              <a:t>به طور کلی متغیرهای گروهی و متغیرهای عددی را که از راه شمارش به دست آمده باشند متغیرهای گسسته می‌نامند</a:t>
            </a:r>
            <a:r>
              <a:rPr lang="fa-IR" sz="2800" dirty="0" smtClean="0">
                <a:solidFill>
                  <a:srgbClr val="EAFFCD"/>
                </a:solidFill>
                <a:cs typeface="B Nazanin" panose="00000400000000000000" pitchFamily="2" charset="-78"/>
              </a:rPr>
              <a:t>.</a:t>
            </a:r>
            <a:endParaRPr lang="fa-IR" sz="2800"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45930D-C7D5-4578-B20D-BB57FD4D4D2C}" type="slidenum">
              <a:rPr lang="fr-CA" altLang="en-US" sz="1200" smtClean="0">
                <a:solidFill>
                  <a:srgbClr val="898989"/>
                </a:solidFill>
              </a:rPr>
              <a:pPr>
                <a:spcBef>
                  <a:spcPct val="0"/>
                </a:spcBef>
                <a:buFontTx/>
                <a:buNone/>
              </a:pPr>
              <a:t>47</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FF0000"/>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60624E"/>
                </a:solidFill>
                <a:cs typeface="B Nazanin" panose="00000400000000000000" pitchFamily="2" charset="-78"/>
              </a:rPr>
              <a:t>داده های </a:t>
            </a:r>
            <a:r>
              <a:rPr lang="fa-IR" altLang="fa-IR" sz="2800" b="1" dirty="0" smtClean="0">
                <a:solidFill>
                  <a:srgbClr val="60624E"/>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48</a:t>
            </a:fld>
            <a:endParaRPr lang="fr-CA" altLang="en-US" sz="1200" smtClean="0">
              <a:solidFill>
                <a:srgbClr val="898989"/>
              </a:solidFill>
            </a:endParaRPr>
          </a:p>
        </p:txBody>
      </p:sp>
    </p:spTree>
    <p:extLst>
      <p:ext uri="{BB962C8B-B14F-4D97-AF65-F5344CB8AC3E}">
        <p14:creationId xmlns:p14="http://schemas.microsoft.com/office/powerpoint/2010/main" val="2134206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b="1" dirty="0">
                <a:solidFill>
                  <a:srgbClr val="EAFFCD"/>
                </a:solidFill>
                <a:cs typeface="B Nazanin" panose="00000400000000000000" pitchFamily="2" charset="-78"/>
              </a:rPr>
              <a:t>داده گسسته</a:t>
            </a:r>
            <a:endParaRPr lang="fr-CA" altLang="en-US" b="1" dirty="0" smtClean="0">
              <a:solidFill>
                <a:srgbClr val="EAFFCD"/>
              </a:solidFill>
              <a:latin typeface="+mn-lt"/>
              <a:ea typeface="+mn-ea"/>
              <a:cs typeface="B Nazanin" panose="00000400000000000000" pitchFamily="2" charset="-78"/>
            </a:endParaRPr>
          </a:p>
        </p:txBody>
      </p:sp>
      <p:sp>
        <p:nvSpPr>
          <p:cNvPr id="33795" name="Espace réservé du contenu 2"/>
          <p:cNvSpPr>
            <a:spLocks noGrp="1"/>
          </p:cNvSpPr>
          <p:nvPr>
            <p:ph idx="1"/>
          </p:nvPr>
        </p:nvSpPr>
        <p:spPr/>
        <p:txBody>
          <a:bodyPr/>
          <a:lstStyle/>
          <a:p>
            <a:pPr marL="0" indent="0" algn="just" rtl="1">
              <a:buFont typeface="Wingdings" panose="05000000000000000000" pitchFamily="2" charset="2"/>
              <a:buChar char="v"/>
            </a:pPr>
            <a:r>
              <a:rPr lang="fa-IR" altLang="fa-IR" sz="3600" b="1" smtClean="0">
                <a:solidFill>
                  <a:srgbClr val="EAFFCD"/>
                </a:solidFill>
                <a:cs typeface="B Nazanin" panose="00000400000000000000" pitchFamily="2" charset="-78"/>
              </a:rPr>
              <a:t>داده های اسمی</a:t>
            </a:r>
            <a:endParaRPr lang="en-US" altLang="fa-IR" sz="3600" b="1" smtClean="0">
              <a:solidFill>
                <a:srgbClr val="EAFFCD"/>
              </a:solidFill>
              <a:cs typeface="B Nazanin" panose="00000400000000000000" pitchFamily="2" charset="-78"/>
            </a:endParaRPr>
          </a:p>
          <a:p>
            <a:pPr marL="0" indent="0" algn="just" rtl="1">
              <a:buFont typeface="Arial" panose="020B0604020202020204" pitchFamily="34" charset="0"/>
              <a:buNone/>
            </a:pPr>
            <a:r>
              <a:rPr lang="fa-IR" altLang="fa-IR" smtClean="0">
                <a:solidFill>
                  <a:srgbClr val="EAFFCD"/>
                </a:solidFill>
                <a:cs typeface="B Nazanin" panose="00000400000000000000" pitchFamily="2" charset="-78"/>
              </a:rPr>
              <a:t>داده های مربوط به جنسیت افراد، گروه خونی و ... جزو داده های اسمی هستند.</a:t>
            </a:r>
            <a:endParaRPr lang="en-US" altLang="fa-IR" smtClean="0">
              <a:solidFill>
                <a:srgbClr val="EAFFCD"/>
              </a:solidFill>
              <a:cs typeface="B Nazanin" panose="00000400000000000000" pitchFamily="2" charset="-78"/>
            </a:endParaRPr>
          </a:p>
          <a:p>
            <a:pPr marL="0" indent="0" algn="just" rtl="1">
              <a:buFont typeface="Arial" panose="020B0604020202020204" pitchFamily="34" charset="0"/>
              <a:buNone/>
            </a:pPr>
            <a:endParaRPr lang="en-US" altLang="fa-IR" smtClean="0">
              <a:solidFill>
                <a:srgbClr val="EAFFCD"/>
              </a:solidFill>
              <a:cs typeface="B Nazanin" panose="00000400000000000000" pitchFamily="2" charset="-78"/>
            </a:endParaRPr>
          </a:p>
          <a:p>
            <a:pPr marL="0" indent="0" algn="just" rtl="1">
              <a:buFont typeface="Wingdings" panose="05000000000000000000" pitchFamily="2" charset="2"/>
              <a:buChar char="ü"/>
            </a:pPr>
            <a:r>
              <a:rPr lang="fa-IR" altLang="fa-IR" smtClean="0">
                <a:solidFill>
                  <a:srgbClr val="EAFFCD"/>
                </a:solidFill>
                <a:cs typeface="B Nazanin" panose="00000400000000000000" pitchFamily="2" charset="-78"/>
              </a:rPr>
              <a:t>مثال: بانک اطلاعاتی جانبازان دوپا قطع را در نظر می‍گیریم. برای متغیر جنیست در این داده ها جدول فراوانی تنطیم کنید و سپس نمودار میله ای و نمودار دایره ای آن را نیز رسم نمایید.</a:t>
            </a:r>
            <a:endParaRPr lang="en-US" altLang="fa-IR"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0429DB-F64B-4E9C-9977-E08FCD333243}" type="slidenum">
              <a:rPr lang="fr-CA" altLang="en-US" sz="1200" smtClean="0">
                <a:solidFill>
                  <a:srgbClr val="898989"/>
                </a:solidFill>
              </a:rPr>
              <a:pPr>
                <a:spcBef>
                  <a:spcPct val="0"/>
                </a:spcBef>
                <a:buFontTx/>
                <a:buNone/>
              </a:pPr>
              <a:t>49</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a:solidFill>
                  <a:srgbClr val="EAFFCD"/>
                </a:solidFill>
                <a:latin typeface="+mn-lt"/>
                <a:ea typeface="+mn-ea"/>
                <a:cs typeface="B Nazanin" panose="00000400000000000000" pitchFamily="2" charset="-78"/>
              </a:rPr>
              <a:t>تعریفی از </a:t>
            </a:r>
            <a:r>
              <a:rPr lang="fa-IR" altLang="fa-IR" b="1" dirty="0" smtClean="0">
                <a:solidFill>
                  <a:srgbClr val="EAFFCD"/>
                </a:solidFill>
                <a:latin typeface="+mn-lt"/>
                <a:ea typeface="+mn-ea"/>
                <a:cs typeface="B Nazanin" panose="00000400000000000000" pitchFamily="2" charset="-78"/>
              </a:rPr>
              <a:t>آمار</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5</a:t>
            </a:fld>
            <a:endParaRPr lang="fr-CA" altLang="en-US" sz="1200" smtClean="0">
              <a:solidFill>
                <a:srgbClr val="898989"/>
              </a:solidFill>
            </a:endParaRPr>
          </a:p>
        </p:txBody>
      </p:sp>
      <p:sp>
        <p:nvSpPr>
          <p:cNvPr id="2" name="Content Placeholder 1"/>
          <p:cNvSpPr>
            <a:spLocks noGrp="1"/>
          </p:cNvSpPr>
          <p:nvPr>
            <p:ph idx="1"/>
          </p:nvPr>
        </p:nvSpPr>
        <p:spPr/>
        <p:txBody>
          <a:bodyPr/>
          <a:lstStyle/>
          <a:p>
            <a:pPr marL="0" indent="0" algn="just" rtl="1" eaLnBrk="1" hangingPunct="1">
              <a:buFontTx/>
              <a:buNone/>
            </a:pPr>
            <a:r>
              <a:rPr lang="fa-IR" sz="2800" b="1" dirty="0">
                <a:solidFill>
                  <a:srgbClr val="60624E"/>
                </a:solidFill>
                <a:cs typeface="B Nazanin" panose="00000400000000000000" pitchFamily="2" charset="-78"/>
              </a:rPr>
              <a:t>روشهای آماری دارای دو وظیفه مهم هستند</a:t>
            </a:r>
            <a:r>
              <a:rPr lang="fa-IR" sz="2800" b="1" dirty="0" smtClean="0">
                <a:solidFill>
                  <a:srgbClr val="60624E"/>
                </a:solidFill>
                <a:cs typeface="B Nazanin" panose="00000400000000000000" pitchFamily="2" charset="-78"/>
              </a:rPr>
              <a:t>:</a:t>
            </a:r>
          </a:p>
          <a:p>
            <a:pPr marL="0" indent="0" algn="just" rtl="1" eaLnBrk="1" hangingPunct="1">
              <a:buFontTx/>
              <a:buNone/>
            </a:pPr>
            <a:endParaRPr lang="fa-IR" sz="2800" dirty="0" smtClean="0">
              <a:solidFill>
                <a:srgbClr val="EAFFCD"/>
              </a:solidFill>
              <a:cs typeface="B Nazanin" panose="00000400000000000000" pitchFamily="2" charset="-78"/>
            </a:endParaRPr>
          </a:p>
          <a:p>
            <a:pPr marL="0" indent="0" algn="just" rtl="1" eaLnBrk="1" hangingPunct="1">
              <a:buFontTx/>
              <a:buNone/>
            </a:pPr>
            <a:r>
              <a:rPr lang="en-US" sz="2800" dirty="0">
                <a:solidFill>
                  <a:srgbClr val="EAFFCD"/>
                </a:solidFill>
                <a:cs typeface="B Nazanin" panose="00000400000000000000" pitchFamily="2" charset="-78"/>
              </a:rPr>
              <a:t> </a:t>
            </a:r>
            <a:r>
              <a:rPr lang="fa-IR" sz="2800" dirty="0">
                <a:solidFill>
                  <a:srgbClr val="EAFFCD"/>
                </a:solidFill>
                <a:cs typeface="B Nazanin" panose="00000400000000000000" pitchFamily="2" charset="-78"/>
              </a:rPr>
              <a:t>1- به پژوهشگر در طبقه </a:t>
            </a:r>
            <a:r>
              <a:rPr lang="fa-IR" sz="2800" dirty="0" smtClean="0">
                <a:solidFill>
                  <a:srgbClr val="EAFFCD"/>
                </a:solidFill>
                <a:cs typeface="B Nazanin" panose="00000400000000000000" pitchFamily="2" charset="-78"/>
              </a:rPr>
              <a:t>بندی، </a:t>
            </a:r>
            <a:r>
              <a:rPr lang="fa-IR" sz="2800" dirty="0">
                <a:solidFill>
                  <a:srgbClr val="EAFFCD"/>
                </a:solidFill>
                <a:cs typeface="B Nazanin" panose="00000400000000000000" pitchFamily="2" charset="-78"/>
              </a:rPr>
              <a:t>خلاصه کردن</a:t>
            </a:r>
            <a:r>
              <a:rPr lang="fa-IR" sz="2800" dirty="0" smtClean="0">
                <a:solidFill>
                  <a:srgbClr val="EAFFCD"/>
                </a:solidFill>
                <a:cs typeface="B Nazanin" panose="00000400000000000000" pitchFamily="2" charset="-78"/>
              </a:rPr>
              <a:t>، توصیف </a:t>
            </a:r>
            <a:r>
              <a:rPr lang="fa-IR" sz="2800" dirty="0">
                <a:solidFill>
                  <a:srgbClr val="EAFFCD"/>
                </a:solidFill>
                <a:cs typeface="B Nazanin" panose="00000400000000000000" pitchFamily="2" charset="-78"/>
              </a:rPr>
              <a:t>و تفسیر و برقراری ارتباط از طریق اطلاعات جمع آوری شده کمک </a:t>
            </a:r>
            <a:r>
              <a:rPr lang="fa-IR" sz="2800" dirty="0" smtClean="0">
                <a:solidFill>
                  <a:srgbClr val="EAFFCD"/>
                </a:solidFill>
                <a:cs typeface="B Nazanin" panose="00000400000000000000" pitchFamily="2" charset="-78"/>
              </a:rPr>
              <a:t>می‌کند.</a:t>
            </a:r>
          </a:p>
          <a:p>
            <a:pPr marL="0" indent="0" algn="just" rtl="1" eaLnBrk="1" hangingPunct="1">
              <a:buFontTx/>
              <a:buNone/>
            </a:pPr>
            <a:endParaRPr lang="fa-IR" sz="2800" dirty="0" smtClean="0">
              <a:solidFill>
                <a:srgbClr val="EAFFCD"/>
              </a:solidFill>
              <a:cs typeface="B Nazanin" panose="00000400000000000000" pitchFamily="2" charset="-78"/>
            </a:endParaRPr>
          </a:p>
          <a:p>
            <a:pPr marL="0" indent="0" algn="just" rtl="1" eaLnBrk="1" hangingPunct="1">
              <a:buFontTx/>
              <a:buNone/>
            </a:pPr>
            <a:r>
              <a:rPr lang="fa-IR" sz="2800" dirty="0">
                <a:solidFill>
                  <a:srgbClr val="EAFFCD"/>
                </a:solidFill>
                <a:cs typeface="B Nazanin" panose="00000400000000000000" pitchFamily="2" charset="-78"/>
              </a:rPr>
              <a:t>2- به پژوهشگران امکان </a:t>
            </a:r>
            <a:r>
              <a:rPr lang="fa-IR" sz="2800" dirty="0" smtClean="0">
                <a:solidFill>
                  <a:srgbClr val="EAFFCD"/>
                </a:solidFill>
                <a:cs typeface="B Nazanin" panose="00000400000000000000" pitchFamily="2" charset="-78"/>
              </a:rPr>
              <a:t>می‌دهد </a:t>
            </a:r>
            <a:r>
              <a:rPr lang="fa-IR" sz="2800" dirty="0">
                <a:solidFill>
                  <a:srgbClr val="EAFFCD"/>
                </a:solidFill>
                <a:cs typeface="B Nazanin" panose="00000400000000000000" pitchFamily="2" charset="-78"/>
              </a:rPr>
              <a:t>که با استفاده از اطلاعات جمع آوری شده از نمونه کوچکی از </a:t>
            </a:r>
            <a:r>
              <a:rPr lang="fa-IR" sz="2800" dirty="0" smtClean="0">
                <a:solidFill>
                  <a:srgbClr val="EAFFCD"/>
                </a:solidFill>
                <a:cs typeface="B Nazanin" panose="00000400000000000000" pitchFamily="2" charset="-78"/>
              </a:rPr>
              <a:t>آزمودنی‌ها ویژگی‌های جامعه‌ای </a:t>
            </a:r>
            <a:r>
              <a:rPr lang="fa-IR" sz="2800" dirty="0">
                <a:solidFill>
                  <a:srgbClr val="EAFFCD"/>
                </a:solidFill>
                <a:cs typeface="B Nazanin" panose="00000400000000000000" pitchFamily="2" charset="-78"/>
              </a:rPr>
              <a:t>را که نمونه از آن انتخاب شده است برآورد یا استنباط کنند.</a:t>
            </a:r>
            <a:endParaRPr lang="fa-IR" altLang="fa-IR" sz="2800" dirty="0">
              <a:solidFill>
                <a:srgbClr val="EAFFCD"/>
              </a:solidFill>
              <a:cs typeface="B Nazanin" panose="00000400000000000000" pitchFamily="2" charset="-78"/>
            </a:endParaRPr>
          </a:p>
        </p:txBody>
      </p:sp>
    </p:spTree>
    <p:extLst>
      <p:ext uri="{BB962C8B-B14F-4D97-AF65-F5344CB8AC3E}">
        <p14:creationId xmlns:p14="http://schemas.microsoft.com/office/powerpoint/2010/main" val="2592094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re 1"/>
          <p:cNvSpPr>
            <a:spLocks noGrp="1"/>
          </p:cNvSpPr>
          <p:nvPr>
            <p:ph type="title"/>
          </p:nvPr>
        </p:nvSpPr>
        <p:spPr>
          <a:xfrm>
            <a:off x="2071688" y="274638"/>
            <a:ext cx="6615112" cy="1143000"/>
          </a:xfrm>
        </p:spPr>
        <p:txBody>
          <a:bodyPr/>
          <a:lstStyle/>
          <a:p>
            <a:pPr algn="just" rtl="1" eaLnBrk="1" hangingPunct="1"/>
            <a:r>
              <a:rPr lang="fa-IR" sz="4000" b="1" dirty="0" smtClean="0">
                <a:solidFill>
                  <a:srgbClr val="60624E"/>
                </a:solidFill>
                <a:cs typeface="B Nazanin" panose="00000400000000000000" pitchFamily="2" charset="-78"/>
              </a:rPr>
              <a:t>داده‌های اسمی</a:t>
            </a:r>
            <a:endParaRPr lang="fr-CA" altLang="en-US" sz="4000" dirty="0" smtClean="0">
              <a:solidFill>
                <a:srgbClr val="60624E"/>
              </a:solidFill>
            </a:endParaRPr>
          </a:p>
        </p:txBody>
      </p:sp>
      <p:sp>
        <p:nvSpPr>
          <p:cNvPr id="34819" name="Espace réservé du contenu 2"/>
          <p:cNvSpPr>
            <a:spLocks noGrp="1"/>
          </p:cNvSpPr>
          <p:nvPr>
            <p:ph idx="1"/>
          </p:nvPr>
        </p:nvSpPr>
        <p:spPr>
          <a:xfrm>
            <a:off x="6300788" y="1600200"/>
            <a:ext cx="2386012" cy="4525963"/>
          </a:xfrm>
        </p:spPr>
        <p:txBody>
          <a:bodyPr/>
          <a:lstStyle/>
          <a:p>
            <a:pPr marL="0" indent="0" algn="just" rtl="1">
              <a:buFont typeface="Arial" panose="020B0604020202020204" pitchFamily="34" charset="0"/>
              <a:buNone/>
            </a:pPr>
            <a:r>
              <a:rPr lang="fa-IR" altLang="fa-IR" sz="2800" b="1" smtClean="0">
                <a:solidFill>
                  <a:srgbClr val="60624E"/>
                </a:solidFill>
                <a:cs typeface="B Nazanin" panose="00000400000000000000" pitchFamily="2" charset="-78"/>
              </a:rPr>
              <a:t>جدول فراوانی:</a:t>
            </a:r>
          </a:p>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برای تشکیل جدول فراوانی برای داده‌های گسسته داریم:</a:t>
            </a:r>
          </a:p>
          <a:p>
            <a:pPr marL="0" indent="0" algn="just" rtl="1" eaLnBrk="1" hangingPunct="1">
              <a:buFont typeface="Arial" panose="020B0604020202020204" pitchFamily="34" charset="0"/>
              <a:buNone/>
            </a:pPr>
            <a:endParaRPr lang="fr-CA" altLang="en-US" sz="2800" smtClean="0">
              <a:solidFill>
                <a:srgbClr val="60624E"/>
              </a:solidFill>
              <a:cs typeface="B Nazanin" panose="00000400000000000000" pitchFamily="2" charset="-78"/>
            </a:endParaRP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557338"/>
            <a:ext cx="38893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348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16F746-9E82-4C11-A5DC-C64EFA37D99A}" type="slidenum">
              <a:rPr lang="fr-CA" altLang="en-US" sz="1200" smtClean="0">
                <a:solidFill>
                  <a:srgbClr val="898989"/>
                </a:solidFill>
              </a:rPr>
              <a:pPr>
                <a:spcBef>
                  <a:spcPct val="0"/>
                </a:spcBef>
                <a:buFontTx/>
                <a:buNone/>
              </a:pPr>
              <a:t>50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Espace réservé du contenu 2"/>
          <p:cNvSpPr>
            <a:spLocks noGrp="1"/>
          </p:cNvSpPr>
          <p:nvPr>
            <p:ph idx="1"/>
          </p:nvPr>
        </p:nvSpPr>
        <p:spPr>
          <a:xfrm>
            <a:off x="1835150" y="333375"/>
            <a:ext cx="6851650" cy="5792788"/>
          </a:xfrm>
        </p:spPr>
        <p:txBody>
          <a:bodyPr/>
          <a:lstStyle/>
          <a:p>
            <a:pPr marL="0" indent="0" algn="just" rtl="1" eaLnBrk="1" hangingPunct="1">
              <a:buFont typeface="Arial" panose="020B0604020202020204" pitchFamily="34" charset="0"/>
              <a:buNone/>
            </a:pPr>
            <a:r>
              <a:rPr lang="fa-IR" altLang="fa-IR" sz="2800" smtClean="0">
                <a:solidFill>
                  <a:srgbClr val="60624E"/>
                </a:solidFill>
                <a:cs typeface="B Nazanin" panose="00000400000000000000" pitchFamily="2" charset="-78"/>
              </a:rPr>
              <a:t>پس از انتخاب گزینه </a:t>
            </a:r>
            <a:r>
              <a:rPr lang="en-US" altLang="fa-IR" sz="2800" smtClean="0">
                <a:solidFill>
                  <a:srgbClr val="60624E"/>
                </a:solidFill>
                <a:cs typeface="B Nazanin" panose="00000400000000000000" pitchFamily="2" charset="-78"/>
              </a:rPr>
              <a:t>frequencies</a:t>
            </a:r>
            <a:r>
              <a:rPr lang="fa-IR" altLang="fa-IR" sz="2800" smtClean="0">
                <a:solidFill>
                  <a:srgbClr val="60624E"/>
                </a:solidFill>
                <a:cs typeface="B Nazanin" panose="00000400000000000000" pitchFamily="2" charset="-78"/>
              </a:rPr>
              <a:t> منوی زیر باز خواهد شد.</a:t>
            </a: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داده ها را انتخاب کرده و با استفاده از فلش آن را به ستون </a:t>
            </a:r>
            <a:r>
              <a:rPr lang="en-US" altLang="fa-IR" sz="2800" smtClean="0">
                <a:solidFill>
                  <a:srgbClr val="60624E"/>
                </a:solidFill>
                <a:cs typeface="B Nazanin" panose="00000400000000000000" pitchFamily="2" charset="-78"/>
              </a:rPr>
              <a:t>variables</a:t>
            </a:r>
            <a:r>
              <a:rPr lang="fa-IR" altLang="fa-IR" sz="2800" smtClean="0">
                <a:solidFill>
                  <a:srgbClr val="60624E"/>
                </a:solidFill>
                <a:cs typeface="B Nazanin" panose="00000400000000000000" pitchFamily="2" charset="-78"/>
              </a:rPr>
              <a:t> منتقل می‌کنیم.</a:t>
            </a:r>
            <a:endParaRPr lang="en-US" altLang="fa-IR" sz="28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در صورت انتخاب </a:t>
            </a:r>
            <a:r>
              <a:rPr lang="en-US" altLang="fa-IR" sz="2800" smtClean="0">
                <a:solidFill>
                  <a:srgbClr val="60624E"/>
                </a:solidFill>
                <a:cs typeface="B Nazanin" panose="00000400000000000000" pitchFamily="2" charset="-78"/>
              </a:rPr>
              <a:t>display frequency tables</a:t>
            </a:r>
            <a:r>
              <a:rPr lang="fa-IR" altLang="fa-IR" sz="2800" smtClean="0">
                <a:solidFill>
                  <a:srgbClr val="60624E"/>
                </a:solidFill>
                <a:cs typeface="B Nazanin" panose="00000400000000000000" pitchFamily="2" charset="-78"/>
              </a:rPr>
              <a:t> برای داده ها جدول فراوانی تنظیم می نماید.</a:t>
            </a:r>
            <a:endParaRPr lang="en-US" altLang="fa-IR"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82EA41-53FD-42E3-9F1A-A734F15C568A}" type="slidenum">
              <a:rPr lang="fr-CA" altLang="en-US" sz="1200" smtClean="0">
                <a:solidFill>
                  <a:srgbClr val="898989"/>
                </a:solidFill>
              </a:rPr>
              <a:pPr>
                <a:spcBef>
                  <a:spcPct val="0"/>
                </a:spcBef>
                <a:buFontTx/>
                <a:buNone/>
              </a:pPr>
              <a:t>51</a:t>
            </a:fld>
            <a:endParaRPr lang="fr-CA" altLang="en-US" sz="1200" smtClean="0">
              <a:solidFill>
                <a:srgbClr val="898989"/>
              </a:solidFill>
            </a:endParaRPr>
          </a:p>
        </p:txBody>
      </p:sp>
      <p:pic>
        <p:nvPicPr>
          <p:cNvPr id="35845" name="Picture 2" descr="C:\Users\research4\Desktop\New fold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25538"/>
            <a:ext cx="48085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1835150" y="1700213"/>
            <a:ext cx="6851650" cy="4425950"/>
          </a:xfrm>
        </p:spPr>
        <p:txBody>
          <a:bodyPr/>
          <a:lstStyle/>
          <a:p>
            <a:pPr marL="0" indent="0" algn="just" rtl="1" eaLnBrk="1" hangingPunct="1">
              <a:buFont typeface="Arial" panose="020B0604020202020204" pitchFamily="34" charset="0"/>
              <a:buNone/>
            </a:pPr>
            <a:r>
              <a:rPr lang="fa-IR" altLang="fa-IR" sz="2800" smtClean="0">
                <a:solidFill>
                  <a:srgbClr val="60624E"/>
                </a:solidFill>
                <a:cs typeface="B Nazanin" panose="00000400000000000000" pitchFamily="2" charset="-78"/>
              </a:rPr>
              <a:t>با کلیک بر روی گزینه </a:t>
            </a:r>
            <a:r>
              <a:rPr lang="en-US" altLang="fa-IR" sz="2800" smtClean="0">
                <a:solidFill>
                  <a:srgbClr val="60624E"/>
                </a:solidFill>
                <a:cs typeface="B Nazanin" panose="00000400000000000000" pitchFamily="2" charset="-78"/>
              </a:rPr>
              <a:t>chart</a:t>
            </a:r>
            <a:r>
              <a:rPr lang="fa-IR" altLang="fa-IR" sz="2800" smtClean="0">
                <a:solidFill>
                  <a:srgbClr val="60624E"/>
                </a:solidFill>
                <a:cs typeface="B Nazanin" panose="00000400000000000000" pitchFamily="2" charset="-78"/>
              </a:rPr>
              <a:t> منوی زیر نمایان خواهد شد.</a:t>
            </a:r>
          </a:p>
          <a:p>
            <a:pPr marL="0" indent="0" algn="just" rtl="1" eaLnBrk="1" hangingPunct="1">
              <a:buFont typeface="Arial" panose="020B0604020202020204" pitchFamily="34" charset="0"/>
              <a:buNone/>
            </a:pPr>
            <a:endParaRPr lang="en-US" altLang="fa-IR" sz="2800"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ED7D0C-E458-4A4E-8B06-D6409E57D98F}" type="slidenum">
              <a:rPr lang="fr-CA" altLang="en-US" sz="1200" smtClean="0">
                <a:solidFill>
                  <a:srgbClr val="898989"/>
                </a:solidFill>
              </a:rPr>
              <a:pPr>
                <a:spcBef>
                  <a:spcPct val="0"/>
                </a:spcBef>
                <a:buFontTx/>
                <a:buNone/>
              </a:pPr>
              <a:t>52</a:t>
            </a:fld>
            <a:endParaRPr lang="fr-CA" altLang="en-US" sz="1200" smtClean="0">
              <a:solidFill>
                <a:srgbClr val="898989"/>
              </a:solidFill>
            </a:endParaRP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420938"/>
            <a:ext cx="35290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اسمی</a:t>
            </a:r>
            <a:endParaRPr lang="fr-CA" altLang="en-US" sz="4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اسمی</a:t>
            </a:r>
            <a:endParaRPr lang="fr-CA" altLang="en-US" b="1" dirty="0" smtClean="0">
              <a:solidFill>
                <a:srgbClr val="EAFFCD"/>
              </a:solidFill>
              <a:cs typeface="B Nazanin" panose="00000400000000000000" pitchFamily="2" charset="-78"/>
            </a:endParaRPr>
          </a:p>
        </p:txBody>
      </p:sp>
      <p:sp>
        <p:nvSpPr>
          <p:cNvPr id="37891" name="Espace réservé du contenu 2"/>
          <p:cNvSpPr>
            <a:spLocks noGrp="1"/>
          </p:cNvSpPr>
          <p:nvPr>
            <p:ph idx="1"/>
          </p:nvPr>
        </p:nvSpPr>
        <p:spPr/>
        <p:txBody>
          <a:bodyPr/>
          <a:lstStyle/>
          <a:p>
            <a:pPr marL="0" indent="0" algn="just" rtl="1" eaLnBrk="1" hangingPunct="1">
              <a:buFont typeface="Wingdings" panose="05000000000000000000" pitchFamily="2" charset="2"/>
              <a:buChar char="v"/>
            </a:pPr>
            <a:endParaRPr lang="fa-IR" altLang="en-US" sz="280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255806-B684-4C29-933D-A94D2FB9DFF3}" type="slidenum">
              <a:rPr lang="fr-CA" altLang="en-US" sz="1200" smtClean="0">
                <a:solidFill>
                  <a:srgbClr val="898989"/>
                </a:solidFill>
              </a:rPr>
              <a:pPr>
                <a:spcBef>
                  <a:spcPct val="0"/>
                </a:spcBef>
                <a:buFontTx/>
                <a:buNone/>
              </a:pPr>
              <a:t>53</a:t>
            </a:fld>
            <a:endParaRPr lang="fr-CA" altLang="en-US" sz="1200" smtClean="0">
              <a:solidFill>
                <a:srgbClr val="898989"/>
              </a:solidFill>
            </a:endParaRPr>
          </a:p>
        </p:txBody>
      </p:sp>
      <p:graphicFrame>
        <p:nvGraphicFramePr>
          <p:cNvPr id="9" name="Diagram 8"/>
          <p:cNvGraphicFramePr/>
          <p:nvPr/>
        </p:nvGraphicFramePr>
        <p:xfrm>
          <a:off x="467544" y="1772816"/>
          <a:ext cx="4392488"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4139952" y="3861048"/>
          <a:ext cx="4536504" cy="2392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اسمی</a:t>
            </a:r>
            <a:endParaRPr lang="fr-CA" altLang="en-US" b="1" dirty="0" smtClean="0">
              <a:solidFill>
                <a:srgbClr val="EAFFCD"/>
              </a:solidFill>
              <a:cs typeface="B Nazanin" panose="00000400000000000000" pitchFamily="2" charset="-78"/>
            </a:endParaRPr>
          </a:p>
        </p:txBody>
      </p:sp>
      <p:sp>
        <p:nvSpPr>
          <p:cNvPr id="38915" name="Espace réservé du contenu 2"/>
          <p:cNvSpPr>
            <a:spLocks noGrp="1"/>
          </p:cNvSpPr>
          <p:nvPr>
            <p:ph idx="1"/>
          </p:nvPr>
        </p:nvSpPr>
        <p:spPr/>
        <p:txBody>
          <a:bodyPr/>
          <a:lstStyle/>
          <a:p>
            <a:pPr marL="0" indent="0" algn="just" rtl="1" eaLnBrk="1" hangingPunct="1">
              <a:buFont typeface="Arial" panose="020B0604020202020204" pitchFamily="34" charset="0"/>
              <a:buNone/>
            </a:pPr>
            <a:r>
              <a:rPr lang="fa-IR" altLang="fa-IR" sz="3000" b="1" smtClean="0">
                <a:solidFill>
                  <a:srgbClr val="60624E"/>
                </a:solidFill>
                <a:cs typeface="B Nazanin" panose="00000400000000000000" pitchFamily="2" charset="-78"/>
              </a:rPr>
              <a:t>جدول فراوانی</a:t>
            </a:r>
            <a:endParaRPr lang="en-US" altLang="fa-IR" sz="3000" b="1" smtClean="0">
              <a:solidFill>
                <a:srgbClr val="60624E"/>
              </a:solidFill>
              <a:cs typeface="B Nazanin" panose="00000400000000000000" pitchFamily="2" charset="-78"/>
            </a:endParaRPr>
          </a:p>
          <a:p>
            <a:pPr marL="0" indent="0" algn="just" rtl="1" eaLnBrk="1" hangingPunct="1">
              <a:buFont typeface="Wingdings" panose="05000000000000000000" pitchFamily="2" charset="2"/>
              <a:buChar char="v"/>
            </a:pPr>
            <a:endParaRPr lang="fa-IR" altLang="en-US" sz="280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0D1DB8-CDA7-4EFF-A6F6-B33881E8638F}" type="slidenum">
              <a:rPr lang="fr-CA" altLang="en-US" sz="1200" smtClean="0">
                <a:solidFill>
                  <a:srgbClr val="898989"/>
                </a:solidFill>
              </a:rPr>
              <a:pPr>
                <a:spcBef>
                  <a:spcPct val="0"/>
                </a:spcBef>
                <a:buFontTx/>
                <a:buNone/>
              </a:pPr>
              <a:t>54</a:t>
            </a:fld>
            <a:endParaRPr lang="fr-CA" altLang="en-US" sz="1200" smtClean="0">
              <a:solidFill>
                <a:srgbClr val="898989"/>
              </a:solidFill>
            </a:endParaRPr>
          </a:p>
        </p:txBody>
      </p:sp>
      <p:pic>
        <p:nvPicPr>
          <p:cNvPr id="389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284413"/>
            <a:ext cx="65278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Espace réservé du contenu 2"/>
          <p:cNvSpPr>
            <a:spLocks noGrp="1"/>
          </p:cNvSpPr>
          <p:nvPr>
            <p:ph idx="1"/>
          </p:nvPr>
        </p:nvSpPr>
        <p:spPr>
          <a:xfrm>
            <a:off x="1835150" y="1700213"/>
            <a:ext cx="6851650" cy="4425950"/>
          </a:xfrm>
        </p:spPr>
        <p:txBody>
          <a:bodyPr/>
          <a:lstStyle/>
          <a:p>
            <a:pPr marL="0" indent="0" algn="just" rtl="1" eaLnBrk="1" hangingPunct="1">
              <a:buFont typeface="Arial" panose="020B0604020202020204" pitchFamily="34" charset="0"/>
              <a:buNone/>
            </a:pPr>
            <a:r>
              <a:rPr lang="fa-IR" altLang="fa-IR" sz="3000" b="1" smtClean="0">
                <a:solidFill>
                  <a:srgbClr val="60624E"/>
                </a:solidFill>
                <a:cs typeface="B Nazanin" panose="00000400000000000000" pitchFamily="2" charset="-78"/>
              </a:rPr>
              <a:t>نمودار میله ای</a:t>
            </a:r>
            <a:endParaRPr lang="en-US" altLang="fa-IR" sz="30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399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8FEB4B-FC7A-4612-8433-E79259431FA0}" type="slidenum">
              <a:rPr lang="fr-CA" altLang="en-US" sz="1200" smtClean="0">
                <a:solidFill>
                  <a:srgbClr val="898989"/>
                </a:solidFill>
              </a:rPr>
              <a:pPr>
                <a:spcBef>
                  <a:spcPct val="0"/>
                </a:spcBef>
                <a:buFontTx/>
                <a:buNone/>
              </a:pPr>
              <a:t>55</a:t>
            </a:fld>
            <a:endParaRPr lang="fr-CA" altLang="en-US" sz="1200" smtClean="0">
              <a:solidFill>
                <a:srgbClr val="898989"/>
              </a:solidFill>
            </a:endParaRPr>
          </a:p>
        </p:txBody>
      </p:sp>
      <p:sp>
        <p:nvSpPr>
          <p:cNvPr id="39941"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اسمی</a:t>
            </a:r>
            <a:endParaRPr lang="fr-CA" altLang="en-US" sz="4000" dirty="0" smtClean="0"/>
          </a:p>
        </p:txBody>
      </p:sp>
      <p:pic>
        <p:nvPicPr>
          <p:cNvPr id="399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2205038"/>
            <a:ext cx="576897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17E776-3385-4E30-B45E-9C249D2930A2}" type="slidenum">
              <a:rPr lang="fr-CA" altLang="en-US" sz="1200" smtClean="0">
                <a:solidFill>
                  <a:srgbClr val="898989"/>
                </a:solidFill>
              </a:rPr>
              <a:pPr>
                <a:spcBef>
                  <a:spcPct val="0"/>
                </a:spcBef>
                <a:buFontTx/>
                <a:buNone/>
              </a:pPr>
              <a:t>56</a:t>
            </a:fld>
            <a:endParaRPr lang="fr-CA" altLang="en-US" sz="1200" smtClean="0">
              <a:solidFill>
                <a:srgbClr val="898989"/>
              </a:solidFill>
            </a:endParaRPr>
          </a:p>
        </p:txBody>
      </p:sp>
      <p:sp>
        <p:nvSpPr>
          <p:cNvPr id="4096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اسمی</a:t>
            </a:r>
            <a:endParaRPr lang="fr-CA" altLang="en-US" sz="4000" dirty="0" smtClean="0"/>
          </a:p>
        </p:txBody>
      </p:sp>
      <p:pic>
        <p:nvPicPr>
          <p:cNvPr id="409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49500"/>
            <a:ext cx="485298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Espace réservé du contenu 2"/>
          <p:cNvSpPr>
            <a:spLocks noGrp="1"/>
          </p:cNvSpPr>
          <p:nvPr>
            <p:ph idx="1"/>
          </p:nvPr>
        </p:nvSpPr>
        <p:spPr>
          <a:xfrm>
            <a:off x="5795963" y="1557338"/>
            <a:ext cx="2890837" cy="4568825"/>
          </a:xfrm>
        </p:spPr>
        <p:txBody>
          <a:bodyPr/>
          <a:lstStyle/>
          <a:p>
            <a:pPr marL="0" indent="0" algn="just" rtl="1" eaLnBrk="1" hangingPunct="1">
              <a:buFont typeface="Arial" panose="020B0604020202020204" pitchFamily="34" charset="0"/>
              <a:buNone/>
            </a:pPr>
            <a:r>
              <a:rPr lang="fa-IR" altLang="fa-IR" sz="2800" b="1" smtClean="0">
                <a:solidFill>
                  <a:srgbClr val="60624E"/>
                </a:solidFill>
                <a:cs typeface="B Nazanin" panose="00000400000000000000" pitchFamily="2" charset="-78"/>
              </a:rPr>
              <a:t>نمودار دایره‌ای</a:t>
            </a:r>
            <a:endParaRPr lang="en-US" altLang="fa-IR" sz="2800" b="1"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fa-IR" sz="2400" smtClean="0">
                <a:solidFill>
                  <a:srgbClr val="60624E"/>
                </a:solidFill>
                <a:cs typeface="B Nazanin" panose="00000400000000000000" pitchFamily="2" charset="-78"/>
              </a:rPr>
              <a:t>جهت نمایش درصد فراوانی و یا فراوانی هر دسته بر روی نمودار نمایش داده شده دوبار کلیک کنید تا نمودار در حالت </a:t>
            </a:r>
            <a:r>
              <a:rPr lang="en-US" altLang="fa-IR" sz="2400" smtClean="0">
                <a:solidFill>
                  <a:srgbClr val="60624E"/>
                </a:solidFill>
                <a:cs typeface="B Nazanin" panose="00000400000000000000" pitchFamily="2" charset="-78"/>
              </a:rPr>
              <a:t>chart editor</a:t>
            </a:r>
            <a:r>
              <a:rPr lang="fa-IR" altLang="fa-IR" sz="2400" smtClean="0">
                <a:solidFill>
                  <a:srgbClr val="60624E"/>
                </a:solidFill>
                <a:cs typeface="B Nazanin" panose="00000400000000000000" pitchFamily="2" charset="-78"/>
              </a:rPr>
              <a:t> نمایش داده شود.</a:t>
            </a:r>
          </a:p>
          <a:p>
            <a:pPr marL="0" indent="0" algn="just" rtl="1">
              <a:buFont typeface="Arial" panose="020B0604020202020204" pitchFamily="34" charset="0"/>
              <a:buNone/>
            </a:pPr>
            <a:r>
              <a:rPr lang="fa-IR" altLang="fa-IR" sz="2400" smtClean="0">
                <a:solidFill>
                  <a:srgbClr val="60624E"/>
                </a:solidFill>
                <a:cs typeface="B Nazanin" panose="00000400000000000000" pitchFamily="2" charset="-78"/>
              </a:rPr>
              <a:t>روی نمودار راست کلیلک کرده و بر روی </a:t>
            </a:r>
            <a:r>
              <a:rPr lang="en-US" altLang="fa-IR" sz="2400" smtClean="0">
                <a:solidFill>
                  <a:srgbClr val="60624E"/>
                </a:solidFill>
                <a:cs typeface="B Nazanin" panose="00000400000000000000" pitchFamily="2" charset="-78"/>
              </a:rPr>
              <a:t>show data lables</a:t>
            </a:r>
            <a:r>
              <a:rPr lang="fa-IR" altLang="fa-IR" sz="2400" smtClean="0">
                <a:solidFill>
                  <a:srgbClr val="60624E"/>
                </a:solidFill>
                <a:cs typeface="B Nazanin" panose="00000400000000000000" pitchFamily="2" charset="-78"/>
              </a:rPr>
              <a:t> کلیک نمایید.</a:t>
            </a:r>
            <a:endParaRPr lang="en-US" altLang="fa-IR" sz="2400" smtClean="0">
              <a:solidFill>
                <a:srgbClr val="60624E"/>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FF0000"/>
                </a:solidFill>
                <a:cs typeface="B Nazanin" panose="00000400000000000000" pitchFamily="2" charset="-78"/>
              </a:rPr>
              <a:t>داده های </a:t>
            </a:r>
            <a:r>
              <a:rPr lang="fa-IR" altLang="fa-IR" sz="2800" b="1" dirty="0" smtClean="0">
                <a:solidFill>
                  <a:srgbClr val="FF0000"/>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57</a:t>
            </a:fld>
            <a:endParaRPr lang="fr-CA" altLang="en-US" sz="1200" smtClean="0">
              <a:solidFill>
                <a:srgbClr val="898989"/>
              </a:solidFill>
            </a:endParaRPr>
          </a:p>
        </p:txBody>
      </p:sp>
    </p:spTree>
    <p:extLst>
      <p:ext uri="{BB962C8B-B14F-4D97-AF65-F5344CB8AC3E}">
        <p14:creationId xmlns:p14="http://schemas.microsoft.com/office/powerpoint/2010/main" val="12059062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pPr rtl="1" eaLnBrk="1" hangingPunct="1"/>
            <a:r>
              <a:rPr lang="fa-IR" b="1" dirty="0">
                <a:solidFill>
                  <a:srgbClr val="EAFFCD"/>
                </a:solidFill>
                <a:cs typeface="B Nazanin" panose="00000400000000000000" pitchFamily="2" charset="-78"/>
              </a:rPr>
              <a:t>داده‌های </a:t>
            </a:r>
            <a:r>
              <a:rPr lang="fa-IR" b="1" dirty="0" smtClean="0">
                <a:solidFill>
                  <a:srgbClr val="EAFFCD"/>
                </a:solidFill>
                <a:cs typeface="B Nazanin" panose="00000400000000000000" pitchFamily="2" charset="-78"/>
              </a:rPr>
              <a:t>ترتیبی</a:t>
            </a:r>
            <a:endParaRPr lang="fr-CA" altLang="en-US" dirty="0" smtClean="0">
              <a:solidFill>
                <a:srgbClr val="EAFFCD"/>
              </a:solidFill>
            </a:endParaRPr>
          </a:p>
        </p:txBody>
      </p:sp>
      <p:sp>
        <p:nvSpPr>
          <p:cNvPr id="43011" name="Espace réservé du contenu 2"/>
          <p:cNvSpPr>
            <a:spLocks noGrp="1"/>
          </p:cNvSpPr>
          <p:nvPr>
            <p:ph idx="1"/>
          </p:nvPr>
        </p:nvSpPr>
        <p:spPr/>
        <p:txBody>
          <a:bodyPr/>
          <a:lstStyle/>
          <a:p>
            <a:pPr marL="0" indent="0" algn="just" rtl="1">
              <a:buFont typeface="Wingdings" panose="05000000000000000000" pitchFamily="2" charset="2"/>
              <a:buChar char="v"/>
            </a:pPr>
            <a:r>
              <a:rPr lang="fa-IR" altLang="fa-IR" b="1" smtClean="0">
                <a:solidFill>
                  <a:srgbClr val="EAFFCD"/>
                </a:solidFill>
                <a:cs typeface="B Nazanin" panose="00000400000000000000" pitchFamily="2" charset="-78"/>
              </a:rPr>
              <a:t>داده های ترتیبی</a:t>
            </a:r>
            <a:endParaRPr lang="en-US" altLang="fa-IR" b="1" smtClean="0">
              <a:solidFill>
                <a:srgbClr val="EAFFCD"/>
              </a:solidFill>
              <a:cs typeface="B Nazanin" panose="00000400000000000000" pitchFamily="2" charset="-78"/>
            </a:endParaRPr>
          </a:p>
          <a:p>
            <a:pPr marL="0" indent="0" algn="just" rtl="1">
              <a:buFont typeface="Arial" panose="020B0604020202020204" pitchFamily="34" charset="0"/>
              <a:buNone/>
            </a:pPr>
            <a:r>
              <a:rPr lang="fa-IR" altLang="fa-IR" smtClean="0">
                <a:solidFill>
                  <a:srgbClr val="EAFFCD"/>
                </a:solidFill>
                <a:cs typeface="B Nazanin" panose="00000400000000000000" pitchFamily="2" charset="-78"/>
              </a:rPr>
              <a:t>داده های میزان تصادفات در هر روز، تعداد افراد مبتلا به سرطان، تعداد فرزندان و ... جزو داده های ترتیبی هستند.</a:t>
            </a:r>
            <a:endParaRPr lang="en-US" altLang="fa-IR" smtClean="0">
              <a:solidFill>
                <a:srgbClr val="EAFFCD"/>
              </a:solidFill>
              <a:cs typeface="B Nazanin" panose="00000400000000000000" pitchFamily="2" charset="-78"/>
            </a:endParaRPr>
          </a:p>
          <a:p>
            <a:pPr marL="0" indent="0" algn="just" rtl="1">
              <a:buFont typeface="Arial" panose="020B0604020202020204" pitchFamily="34" charset="0"/>
              <a:buNone/>
            </a:pPr>
            <a:endParaRPr lang="fa-IR" altLang="fa-IR" smtClean="0">
              <a:solidFill>
                <a:srgbClr val="EAFFCD"/>
              </a:solidFill>
              <a:cs typeface="B Nazanin" panose="00000400000000000000" pitchFamily="2" charset="-78"/>
            </a:endParaRPr>
          </a:p>
          <a:p>
            <a:pPr marL="0" indent="0" algn="just" rtl="1">
              <a:buFont typeface="Wingdings" panose="05000000000000000000" pitchFamily="2" charset="2"/>
              <a:buChar char="ü"/>
            </a:pPr>
            <a:r>
              <a:rPr lang="fa-IR" altLang="fa-IR" smtClean="0">
                <a:solidFill>
                  <a:srgbClr val="EAFFCD"/>
                </a:solidFill>
                <a:cs typeface="B Nazanin" panose="00000400000000000000" pitchFamily="2" charset="-78"/>
              </a:rPr>
              <a:t>مثال: برای متغیر تعداد فرزندان جدول فراوانی تنظیم کنید و سپس نمودار میله ای، نمودار دایره ای و نمودار تنه و شاخه آن را نیز رسم نمایید.</a:t>
            </a:r>
            <a:endParaRPr lang="en-US" altLang="fa-IR"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0BF85AEB-AA7E-46D0-B11A-ACA85DDAFCE8}" type="datetime1">
              <a:rPr lang="fr-FR"/>
              <a:pPr>
                <a:defRPr/>
              </a:pPr>
              <a:t>31/12/2014</a:t>
            </a:fld>
            <a:endParaRPr lang="fr-CA"/>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BA1959-1894-4C6A-BA20-9F39BA7F5F64}" type="slidenum">
              <a:rPr lang="fr-CA" altLang="en-US" sz="1200" smtClean="0">
                <a:solidFill>
                  <a:srgbClr val="898989"/>
                </a:solidFill>
              </a:rPr>
              <a:pPr>
                <a:spcBef>
                  <a:spcPct val="0"/>
                </a:spcBef>
                <a:buFontTx/>
                <a:buNone/>
              </a:pPr>
              <a:t>58</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Espace réservé du contenu 2"/>
          <p:cNvSpPr>
            <a:spLocks noGrp="1"/>
          </p:cNvSpPr>
          <p:nvPr>
            <p:ph idx="1"/>
          </p:nvPr>
        </p:nvSpPr>
        <p:spPr>
          <a:xfrm>
            <a:off x="1835150" y="1700213"/>
            <a:ext cx="6851650" cy="4425950"/>
          </a:xfrm>
        </p:spPr>
        <p:txBody>
          <a:bodyPr/>
          <a:lstStyle/>
          <a:p>
            <a:pPr marL="0" indent="0" algn="just" rtl="1" eaLnBrk="1" hangingPunct="1">
              <a:buFont typeface="Arial" panose="020B0604020202020204" pitchFamily="34" charset="0"/>
              <a:buNone/>
            </a:pPr>
            <a:r>
              <a:rPr lang="fa-IR" altLang="fa-IR" sz="3000" b="1" smtClean="0">
                <a:solidFill>
                  <a:srgbClr val="60624E"/>
                </a:solidFill>
                <a:cs typeface="B Nazanin" panose="00000400000000000000" pitchFamily="2" charset="-78"/>
              </a:rPr>
              <a:t>جدول فراوانی</a:t>
            </a:r>
            <a:endParaRPr lang="en-US" altLang="fa-IR" sz="3000" b="1"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endParaRPr lang="en-US" altLang="fa-IR" sz="30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440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B90B69-BB4F-4C83-8E80-E8092329C8D9}" type="slidenum">
              <a:rPr lang="fr-CA" altLang="en-US" sz="1200" smtClean="0">
                <a:solidFill>
                  <a:srgbClr val="898989"/>
                </a:solidFill>
              </a:rPr>
              <a:pPr>
                <a:spcBef>
                  <a:spcPct val="0"/>
                </a:spcBef>
                <a:buFontTx/>
                <a:buNone/>
              </a:pPr>
              <a:t>59</a:t>
            </a:fld>
            <a:endParaRPr lang="fr-CA" altLang="en-US" sz="1200" smtClean="0">
              <a:solidFill>
                <a:srgbClr val="898989"/>
              </a:solidFill>
            </a:endParaRPr>
          </a:p>
        </p:txBody>
      </p:sp>
      <p:sp>
        <p:nvSpPr>
          <p:cNvPr id="44037"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pic>
        <p:nvPicPr>
          <p:cNvPr id="44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19350"/>
            <a:ext cx="63373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smtClean="0">
                <a:solidFill>
                  <a:srgbClr val="EAFFCD"/>
                </a:solidFill>
                <a:latin typeface="+mn-lt"/>
                <a:ea typeface="+mn-ea"/>
                <a:cs typeface="B Nazanin" panose="00000400000000000000" pitchFamily="2" charset="-78"/>
              </a:rPr>
              <a:t>انواع روش‌های آماری</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6</a:t>
            </a:fld>
            <a:endParaRPr lang="fr-CA" altLang="en-US" sz="1200" smtClean="0">
              <a:solidFill>
                <a:srgbClr val="898989"/>
              </a:solidFill>
            </a:endParaRPr>
          </a:p>
        </p:txBody>
      </p:sp>
      <p:sp>
        <p:nvSpPr>
          <p:cNvPr id="2" name="Content Placeholder 1"/>
          <p:cNvSpPr>
            <a:spLocks noGrp="1"/>
          </p:cNvSpPr>
          <p:nvPr>
            <p:ph idx="1"/>
          </p:nvPr>
        </p:nvSpPr>
        <p:spPr/>
        <p:txBody>
          <a:bodyPr/>
          <a:lstStyle/>
          <a:p>
            <a:pPr marL="0" indent="0" algn="just" rtl="1" eaLnBrk="1" hangingPunct="1">
              <a:buFont typeface="Wingdings" panose="05000000000000000000" pitchFamily="2" charset="2"/>
              <a:buNone/>
              <a:defRPr/>
            </a:pPr>
            <a:r>
              <a:rPr lang="fa-IR" sz="2800" b="1" dirty="0">
                <a:solidFill>
                  <a:srgbClr val="60624E"/>
                </a:solidFill>
                <a:cs typeface="B Nazanin" panose="00000400000000000000" pitchFamily="2" charset="-78"/>
              </a:rPr>
              <a:t>انواع روشهای </a:t>
            </a:r>
            <a:r>
              <a:rPr lang="fa-IR" sz="2800" b="1" dirty="0" smtClean="0">
                <a:solidFill>
                  <a:srgbClr val="60624E"/>
                </a:solidFill>
                <a:cs typeface="B Nazanin" panose="00000400000000000000" pitchFamily="2" charset="-78"/>
              </a:rPr>
              <a:t>آماری </a:t>
            </a:r>
            <a:r>
              <a:rPr lang="fa-IR" sz="2800" b="1" dirty="0">
                <a:solidFill>
                  <a:srgbClr val="60624E"/>
                </a:solidFill>
                <a:cs typeface="B Nazanin" panose="00000400000000000000" pitchFamily="2" charset="-78"/>
              </a:rPr>
              <a:t>برای وظایف اول و </a:t>
            </a:r>
            <a:r>
              <a:rPr lang="fa-IR" sz="2800" b="1" dirty="0" smtClean="0">
                <a:solidFill>
                  <a:srgbClr val="60624E"/>
                </a:solidFill>
                <a:cs typeface="B Nazanin" panose="00000400000000000000" pitchFamily="2" charset="-78"/>
              </a:rPr>
              <a:t>دوم:</a:t>
            </a:r>
            <a:endParaRPr lang="fa-IR" sz="2800" b="1" dirty="0">
              <a:solidFill>
                <a:srgbClr val="60624E"/>
              </a:solidFill>
              <a:cs typeface="B Nazanin" panose="00000400000000000000" pitchFamily="2" charset="-78"/>
            </a:endParaRPr>
          </a:p>
          <a:p>
            <a:pPr marL="0" indent="0" algn="just" rtl="1" eaLnBrk="1" hangingPunct="1">
              <a:buFont typeface="Wingdings" panose="05000000000000000000" pitchFamily="2" charset="2"/>
              <a:buNone/>
              <a:defRPr/>
            </a:pPr>
            <a:endParaRPr lang="fa-IR" sz="2800" b="1" dirty="0" smtClean="0">
              <a:solidFill>
                <a:srgbClr val="60624E"/>
              </a:solidFill>
              <a:cs typeface="B Nazanin" panose="00000400000000000000" pitchFamily="2" charset="-78"/>
            </a:endParaRPr>
          </a:p>
          <a:p>
            <a:pPr marL="0" indent="0" algn="just" rtl="1" eaLnBrk="1" hangingPunct="1">
              <a:buFont typeface="Wingdings" panose="05000000000000000000" pitchFamily="2" charset="2"/>
              <a:buNone/>
              <a:defRPr/>
            </a:pPr>
            <a:r>
              <a:rPr lang="fa-IR" sz="2800" b="1" dirty="0" smtClean="0">
                <a:solidFill>
                  <a:srgbClr val="60624E"/>
                </a:solidFill>
                <a:cs typeface="B Nazanin" panose="00000400000000000000" pitchFamily="2" charset="-78"/>
              </a:rPr>
              <a:t>آمار </a:t>
            </a:r>
            <a:r>
              <a:rPr lang="fa-IR" sz="2800" b="1" dirty="0">
                <a:solidFill>
                  <a:srgbClr val="60624E"/>
                </a:solidFill>
                <a:cs typeface="B Nazanin" panose="00000400000000000000" pitchFamily="2" charset="-78"/>
              </a:rPr>
              <a:t>توصیفی: </a:t>
            </a:r>
            <a:r>
              <a:rPr lang="fa-IR" sz="2800" dirty="0">
                <a:solidFill>
                  <a:srgbClr val="EAFFCD"/>
                </a:solidFill>
                <a:cs typeface="B Nazanin" panose="00000400000000000000" pitchFamily="2" charset="-78"/>
              </a:rPr>
              <a:t>مجموعه </a:t>
            </a:r>
            <a:r>
              <a:rPr lang="fa-IR" sz="2800" dirty="0" smtClean="0">
                <a:solidFill>
                  <a:srgbClr val="EAFFCD"/>
                </a:solidFill>
                <a:cs typeface="B Nazanin" panose="00000400000000000000" pitchFamily="2" charset="-78"/>
              </a:rPr>
              <a:t>روش‌هایی </a:t>
            </a:r>
            <a:r>
              <a:rPr lang="fa-IR" sz="2800" dirty="0">
                <a:solidFill>
                  <a:srgbClr val="EAFFCD"/>
                </a:solidFill>
                <a:cs typeface="B Nazanin" panose="00000400000000000000" pitchFamily="2" charset="-78"/>
              </a:rPr>
              <a:t>است که به خلاصه کردن، طبقه </a:t>
            </a:r>
            <a:r>
              <a:rPr lang="fa-IR" sz="2800" dirty="0" smtClean="0">
                <a:solidFill>
                  <a:srgbClr val="EAFFCD"/>
                </a:solidFill>
                <a:cs typeface="B Nazanin" panose="00000400000000000000" pitchFamily="2" charset="-78"/>
              </a:rPr>
              <a:t>بندی، توصیف </a:t>
            </a:r>
            <a:r>
              <a:rPr lang="fa-IR" sz="2800" dirty="0">
                <a:solidFill>
                  <a:srgbClr val="EAFFCD"/>
                </a:solidFill>
                <a:cs typeface="B Nazanin" panose="00000400000000000000" pitchFamily="2" charset="-78"/>
              </a:rPr>
              <a:t>و تفسیر داده ها می </a:t>
            </a:r>
            <a:r>
              <a:rPr lang="fa-IR" sz="2800" dirty="0" smtClean="0">
                <a:solidFill>
                  <a:srgbClr val="EAFFCD"/>
                </a:solidFill>
                <a:cs typeface="B Nazanin" panose="00000400000000000000" pitchFamily="2" charset="-78"/>
              </a:rPr>
              <a:t>پردازد.</a:t>
            </a:r>
          </a:p>
          <a:p>
            <a:pPr marL="0" indent="0" algn="just" rtl="1" eaLnBrk="1" hangingPunct="1">
              <a:buFont typeface="Wingdings" panose="05000000000000000000" pitchFamily="2" charset="2"/>
              <a:buNone/>
              <a:defRPr/>
            </a:pPr>
            <a:endParaRPr lang="fa-IR" sz="2800" b="1" dirty="0" smtClean="0">
              <a:solidFill>
                <a:srgbClr val="60624E"/>
              </a:solidFill>
              <a:cs typeface="B Nazanin" panose="00000400000000000000" pitchFamily="2" charset="-78"/>
            </a:endParaRPr>
          </a:p>
          <a:p>
            <a:pPr marL="0" indent="0" algn="just" rtl="1" eaLnBrk="1" hangingPunct="1">
              <a:buFont typeface="Wingdings" panose="05000000000000000000" pitchFamily="2" charset="2"/>
              <a:buNone/>
              <a:defRPr/>
            </a:pPr>
            <a:r>
              <a:rPr lang="fa-IR" sz="2800" b="1" dirty="0" smtClean="0">
                <a:solidFill>
                  <a:srgbClr val="60624E"/>
                </a:solidFill>
                <a:cs typeface="B Nazanin" panose="00000400000000000000" pitchFamily="2" charset="-78"/>
              </a:rPr>
              <a:t>آمار </a:t>
            </a:r>
            <a:r>
              <a:rPr lang="fa-IR" sz="2800" b="1" dirty="0">
                <a:solidFill>
                  <a:srgbClr val="60624E"/>
                </a:solidFill>
                <a:cs typeface="B Nazanin" panose="00000400000000000000" pitchFamily="2" charset="-78"/>
              </a:rPr>
              <a:t>استنباطی: </a:t>
            </a:r>
            <a:r>
              <a:rPr lang="fa-IR" sz="2800" dirty="0">
                <a:solidFill>
                  <a:srgbClr val="EAFFCD"/>
                </a:solidFill>
                <a:cs typeface="B Nazanin" panose="00000400000000000000" pitchFamily="2" charset="-78"/>
              </a:rPr>
              <a:t>مجموعه </a:t>
            </a:r>
            <a:r>
              <a:rPr lang="fa-IR" sz="2800" dirty="0" smtClean="0">
                <a:solidFill>
                  <a:srgbClr val="EAFFCD"/>
                </a:solidFill>
                <a:cs typeface="B Nazanin" panose="00000400000000000000" pitchFamily="2" charset="-78"/>
              </a:rPr>
              <a:t>روش‌هایی </a:t>
            </a:r>
            <a:r>
              <a:rPr lang="fa-IR" sz="2800" dirty="0">
                <a:solidFill>
                  <a:srgbClr val="EAFFCD"/>
                </a:solidFill>
                <a:cs typeface="B Nazanin" panose="00000400000000000000" pitchFamily="2" charset="-78"/>
              </a:rPr>
              <a:t>است که معمولا ً برای بیان رابطه بین دو یا چند متغیر و تعمیم ویژگیهای نمونه آماری به جامعه آماری به کار برده می شوند.</a:t>
            </a:r>
            <a:endParaRPr lang="fa-IR" altLang="fa-IR" sz="2800" dirty="0">
              <a:solidFill>
                <a:srgbClr val="EAFFCD"/>
              </a:solidFill>
              <a:cs typeface="B Nazanin" panose="00000400000000000000" pitchFamily="2" charset="-78"/>
            </a:endParaRPr>
          </a:p>
        </p:txBody>
      </p:sp>
    </p:spTree>
    <p:extLst>
      <p:ext uri="{BB962C8B-B14F-4D97-AF65-F5344CB8AC3E}">
        <p14:creationId xmlns:p14="http://schemas.microsoft.com/office/powerpoint/2010/main" val="1150563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Espace réservé du contenu 2"/>
          <p:cNvSpPr>
            <a:spLocks noGrp="1"/>
          </p:cNvSpPr>
          <p:nvPr>
            <p:ph idx="1"/>
          </p:nvPr>
        </p:nvSpPr>
        <p:spPr>
          <a:xfrm>
            <a:off x="1835150" y="1700213"/>
            <a:ext cx="6851650" cy="4425950"/>
          </a:xfrm>
        </p:spPr>
        <p:txBody>
          <a:bodyPr/>
          <a:lstStyle/>
          <a:p>
            <a:pPr marL="0" indent="0" algn="just" rtl="1" eaLnBrk="1" hangingPunct="1">
              <a:buFont typeface="Arial" panose="020B0604020202020204" pitchFamily="34" charset="0"/>
              <a:buNone/>
            </a:pPr>
            <a:r>
              <a:rPr lang="fa-IR" altLang="fa-IR" sz="3000" b="1" smtClean="0">
                <a:solidFill>
                  <a:srgbClr val="60624E"/>
                </a:solidFill>
                <a:cs typeface="B Nazanin" panose="00000400000000000000" pitchFamily="2" charset="-78"/>
              </a:rPr>
              <a:t>نمودار میله ای</a:t>
            </a:r>
            <a:endParaRPr lang="en-US" altLang="fa-IR" sz="3000" b="1" smtClean="0">
              <a:solidFill>
                <a:srgbClr val="60624E"/>
              </a:solidFill>
              <a:cs typeface="B Nazanin" panose="00000400000000000000" pitchFamily="2" charset="-78"/>
            </a:endParaRPr>
          </a:p>
        </p:txBody>
      </p:sp>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86D1D6-96E2-4D7A-A44B-721A74F49FB8}" type="slidenum">
              <a:rPr lang="fr-CA" altLang="en-US" sz="1200" smtClean="0">
                <a:solidFill>
                  <a:srgbClr val="898989"/>
                </a:solidFill>
              </a:rPr>
              <a:pPr>
                <a:spcBef>
                  <a:spcPct val="0"/>
                </a:spcBef>
                <a:buFontTx/>
                <a:buNone/>
              </a:pPr>
              <a:t>60</a:t>
            </a:fld>
            <a:endParaRPr lang="fr-CA" altLang="en-US" sz="1200" smtClean="0">
              <a:solidFill>
                <a:srgbClr val="898989"/>
              </a:solidFill>
            </a:endParaRPr>
          </a:p>
        </p:txBody>
      </p:sp>
      <p:sp>
        <p:nvSpPr>
          <p:cNvPr id="45061"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05038"/>
            <a:ext cx="58404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460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B9425-3BB1-4087-8D7D-6E8078AB6F0A}" type="slidenum">
              <a:rPr lang="fr-CA" altLang="en-US" sz="1200" smtClean="0">
                <a:solidFill>
                  <a:srgbClr val="898989"/>
                </a:solidFill>
              </a:rPr>
              <a:pPr>
                <a:spcBef>
                  <a:spcPct val="0"/>
                </a:spcBef>
                <a:buFontTx/>
                <a:buNone/>
              </a:pPr>
              <a:t>61</a:t>
            </a:fld>
            <a:endParaRPr lang="fr-CA" altLang="en-US" sz="1200" smtClean="0">
              <a:solidFill>
                <a:srgbClr val="898989"/>
              </a:solidFill>
            </a:endParaRPr>
          </a:p>
        </p:txBody>
      </p:sp>
      <p:sp>
        <p:nvSpPr>
          <p:cNvPr id="4608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46085" name="Espace réservé du contenu 2"/>
          <p:cNvSpPr>
            <a:spLocks noGrp="1"/>
          </p:cNvSpPr>
          <p:nvPr>
            <p:ph idx="1"/>
          </p:nvPr>
        </p:nvSpPr>
        <p:spPr>
          <a:xfrm>
            <a:off x="5795963" y="1557338"/>
            <a:ext cx="2890837" cy="4568825"/>
          </a:xfrm>
        </p:spPr>
        <p:txBody>
          <a:bodyPr/>
          <a:lstStyle/>
          <a:p>
            <a:pPr marL="0" indent="0" algn="just" rtl="1" eaLnBrk="1" hangingPunct="1">
              <a:buFont typeface="Arial" panose="020B0604020202020204" pitchFamily="34" charset="0"/>
              <a:buNone/>
            </a:pPr>
            <a:r>
              <a:rPr lang="fa-IR" altLang="fa-IR" sz="2800" b="1" smtClean="0">
                <a:solidFill>
                  <a:srgbClr val="60624E"/>
                </a:solidFill>
                <a:cs typeface="B Nazanin" panose="00000400000000000000" pitchFamily="2" charset="-78"/>
              </a:rPr>
              <a:t>نمودار دایره‌ای</a:t>
            </a:r>
            <a:endParaRPr lang="en-US" altLang="fa-IR" sz="2800" b="1" smtClean="0">
              <a:solidFill>
                <a:srgbClr val="60624E"/>
              </a:solidFill>
              <a:cs typeface="B Nazanin" panose="00000400000000000000" pitchFamily="2" charset="-78"/>
            </a:endParaRPr>
          </a:p>
        </p:txBody>
      </p:sp>
      <p:pic>
        <p:nvPicPr>
          <p:cNvPr id="460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205038"/>
            <a:ext cx="581025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47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4A93BB-A6E9-41A0-9EDF-A6B59195A40C}" type="slidenum">
              <a:rPr lang="fr-CA" altLang="en-US" sz="1200" smtClean="0">
                <a:solidFill>
                  <a:srgbClr val="898989"/>
                </a:solidFill>
              </a:rPr>
              <a:pPr>
                <a:spcBef>
                  <a:spcPct val="0"/>
                </a:spcBef>
                <a:buFontTx/>
                <a:buNone/>
              </a:pPr>
              <a:t>62</a:t>
            </a:fld>
            <a:endParaRPr lang="fr-CA" altLang="en-US" sz="1200" smtClean="0">
              <a:solidFill>
                <a:srgbClr val="898989"/>
              </a:solidFill>
            </a:endParaRPr>
          </a:p>
        </p:txBody>
      </p:sp>
      <p:sp>
        <p:nvSpPr>
          <p:cNvPr id="47108"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47109" name="Espace réservé du contenu 2"/>
          <p:cNvSpPr>
            <a:spLocks noGrp="1"/>
          </p:cNvSpPr>
          <p:nvPr>
            <p:ph idx="1"/>
          </p:nvPr>
        </p:nvSpPr>
        <p:spPr>
          <a:xfrm>
            <a:off x="5940425" y="1557338"/>
            <a:ext cx="2746375" cy="4568825"/>
          </a:xfrm>
        </p:spPr>
        <p:txBody>
          <a:bodyPr/>
          <a:lstStyle/>
          <a:p>
            <a:pPr marL="0" indent="0" algn="just" rtl="1" eaLnBrk="1" hangingPunct="1">
              <a:buFont typeface="Arial" panose="020B0604020202020204" pitchFamily="34" charset="0"/>
              <a:buNone/>
            </a:pPr>
            <a:r>
              <a:rPr lang="fa-IR" altLang="fa-IR" sz="2800" b="1" smtClean="0">
                <a:solidFill>
                  <a:srgbClr val="60624E"/>
                </a:solidFill>
                <a:cs typeface="B Nazanin" panose="00000400000000000000" pitchFamily="2" charset="-78"/>
              </a:rPr>
              <a:t>نمودار تنه و شاخه</a:t>
            </a:r>
            <a:endParaRPr lang="en-US" altLang="fa-IR" sz="2800" b="1"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fa-IR" sz="2800" smtClean="0">
              <a:cs typeface="B Nazanin" panose="00000400000000000000" pitchFamily="2" charset="-78"/>
            </a:endParaRPr>
          </a:p>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برای رسم نمودار تنه و شاخه داریم:</a:t>
            </a:r>
            <a:endParaRPr lang="en-US" altLang="fa-IR" sz="2800"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endParaRPr lang="en-US" altLang="fa-IR" sz="2800" b="1" smtClean="0">
              <a:solidFill>
                <a:srgbClr val="60624E"/>
              </a:solidFill>
              <a:cs typeface="B Nazanin" panose="00000400000000000000" pitchFamily="2" charset="-78"/>
            </a:endParaRPr>
          </a:p>
        </p:txBody>
      </p:sp>
      <p:pic>
        <p:nvPicPr>
          <p:cNvPr id="471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268413"/>
            <a:ext cx="37449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8131" name="Espace réservé du contenu 2"/>
          <p:cNvSpPr>
            <a:spLocks noGrp="1"/>
          </p:cNvSpPr>
          <p:nvPr>
            <p:ph idx="1"/>
          </p:nvPr>
        </p:nvSpPr>
        <p:spPr/>
        <p:txBody>
          <a:bodyPr/>
          <a:lstStyle/>
          <a:p>
            <a:pPr marL="0" indent="0" algn="just" rtl="1" eaLnBrk="1" hangingPunct="1">
              <a:buFont typeface="Wingdings" panose="05000000000000000000" pitchFamily="2" charset="2"/>
              <a:buChar char="v"/>
            </a:pPr>
            <a:endParaRPr lang="fa-IR" altLang="en-US" sz="280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481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04E2AE-C61A-4974-B0AF-1DF12165E54B}" type="slidenum">
              <a:rPr lang="fr-CA" altLang="en-US" sz="1200" smtClean="0">
                <a:solidFill>
                  <a:srgbClr val="898989"/>
                </a:solidFill>
              </a:rPr>
              <a:pPr>
                <a:spcBef>
                  <a:spcPct val="0"/>
                </a:spcBef>
                <a:buFontTx/>
                <a:buNone/>
              </a:pPr>
              <a:t>63</a:t>
            </a:fld>
            <a:endParaRPr lang="fr-CA" altLang="en-US" sz="1200" smtClean="0">
              <a:solidFill>
                <a:srgbClr val="898989"/>
              </a:solidFill>
            </a:endParaRPr>
          </a:p>
        </p:txBody>
      </p:sp>
      <p:pic>
        <p:nvPicPr>
          <p:cNvPr id="48134" name="Picture 2" descr="D:\Asgari\Kargah\Jalase 02\New folder\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9738"/>
            <a:ext cx="63484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9155" name="Espace réservé du contenu 2"/>
          <p:cNvSpPr>
            <a:spLocks noGrp="1"/>
          </p:cNvSpPr>
          <p:nvPr>
            <p:ph idx="1"/>
          </p:nvPr>
        </p:nvSpPr>
        <p:spPr/>
        <p:txBody>
          <a:bodyPr/>
          <a:lstStyle/>
          <a:p>
            <a:pPr marL="0" indent="0" algn="just" rtl="1" eaLnBrk="1" hangingPunct="1">
              <a:buFont typeface="Wingdings" panose="05000000000000000000" pitchFamily="2" charset="2"/>
              <a:buChar char="v"/>
            </a:pPr>
            <a:endParaRPr lang="fa-IR" altLang="en-US" sz="280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6786C6-1B1B-42C1-BED2-7F189A082079}" type="slidenum">
              <a:rPr lang="fr-CA" altLang="en-US" sz="1200" smtClean="0">
                <a:solidFill>
                  <a:srgbClr val="898989"/>
                </a:solidFill>
              </a:rPr>
              <a:pPr>
                <a:spcBef>
                  <a:spcPct val="0"/>
                </a:spcBef>
                <a:buFontTx/>
                <a:buNone/>
              </a:pPr>
              <a:t>64</a:t>
            </a:fld>
            <a:endParaRPr lang="fr-CA" altLang="en-US" sz="1200" smtClean="0">
              <a:solidFill>
                <a:srgbClr val="898989"/>
              </a:solidFill>
            </a:endParaRPr>
          </a:p>
        </p:txBody>
      </p:sp>
      <p:pic>
        <p:nvPicPr>
          <p:cNvPr id="49158" name="Picture 2" descr="D:\Asgari\Kargah\Jalase 02\New folder\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73238"/>
            <a:ext cx="41608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01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097BC0-2B77-4DCC-B7FA-BFC3EED1E032}" type="slidenum">
              <a:rPr lang="fr-CA" altLang="en-US" sz="1200" smtClean="0">
                <a:solidFill>
                  <a:srgbClr val="898989"/>
                </a:solidFill>
              </a:rPr>
              <a:pPr>
                <a:spcBef>
                  <a:spcPct val="0"/>
                </a:spcBef>
                <a:buFontTx/>
                <a:buNone/>
              </a:pPr>
              <a:t>65</a:t>
            </a:fld>
            <a:endParaRPr lang="fr-CA" altLang="en-US" sz="1200" smtClean="0">
              <a:solidFill>
                <a:srgbClr val="898989"/>
              </a:solidFill>
            </a:endParaRPr>
          </a:p>
        </p:txBody>
      </p:sp>
      <p:sp>
        <p:nvSpPr>
          <p:cNvPr id="50180"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0181" name="Content Placeholder 1"/>
          <p:cNvSpPr>
            <a:spLocks noGrp="1"/>
          </p:cNvSpPr>
          <p:nvPr>
            <p:ph idx="1"/>
          </p:nvPr>
        </p:nvSpPr>
        <p:spPr/>
        <p:txBody>
          <a:bodyPr/>
          <a:lstStyle/>
          <a:p>
            <a:endParaRPr lang="fa-IR" altLang="fa-IR" smtClean="0"/>
          </a:p>
        </p:txBody>
      </p:sp>
      <p:pic>
        <p:nvPicPr>
          <p:cNvPr id="50182" name="Picture 2" descr="D:\Asgari\Kargah\Jalase 02\New folder\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849438"/>
            <a:ext cx="59817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1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5F38C5-80F2-4503-A5BE-C6EE20BE4E33}" type="slidenum">
              <a:rPr lang="fr-CA" altLang="en-US" sz="1200" smtClean="0">
                <a:solidFill>
                  <a:srgbClr val="898989"/>
                </a:solidFill>
              </a:rPr>
              <a:pPr>
                <a:spcBef>
                  <a:spcPct val="0"/>
                </a:spcBef>
                <a:buFontTx/>
                <a:buNone/>
              </a:pPr>
              <a:t>66</a:t>
            </a:fld>
            <a:endParaRPr lang="fr-CA" altLang="en-US" sz="1200" smtClean="0">
              <a:solidFill>
                <a:srgbClr val="898989"/>
              </a:solidFill>
            </a:endParaRPr>
          </a:p>
        </p:txBody>
      </p:sp>
      <p:sp>
        <p:nvSpPr>
          <p:cNvPr id="5120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1205" name="Content Placeholder 1"/>
          <p:cNvSpPr>
            <a:spLocks noGrp="1"/>
          </p:cNvSpPr>
          <p:nvPr>
            <p:ph idx="1"/>
          </p:nvPr>
        </p:nvSpPr>
        <p:spPr>
          <a:xfrm>
            <a:off x="457200" y="1557338"/>
            <a:ext cx="8229600" cy="4568825"/>
          </a:xfrm>
        </p:spPr>
        <p:txBody>
          <a:bodyPr/>
          <a:lstStyle/>
          <a:p>
            <a:pPr algn="just" rtl="1">
              <a:buFont typeface="Arial" panose="020B0604020202020204" pitchFamily="34" charset="0"/>
              <a:buNone/>
            </a:pPr>
            <a:r>
              <a:rPr lang="fa-IR" altLang="fa-IR" b="1" smtClean="0">
                <a:solidFill>
                  <a:srgbClr val="60624E"/>
                </a:solidFill>
                <a:cs typeface="B Nazanin" panose="00000400000000000000" pitchFamily="2" charset="-78"/>
              </a:rPr>
              <a:t>نمودار جعبه ای</a:t>
            </a:r>
            <a:endParaRPr lang="en-US" altLang="fa-IR" b="1" smtClean="0">
              <a:solidFill>
                <a:srgbClr val="60624E"/>
              </a:solidFill>
              <a:cs typeface="B Nazanin" panose="00000400000000000000" pitchFamily="2" charset="-78"/>
            </a:endParaRPr>
          </a:p>
        </p:txBody>
      </p:sp>
      <p:pic>
        <p:nvPicPr>
          <p:cNvPr id="512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246313"/>
            <a:ext cx="5761038"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22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4587D4-3E92-4196-8E63-0E8F7B978F85}" type="slidenum">
              <a:rPr lang="fr-CA" altLang="en-US" sz="1200" smtClean="0">
                <a:solidFill>
                  <a:srgbClr val="898989"/>
                </a:solidFill>
              </a:rPr>
              <a:pPr>
                <a:spcBef>
                  <a:spcPct val="0"/>
                </a:spcBef>
                <a:buFontTx/>
                <a:buNone/>
              </a:pPr>
              <a:t>67</a:t>
            </a:fld>
            <a:endParaRPr lang="fr-CA" altLang="en-US" sz="1200" smtClean="0">
              <a:solidFill>
                <a:srgbClr val="898989"/>
              </a:solidFill>
            </a:endParaRPr>
          </a:p>
        </p:txBody>
      </p:sp>
      <p:sp>
        <p:nvSpPr>
          <p:cNvPr id="52228"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2229" name="Espace réservé du contenu 2"/>
          <p:cNvSpPr txBox="1">
            <a:spLocks/>
          </p:cNvSpPr>
          <p:nvPr/>
        </p:nvSpPr>
        <p:spPr bwMode="auto">
          <a:xfrm>
            <a:off x="5580063" y="1600200"/>
            <a:ext cx="2746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buFont typeface="Arial" panose="020B0604020202020204" pitchFamily="34" charset="0"/>
              <a:buNone/>
            </a:pPr>
            <a:r>
              <a:rPr lang="ar-SA" altLang="fa-IR" sz="2800" dirty="0">
                <a:solidFill>
                  <a:srgbClr val="60624E"/>
                </a:solidFill>
                <a:cs typeface="B Nazanin" panose="00000400000000000000" pitchFamily="2" charset="-78"/>
              </a:rPr>
              <a:t>تعیین میانه، میانگین، مد(نما)، ضریب چولگی و ضریب برجستگی، </a:t>
            </a:r>
            <a:r>
              <a:rPr lang="en-US" altLang="fa-IR" sz="2800" dirty="0">
                <a:solidFill>
                  <a:srgbClr val="60624E"/>
                </a:solidFill>
                <a:cs typeface="B Nazanin" panose="00000400000000000000" pitchFamily="2" charset="-78"/>
              </a:rPr>
              <a:t>Q</a:t>
            </a:r>
            <a:r>
              <a:rPr lang="en-US" altLang="fa-IR" sz="2800" baseline="-25000" dirty="0">
                <a:solidFill>
                  <a:srgbClr val="60624E"/>
                </a:solidFill>
                <a:cs typeface="B Nazanin" panose="00000400000000000000" pitchFamily="2" charset="-78"/>
              </a:rPr>
              <a:t>1</a:t>
            </a:r>
            <a:r>
              <a:rPr lang="fa-IR" altLang="fa-IR" sz="2800" dirty="0">
                <a:solidFill>
                  <a:srgbClr val="60624E"/>
                </a:solidFill>
                <a:cs typeface="B Nazanin" panose="00000400000000000000" pitchFamily="2" charset="-78"/>
              </a:rPr>
              <a:t>، </a:t>
            </a:r>
            <a:r>
              <a:rPr lang="en-US" altLang="fa-IR" sz="2800" dirty="0">
                <a:solidFill>
                  <a:srgbClr val="60624E"/>
                </a:solidFill>
                <a:cs typeface="B Nazanin" panose="00000400000000000000" pitchFamily="2" charset="-78"/>
              </a:rPr>
              <a:t>Q</a:t>
            </a:r>
            <a:r>
              <a:rPr lang="en-US" altLang="fa-IR" sz="2800" baseline="-25000" dirty="0">
                <a:solidFill>
                  <a:srgbClr val="60624E"/>
                </a:solidFill>
                <a:cs typeface="B Nazanin" panose="00000400000000000000" pitchFamily="2" charset="-78"/>
              </a:rPr>
              <a:t>3</a:t>
            </a:r>
            <a:r>
              <a:rPr lang="fa-IR" altLang="fa-IR" sz="2800" dirty="0">
                <a:solidFill>
                  <a:srgbClr val="60624E"/>
                </a:solidFill>
                <a:cs typeface="B Nazanin" panose="00000400000000000000" pitchFamily="2" charset="-78"/>
              </a:rPr>
              <a:t>، </a:t>
            </a:r>
            <a:r>
              <a:rPr lang="en-US" altLang="fa-IR" sz="2800" dirty="0">
                <a:solidFill>
                  <a:srgbClr val="60624E"/>
                </a:solidFill>
                <a:cs typeface="B Nazanin" panose="00000400000000000000" pitchFamily="2" charset="-78"/>
              </a:rPr>
              <a:t>Q</a:t>
            </a:r>
            <a:r>
              <a:rPr lang="en-US" altLang="fa-IR" sz="2800" baseline="-25000" dirty="0">
                <a:solidFill>
                  <a:srgbClr val="60624E"/>
                </a:solidFill>
                <a:cs typeface="B Nazanin" panose="00000400000000000000" pitchFamily="2" charset="-78"/>
              </a:rPr>
              <a:t>0.92</a:t>
            </a:r>
            <a:r>
              <a:rPr lang="fa-IR" altLang="fa-IR" sz="2800" dirty="0">
                <a:solidFill>
                  <a:srgbClr val="60624E"/>
                </a:solidFill>
                <a:cs typeface="B Nazanin" panose="00000400000000000000" pitchFamily="2" charset="-78"/>
              </a:rPr>
              <a:t>، </a:t>
            </a:r>
            <a:r>
              <a:rPr lang="en-US" altLang="fa-IR" sz="2800" dirty="0">
                <a:solidFill>
                  <a:srgbClr val="60624E"/>
                </a:solidFill>
                <a:cs typeface="B Nazanin" panose="00000400000000000000" pitchFamily="2" charset="-78"/>
              </a:rPr>
              <a:t>Q</a:t>
            </a:r>
            <a:r>
              <a:rPr lang="en-US" altLang="fa-IR" sz="2800" baseline="-25000" dirty="0">
                <a:solidFill>
                  <a:srgbClr val="60624E"/>
                </a:solidFill>
                <a:cs typeface="B Nazanin" panose="00000400000000000000" pitchFamily="2" charset="-78"/>
              </a:rPr>
              <a:t>0.4</a:t>
            </a:r>
            <a:r>
              <a:rPr lang="fa-IR" altLang="fa-IR" sz="2800" dirty="0">
                <a:solidFill>
                  <a:srgbClr val="60624E"/>
                </a:solidFill>
                <a:cs typeface="B Nazanin" panose="00000400000000000000" pitchFamily="2" charset="-78"/>
              </a:rPr>
              <a:t>، واریانس و انحراف معیار</a:t>
            </a:r>
            <a:r>
              <a:rPr lang="en-US" altLang="fa-IR" sz="2800" dirty="0">
                <a:solidFill>
                  <a:srgbClr val="60624E"/>
                </a:solidFill>
                <a:cs typeface="B Nazanin" panose="00000400000000000000" pitchFamily="2" charset="-78"/>
              </a:rPr>
              <a:t>:</a:t>
            </a:r>
          </a:p>
          <a:p>
            <a:pPr algn="just" rtl="1">
              <a:buFont typeface="Arial" panose="020B0604020202020204" pitchFamily="34" charset="0"/>
              <a:buNone/>
            </a:pPr>
            <a:endParaRPr lang="en-US" altLang="fa-IR" sz="2800" dirty="0">
              <a:solidFill>
                <a:srgbClr val="60624E"/>
              </a:solidFill>
              <a:cs typeface="B Nazanin" panose="00000400000000000000" pitchFamily="2" charset="-78"/>
            </a:endParaRPr>
          </a:p>
          <a:p>
            <a:pPr algn="just" rtl="1">
              <a:buFont typeface="Arial" panose="020B0604020202020204" pitchFamily="34" charset="0"/>
              <a:buNone/>
            </a:pPr>
            <a:r>
              <a:rPr lang="fa-IR" altLang="fa-IR" sz="2800" dirty="0">
                <a:solidFill>
                  <a:srgbClr val="60624E"/>
                </a:solidFill>
                <a:cs typeface="B Nazanin" panose="00000400000000000000" pitchFamily="2" charset="-78"/>
              </a:rPr>
              <a:t>1- روش اول</a:t>
            </a:r>
            <a:endParaRPr lang="en-US" altLang="fa-IR" sz="2800" dirty="0">
              <a:solidFill>
                <a:srgbClr val="60624E"/>
              </a:solidFill>
              <a:cs typeface="B Nazanin" panose="00000400000000000000" pitchFamily="2" charset="-78"/>
            </a:endParaRPr>
          </a:p>
        </p:txBody>
      </p:sp>
      <p:pic>
        <p:nvPicPr>
          <p:cNvPr id="522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12776"/>
            <a:ext cx="35290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32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B98F99-D5A2-4325-95C6-A2FF0E26AFC1}" type="slidenum">
              <a:rPr lang="fr-CA" altLang="en-US" sz="1200" smtClean="0">
                <a:solidFill>
                  <a:srgbClr val="898989"/>
                </a:solidFill>
              </a:rPr>
              <a:pPr>
                <a:spcBef>
                  <a:spcPct val="0"/>
                </a:spcBef>
                <a:buFontTx/>
                <a:buNone/>
              </a:pPr>
              <a:t>68</a:t>
            </a:fld>
            <a:endParaRPr lang="fr-CA" altLang="en-US" sz="1200" smtClean="0">
              <a:solidFill>
                <a:srgbClr val="898989"/>
              </a:solidFill>
            </a:endParaRPr>
          </a:p>
        </p:txBody>
      </p:sp>
      <p:sp>
        <p:nvSpPr>
          <p:cNvPr id="53252"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3253" name="Espace réservé du contenu 2"/>
          <p:cNvSpPr>
            <a:spLocks noGrp="1"/>
          </p:cNvSpPr>
          <p:nvPr>
            <p:ph idx="1"/>
          </p:nvPr>
        </p:nvSpPr>
        <p:spPr>
          <a:xfrm>
            <a:off x="2124075" y="1484313"/>
            <a:ext cx="6562725" cy="1439862"/>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با کلیک بر روی گزینه </a:t>
            </a:r>
            <a:r>
              <a:rPr lang="en-US" altLang="fa-IR" sz="2800" smtClean="0">
                <a:solidFill>
                  <a:srgbClr val="60624E"/>
                </a:solidFill>
                <a:cs typeface="B Nazanin" panose="00000400000000000000" pitchFamily="2" charset="-78"/>
              </a:rPr>
              <a:t>case summaries</a:t>
            </a:r>
            <a:r>
              <a:rPr lang="fa-IR" altLang="fa-IR" sz="2800" smtClean="0">
                <a:solidFill>
                  <a:srgbClr val="60624E"/>
                </a:solidFill>
                <a:cs typeface="B Nazanin" panose="00000400000000000000" pitchFamily="2" charset="-78"/>
              </a:rPr>
              <a:t> منوی زیر ظاهر خواهد شد. تعداد فرزندان را به عنوان </a:t>
            </a:r>
            <a:r>
              <a:rPr lang="en-US" altLang="fa-IR" sz="2800" smtClean="0">
                <a:solidFill>
                  <a:srgbClr val="60624E"/>
                </a:solidFill>
                <a:cs typeface="B Nazanin" panose="00000400000000000000" pitchFamily="2" charset="-78"/>
              </a:rPr>
              <a:t>Variables</a:t>
            </a:r>
            <a:r>
              <a:rPr lang="fa-IR" altLang="fa-IR" sz="2800" smtClean="0">
                <a:solidFill>
                  <a:srgbClr val="60624E"/>
                </a:solidFill>
                <a:cs typeface="B Nazanin" panose="00000400000000000000" pitchFamily="2" charset="-78"/>
              </a:rPr>
              <a:t> انتخاب کرده و بر روی گزینه </a:t>
            </a:r>
            <a:r>
              <a:rPr lang="en-US" altLang="fa-IR" sz="2800" smtClean="0">
                <a:solidFill>
                  <a:srgbClr val="60624E"/>
                </a:solidFill>
                <a:cs typeface="B Nazanin" panose="00000400000000000000" pitchFamily="2" charset="-78"/>
              </a:rPr>
              <a:t>statistics</a:t>
            </a:r>
            <a:r>
              <a:rPr lang="fa-IR" altLang="fa-IR" sz="2800" smtClean="0">
                <a:solidFill>
                  <a:srgbClr val="60624E"/>
                </a:solidFill>
                <a:cs typeface="B Nazanin" panose="00000400000000000000" pitchFamily="2" charset="-78"/>
              </a:rPr>
              <a:t> کلیک می‌کنیم.</a:t>
            </a:r>
            <a:endParaRPr lang="en-US" altLang="fa-IR" sz="2800" smtClean="0">
              <a:solidFill>
                <a:srgbClr val="60624E"/>
              </a:solidFill>
              <a:cs typeface="B Nazanin" panose="00000400000000000000" pitchFamily="2" charset="-78"/>
            </a:endParaRPr>
          </a:p>
        </p:txBody>
      </p:sp>
      <p:pic>
        <p:nvPicPr>
          <p:cNvPr id="53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46291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42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79CD10-D886-4752-AB1C-CBD10C97BDE7}" type="slidenum">
              <a:rPr lang="fr-CA" altLang="en-US" sz="1200" smtClean="0">
                <a:solidFill>
                  <a:srgbClr val="898989"/>
                </a:solidFill>
              </a:rPr>
              <a:pPr>
                <a:spcBef>
                  <a:spcPct val="0"/>
                </a:spcBef>
                <a:buFontTx/>
                <a:buNone/>
              </a:pPr>
              <a:t>69</a:t>
            </a:fld>
            <a:endParaRPr lang="fr-CA" altLang="en-US" sz="1200" smtClean="0">
              <a:solidFill>
                <a:srgbClr val="898989"/>
              </a:solidFill>
            </a:endParaRPr>
          </a:p>
        </p:txBody>
      </p:sp>
      <p:sp>
        <p:nvSpPr>
          <p:cNvPr id="54276"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4277" name="Espace réservé du contenu 2"/>
          <p:cNvSpPr txBox="1">
            <a:spLocks/>
          </p:cNvSpPr>
          <p:nvPr/>
        </p:nvSpPr>
        <p:spPr bwMode="auto">
          <a:xfrm>
            <a:off x="2124075" y="1484313"/>
            <a:ext cx="65627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buFont typeface="Arial" panose="020B0604020202020204" pitchFamily="34" charset="0"/>
              <a:buNone/>
            </a:pPr>
            <a:r>
              <a:rPr lang="fa-IR" altLang="fa-IR" sz="2800">
                <a:solidFill>
                  <a:srgbClr val="60624E"/>
                </a:solidFill>
                <a:cs typeface="B Nazanin" panose="00000400000000000000" pitchFamily="2" charset="-78"/>
              </a:rPr>
              <a:t>با کلیک بر روی گزینه </a:t>
            </a:r>
            <a:r>
              <a:rPr lang="en-US" altLang="fa-IR" sz="2800">
                <a:solidFill>
                  <a:srgbClr val="60624E"/>
                </a:solidFill>
                <a:cs typeface="B Nazanin" panose="00000400000000000000" pitchFamily="2" charset="-78"/>
              </a:rPr>
              <a:t>statistics</a:t>
            </a:r>
            <a:r>
              <a:rPr lang="fa-IR" altLang="fa-IR" sz="2800">
                <a:solidFill>
                  <a:srgbClr val="60624E"/>
                </a:solidFill>
                <a:cs typeface="B Nazanin" panose="00000400000000000000" pitchFamily="2" charset="-78"/>
              </a:rPr>
              <a:t> منوی زیر ظاهر خواهد شد. طبق شکل زیر گزینه های مورد نظر را انتخاب کرده و به ستون </a:t>
            </a:r>
            <a:r>
              <a:rPr lang="en-US" altLang="fa-IR" sz="2800">
                <a:solidFill>
                  <a:srgbClr val="60624E"/>
                </a:solidFill>
                <a:cs typeface="B Nazanin" panose="00000400000000000000" pitchFamily="2" charset="-78"/>
              </a:rPr>
              <a:t>cell statistics</a:t>
            </a:r>
            <a:r>
              <a:rPr lang="fa-IR" altLang="fa-IR" sz="2800">
                <a:solidFill>
                  <a:srgbClr val="60624E"/>
                </a:solidFill>
                <a:cs typeface="B Nazanin" panose="00000400000000000000" pitchFamily="2" charset="-78"/>
              </a:rPr>
              <a:t> انتقال می‌دهیم.</a:t>
            </a:r>
            <a:endParaRPr lang="en-US" altLang="fa-IR" sz="2800">
              <a:solidFill>
                <a:srgbClr val="60624E"/>
              </a:solidFill>
              <a:cs typeface="B Nazanin" panose="00000400000000000000" pitchFamily="2" charset="-78"/>
            </a:endParaRPr>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917825"/>
            <a:ext cx="36004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smtClean="0">
                <a:solidFill>
                  <a:srgbClr val="EAFFCD"/>
                </a:solidFill>
                <a:cs typeface="B Nazanin" panose="00000400000000000000" pitchFamily="2" charset="-78"/>
              </a:rPr>
              <a:t>تعاریف</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7</a:t>
            </a:fld>
            <a:endParaRPr lang="fr-CA" altLang="en-US" sz="1200" smtClean="0">
              <a:solidFill>
                <a:srgbClr val="898989"/>
              </a:solidFill>
            </a:endParaRPr>
          </a:p>
        </p:txBody>
      </p:sp>
      <p:sp>
        <p:nvSpPr>
          <p:cNvPr id="2" name="Content Placeholder 1"/>
          <p:cNvSpPr>
            <a:spLocks noGrp="1"/>
          </p:cNvSpPr>
          <p:nvPr>
            <p:ph idx="1"/>
          </p:nvPr>
        </p:nvSpPr>
        <p:spPr/>
        <p:txBody>
          <a:bodyPr/>
          <a:lstStyle/>
          <a:p>
            <a:pPr marL="0" indent="0" algn="just" rtl="1" eaLnBrk="1" hangingPunct="1">
              <a:buFontTx/>
              <a:buNone/>
            </a:pPr>
            <a:r>
              <a:rPr lang="fa-IR" altLang="fa-IR" sz="2600" dirty="0" smtClean="0">
                <a:solidFill>
                  <a:srgbClr val="60624E"/>
                </a:solidFill>
                <a:latin typeface="Times New Roman" panose="02020603050405020304" pitchFamily="18" charset="0"/>
                <a:cs typeface="B Nazanin" panose="00000400000000000000" pitchFamily="2" charset="-78"/>
              </a:rPr>
              <a:t>براي </a:t>
            </a:r>
            <a:r>
              <a:rPr lang="fa-IR" altLang="fa-IR" sz="2600" dirty="0">
                <a:solidFill>
                  <a:srgbClr val="60624E"/>
                </a:solidFill>
                <a:latin typeface="Times New Roman" panose="02020603050405020304" pitchFamily="18" charset="0"/>
                <a:cs typeface="B Nazanin" panose="00000400000000000000" pitchFamily="2" charset="-78"/>
              </a:rPr>
              <a:t>اينكه نتايج مناسب و مطلوب از اطلاعات كه در </a:t>
            </a:r>
            <a:r>
              <a:rPr lang="fa-IR" altLang="fa-IR" sz="2600" dirty="0" smtClean="0">
                <a:solidFill>
                  <a:srgbClr val="60624E"/>
                </a:solidFill>
                <a:latin typeface="Times New Roman" panose="02020603050405020304" pitchFamily="18" charset="0"/>
                <a:cs typeface="B Nazanin" panose="00000400000000000000" pitchFamily="2" charset="-78"/>
              </a:rPr>
              <a:t>آمارگيري‌ها </a:t>
            </a:r>
            <a:r>
              <a:rPr lang="fa-IR" altLang="fa-IR" sz="2600" dirty="0">
                <a:solidFill>
                  <a:srgbClr val="60624E"/>
                </a:solidFill>
                <a:latin typeface="Times New Roman" panose="02020603050405020304" pitchFamily="18" charset="0"/>
                <a:cs typeface="B Nazanin" panose="00000400000000000000" pitchFamily="2" charset="-78"/>
              </a:rPr>
              <a:t>جمع آوري مي‌كنيم، به‌ دست آيد بايد:</a:t>
            </a:r>
          </a:p>
          <a:p>
            <a:pPr marL="0" lvl="1" indent="0" algn="just" rtl="1" eaLnBrk="1" hangingPunct="1">
              <a:buNone/>
            </a:pPr>
            <a:r>
              <a:rPr lang="fa-IR" altLang="fa-IR" sz="2600" dirty="0" smtClean="0">
                <a:solidFill>
                  <a:srgbClr val="EAFFCD"/>
                </a:solidFill>
                <a:latin typeface="Times New Roman" panose="02020603050405020304" pitchFamily="18" charset="0"/>
                <a:cs typeface="B Nazanin" panose="00000400000000000000" pitchFamily="2" charset="-78"/>
              </a:rPr>
              <a:t>- اعداد </a:t>
            </a:r>
            <a:r>
              <a:rPr lang="fa-IR" altLang="fa-IR" sz="2600" dirty="0">
                <a:solidFill>
                  <a:srgbClr val="EAFFCD"/>
                </a:solidFill>
                <a:latin typeface="Times New Roman" panose="02020603050405020304" pitchFamily="18" charset="0"/>
                <a:cs typeface="B Nazanin" panose="00000400000000000000" pitchFamily="2" charset="-78"/>
              </a:rPr>
              <a:t>نماينده واقعي مشاهدات بوده و غيرواقع يا غلط نباشند</a:t>
            </a:r>
          </a:p>
          <a:p>
            <a:pPr marL="0" lvl="1" indent="0" algn="just" rtl="1" eaLnBrk="1" hangingPunct="1">
              <a:buNone/>
            </a:pPr>
            <a:r>
              <a:rPr lang="fa-IR" altLang="fa-IR" sz="2600" dirty="0" smtClean="0">
                <a:solidFill>
                  <a:srgbClr val="EAFFCD"/>
                </a:solidFill>
                <a:latin typeface="Times New Roman" panose="02020603050405020304" pitchFamily="18" charset="0"/>
                <a:cs typeface="B Nazanin" panose="00000400000000000000" pitchFamily="2" charset="-78"/>
              </a:rPr>
              <a:t>- به </a:t>
            </a:r>
            <a:r>
              <a:rPr lang="fa-IR" altLang="fa-IR" sz="2600" dirty="0">
                <a:solidFill>
                  <a:srgbClr val="EAFFCD"/>
                </a:solidFill>
                <a:latin typeface="Times New Roman" panose="02020603050405020304" pitchFamily="18" charset="0"/>
                <a:cs typeface="B Nazanin" panose="00000400000000000000" pitchFamily="2" charset="-78"/>
              </a:rPr>
              <a:t>نحو مفيدي تهيه و تنظيم شوند</a:t>
            </a:r>
          </a:p>
          <a:p>
            <a:pPr marL="0" lvl="1" indent="0" algn="just" rtl="1" eaLnBrk="1" hangingPunct="1">
              <a:buNone/>
            </a:pPr>
            <a:r>
              <a:rPr lang="fa-IR" altLang="fa-IR" sz="2600" dirty="0" smtClean="0">
                <a:solidFill>
                  <a:srgbClr val="EAFFCD"/>
                </a:solidFill>
                <a:latin typeface="Times New Roman" panose="02020603050405020304" pitchFamily="18" charset="0"/>
                <a:cs typeface="B Nazanin" panose="00000400000000000000" pitchFamily="2" charset="-78"/>
              </a:rPr>
              <a:t>- به </a:t>
            </a:r>
            <a:r>
              <a:rPr lang="fa-IR" altLang="fa-IR" sz="2600" dirty="0">
                <a:solidFill>
                  <a:srgbClr val="EAFFCD"/>
                </a:solidFill>
                <a:latin typeface="Times New Roman" panose="02020603050405020304" pitchFamily="18" charset="0"/>
                <a:cs typeface="B Nazanin" panose="00000400000000000000" pitchFamily="2" charset="-78"/>
              </a:rPr>
              <a:t>نحو صحيح تجزيه و تحليل گردند</a:t>
            </a:r>
          </a:p>
          <a:p>
            <a:pPr marL="0" lvl="1" indent="0" algn="just" rtl="1" eaLnBrk="1" hangingPunct="1">
              <a:buNone/>
            </a:pPr>
            <a:r>
              <a:rPr lang="fa-IR" altLang="fa-IR" sz="2600" dirty="0" smtClean="0">
                <a:solidFill>
                  <a:srgbClr val="EAFFCD"/>
                </a:solidFill>
                <a:latin typeface="Times New Roman" panose="02020603050405020304" pitchFamily="18" charset="0"/>
                <a:cs typeface="B Nazanin" panose="00000400000000000000" pitchFamily="2" charset="-78"/>
              </a:rPr>
              <a:t>- قابل </a:t>
            </a:r>
            <a:r>
              <a:rPr lang="fa-IR" altLang="fa-IR" sz="2600" dirty="0">
                <a:solidFill>
                  <a:srgbClr val="EAFFCD"/>
                </a:solidFill>
                <a:latin typeface="Times New Roman" panose="02020603050405020304" pitchFamily="18" charset="0"/>
                <a:cs typeface="B Nazanin" panose="00000400000000000000" pitchFamily="2" charset="-78"/>
              </a:rPr>
              <a:t>نتيجه گيري صحيح </a:t>
            </a:r>
            <a:r>
              <a:rPr lang="fa-IR" altLang="fa-IR" sz="2600" dirty="0" smtClean="0">
                <a:solidFill>
                  <a:srgbClr val="EAFFCD"/>
                </a:solidFill>
                <a:latin typeface="Times New Roman" panose="02020603050405020304" pitchFamily="18" charset="0"/>
                <a:cs typeface="B Nazanin" panose="00000400000000000000" pitchFamily="2" charset="-78"/>
              </a:rPr>
              <a:t>باشند</a:t>
            </a:r>
            <a:endParaRPr lang="en-US" altLang="fa-IR" sz="2600" dirty="0">
              <a:solidFill>
                <a:srgbClr val="EAFFCD"/>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08484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55299" name="Espace réservé du contenu 2"/>
          <p:cNvSpPr>
            <a:spLocks noGrp="1"/>
          </p:cNvSpPr>
          <p:nvPr>
            <p:ph idx="1"/>
          </p:nvPr>
        </p:nvSpPr>
        <p:spPr/>
        <p:txBody>
          <a:bodyPr/>
          <a:lstStyle/>
          <a:p>
            <a:pPr marL="0" indent="0" algn="just" rtl="1" eaLnBrk="1" hangingPunct="1">
              <a:buFont typeface="Arial" panose="020B0604020202020204" pitchFamily="34" charset="0"/>
              <a:buNone/>
            </a:pPr>
            <a:r>
              <a:rPr lang="fa-IR" altLang="fa-IR" sz="2800" smtClean="0">
                <a:solidFill>
                  <a:srgbClr val="60624E"/>
                </a:solidFill>
                <a:cs typeface="B Nazanin" panose="00000400000000000000" pitchFamily="2" charset="-78"/>
              </a:rPr>
              <a:t>خروجی حاصل به صورت زیر می‌باشد.</a:t>
            </a:r>
            <a:endParaRPr lang="en-US" altLang="fa-IR" sz="2800" smtClean="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553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F9F000-6C3E-4CE8-9F5D-43E8D738348C}" type="slidenum">
              <a:rPr lang="fr-CA" altLang="en-US" sz="1200" smtClean="0">
                <a:solidFill>
                  <a:srgbClr val="898989"/>
                </a:solidFill>
              </a:rPr>
              <a:pPr>
                <a:spcBef>
                  <a:spcPct val="0"/>
                </a:spcBef>
                <a:buFontTx/>
                <a:buNone/>
              </a:pPr>
              <a:t>70</a:t>
            </a:fld>
            <a:endParaRPr lang="fr-CA" altLang="en-US" sz="1200" smtClean="0">
              <a:solidFill>
                <a:srgbClr val="898989"/>
              </a:solidFill>
            </a:endParaRPr>
          </a:p>
        </p:txBody>
      </p:sp>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2349500"/>
            <a:ext cx="87899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63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93FC93-A8C5-4306-850E-579889554BDF}" type="slidenum">
              <a:rPr lang="fr-CA" altLang="en-US" sz="1200" smtClean="0">
                <a:solidFill>
                  <a:srgbClr val="898989"/>
                </a:solidFill>
              </a:rPr>
              <a:pPr>
                <a:spcBef>
                  <a:spcPct val="0"/>
                </a:spcBef>
                <a:buFontTx/>
                <a:buNone/>
              </a:pPr>
              <a:t>71</a:t>
            </a:fld>
            <a:endParaRPr lang="fr-CA" altLang="en-US" sz="1200" smtClean="0">
              <a:solidFill>
                <a:srgbClr val="898989"/>
              </a:solidFill>
            </a:endParaRPr>
          </a:p>
        </p:txBody>
      </p:sp>
      <p:sp>
        <p:nvSpPr>
          <p:cNvPr id="5632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6325" name="Espace réservé du contenu 2"/>
          <p:cNvSpPr>
            <a:spLocks noGrp="1"/>
          </p:cNvSpPr>
          <p:nvPr>
            <p:ph idx="1"/>
          </p:nvPr>
        </p:nvSpPr>
        <p:spPr>
          <a:xfrm>
            <a:off x="2124075" y="1412875"/>
            <a:ext cx="6562725" cy="1439863"/>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2- روش دوم</a:t>
            </a:r>
            <a:endParaRPr lang="en-US" altLang="fa-IR" sz="2800" smtClean="0">
              <a:solidFill>
                <a:srgbClr val="60624E"/>
              </a:solidFill>
              <a:cs typeface="B Nazanin" panose="00000400000000000000" pitchFamily="2" charset="-78"/>
            </a:endParaRPr>
          </a:p>
        </p:txBody>
      </p:sp>
      <p:pic>
        <p:nvPicPr>
          <p:cNvPr id="563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12875"/>
            <a:ext cx="380523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573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3A48EB-B1F1-4A73-B53B-27283D66BEB1}" type="slidenum">
              <a:rPr lang="fr-CA" altLang="en-US" sz="1200" smtClean="0">
                <a:solidFill>
                  <a:srgbClr val="898989"/>
                </a:solidFill>
              </a:rPr>
              <a:pPr>
                <a:spcBef>
                  <a:spcPct val="0"/>
                </a:spcBef>
                <a:buFontTx/>
                <a:buNone/>
              </a:pPr>
              <a:t>72</a:t>
            </a:fld>
            <a:endParaRPr lang="fr-CA" altLang="en-US" sz="1200" smtClean="0">
              <a:solidFill>
                <a:srgbClr val="898989"/>
              </a:solidFill>
            </a:endParaRPr>
          </a:p>
        </p:txBody>
      </p:sp>
      <p:sp>
        <p:nvSpPr>
          <p:cNvPr id="57348"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57349" name="Espace réservé du contenu 2"/>
          <p:cNvSpPr txBox="1">
            <a:spLocks/>
          </p:cNvSpPr>
          <p:nvPr/>
        </p:nvSpPr>
        <p:spPr bwMode="auto">
          <a:xfrm>
            <a:off x="2124075" y="1484313"/>
            <a:ext cx="65627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buFont typeface="Arial" panose="020B0604020202020204" pitchFamily="34" charset="0"/>
              <a:buNone/>
            </a:pPr>
            <a:r>
              <a:rPr lang="fa-IR" altLang="fa-IR" sz="2800">
                <a:solidFill>
                  <a:srgbClr val="60624E"/>
                </a:solidFill>
                <a:cs typeface="B Nazanin" panose="00000400000000000000" pitchFamily="2" charset="-78"/>
              </a:rPr>
              <a:t>با کلیک بر روی گزینه </a:t>
            </a:r>
            <a:r>
              <a:rPr lang="en-US" altLang="fa-IR" sz="2800">
                <a:solidFill>
                  <a:srgbClr val="60624E"/>
                </a:solidFill>
                <a:cs typeface="B Nazanin" panose="00000400000000000000" pitchFamily="2" charset="-78"/>
              </a:rPr>
              <a:t>frequencies</a:t>
            </a:r>
            <a:r>
              <a:rPr lang="fa-IR" altLang="fa-IR" sz="2800">
                <a:solidFill>
                  <a:srgbClr val="60624E"/>
                </a:solidFill>
                <a:cs typeface="B Nazanin" panose="00000400000000000000" pitchFamily="2" charset="-78"/>
              </a:rPr>
              <a:t> منوی زیر ظاهر خواهد شد. تعداد فرزندان را به عنوان </a:t>
            </a:r>
            <a:r>
              <a:rPr lang="en-US" altLang="fa-IR" sz="2800">
                <a:solidFill>
                  <a:srgbClr val="60624E"/>
                </a:solidFill>
                <a:cs typeface="B Nazanin" panose="00000400000000000000" pitchFamily="2" charset="-78"/>
              </a:rPr>
              <a:t>Variables</a:t>
            </a:r>
            <a:r>
              <a:rPr lang="fa-IR" altLang="fa-IR" sz="2800">
                <a:solidFill>
                  <a:srgbClr val="60624E"/>
                </a:solidFill>
                <a:cs typeface="B Nazanin" panose="00000400000000000000" pitchFamily="2" charset="-78"/>
              </a:rPr>
              <a:t> انتخاب کرده و بر روی گزینه </a:t>
            </a:r>
            <a:r>
              <a:rPr lang="en-US" altLang="fa-IR" sz="2800">
                <a:solidFill>
                  <a:srgbClr val="60624E"/>
                </a:solidFill>
                <a:cs typeface="B Nazanin" panose="00000400000000000000" pitchFamily="2" charset="-78"/>
              </a:rPr>
              <a:t>statistics</a:t>
            </a:r>
            <a:r>
              <a:rPr lang="fa-IR" altLang="fa-IR" sz="2800">
                <a:solidFill>
                  <a:srgbClr val="60624E"/>
                </a:solidFill>
                <a:cs typeface="B Nazanin" panose="00000400000000000000" pitchFamily="2" charset="-78"/>
              </a:rPr>
              <a:t> کلیک می‌کنیم.</a:t>
            </a:r>
            <a:endParaRPr lang="en-US" altLang="fa-IR" sz="2800">
              <a:solidFill>
                <a:srgbClr val="60624E"/>
              </a:solidFill>
              <a:cs typeface="B Nazanin" panose="00000400000000000000" pitchFamily="2" charset="-78"/>
            </a:endParaRPr>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2924175"/>
            <a:ext cx="63103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583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606C8F-C26A-448D-B3C7-51108CD9F510}" type="slidenum">
              <a:rPr lang="fr-CA" altLang="en-US" sz="1200" smtClean="0">
                <a:solidFill>
                  <a:srgbClr val="898989"/>
                </a:solidFill>
              </a:rPr>
              <a:pPr>
                <a:spcBef>
                  <a:spcPct val="0"/>
                </a:spcBef>
                <a:buFontTx/>
                <a:buNone/>
              </a:pPr>
              <a:t>73</a:t>
            </a:fld>
            <a:endParaRPr lang="fr-CA" altLang="en-US" sz="1200" smtClean="0">
              <a:solidFill>
                <a:srgbClr val="898989"/>
              </a:solidFill>
            </a:endParaRPr>
          </a:p>
        </p:txBody>
      </p:sp>
      <p:sp>
        <p:nvSpPr>
          <p:cNvPr id="58373" name="Espace réservé du contenu 2"/>
          <p:cNvSpPr txBox="1">
            <a:spLocks/>
          </p:cNvSpPr>
          <p:nvPr/>
        </p:nvSpPr>
        <p:spPr bwMode="auto">
          <a:xfrm>
            <a:off x="5713413" y="1628775"/>
            <a:ext cx="29622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buFont typeface="Arial" panose="020B0604020202020204" pitchFamily="34" charset="0"/>
              <a:buNone/>
            </a:pPr>
            <a:r>
              <a:rPr lang="fa-IR" altLang="fa-IR" sz="2600">
                <a:solidFill>
                  <a:srgbClr val="60624E"/>
                </a:solidFill>
                <a:cs typeface="B Nazanin" panose="00000400000000000000" pitchFamily="2" charset="-78"/>
              </a:rPr>
              <a:t>با کلیک بر روی گزینه </a:t>
            </a:r>
            <a:r>
              <a:rPr lang="en-US" altLang="fa-IR" sz="2600">
                <a:solidFill>
                  <a:srgbClr val="60624E"/>
                </a:solidFill>
                <a:cs typeface="B Nazanin" panose="00000400000000000000" pitchFamily="2" charset="-78"/>
              </a:rPr>
              <a:t>statistics</a:t>
            </a:r>
            <a:r>
              <a:rPr lang="fa-IR" altLang="fa-IR" sz="2600">
                <a:solidFill>
                  <a:srgbClr val="60624E"/>
                </a:solidFill>
                <a:cs typeface="B Nazanin" panose="00000400000000000000" pitchFamily="2" charset="-78"/>
              </a:rPr>
              <a:t> منوی روبرو ظاهر خواهد شد.</a:t>
            </a:r>
            <a:endParaRPr lang="en-US" altLang="fa-IR" sz="2600">
              <a:solidFill>
                <a:srgbClr val="60624E"/>
              </a:solidFill>
              <a:cs typeface="B Nazanin" panose="00000400000000000000" pitchFamily="2" charset="-78"/>
            </a:endParaRPr>
          </a:p>
        </p:txBody>
      </p:sp>
      <p:pic>
        <p:nvPicPr>
          <p:cNvPr id="583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36725"/>
            <a:ext cx="5256213"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593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D2BC2B-D0E0-48CF-AD24-8A848F32CC76}" type="slidenum">
              <a:rPr lang="fr-CA" altLang="en-US" sz="1200" smtClean="0">
                <a:solidFill>
                  <a:srgbClr val="898989"/>
                </a:solidFill>
              </a:rPr>
              <a:pPr>
                <a:spcBef>
                  <a:spcPct val="0"/>
                </a:spcBef>
                <a:buFontTx/>
                <a:buNone/>
              </a:pPr>
              <a:t>74</a:t>
            </a:fld>
            <a:endParaRPr lang="fr-CA" altLang="en-US" sz="1200" smtClean="0">
              <a:solidFill>
                <a:srgbClr val="898989"/>
              </a:solidFill>
            </a:endParaRPr>
          </a:p>
        </p:txBody>
      </p:sp>
      <p:graphicFrame>
        <p:nvGraphicFramePr>
          <p:cNvPr id="9" name="Diagram 8"/>
          <p:cNvGraphicFramePr/>
          <p:nvPr/>
        </p:nvGraphicFramePr>
        <p:xfrm>
          <a:off x="1440160" y="1772816"/>
          <a:ext cx="651621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04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752F1-E8C5-4194-8878-85D5ABEC0670}" type="slidenum">
              <a:rPr lang="fr-CA" altLang="en-US" sz="1200" smtClean="0">
                <a:solidFill>
                  <a:srgbClr val="898989"/>
                </a:solidFill>
              </a:rPr>
              <a:pPr>
                <a:spcBef>
                  <a:spcPct val="0"/>
                </a:spcBef>
                <a:buFontTx/>
                <a:buNone/>
              </a:pPr>
              <a:t>75</a:t>
            </a:fld>
            <a:endParaRPr lang="fr-CA" altLang="en-US" sz="1200" smtClean="0">
              <a:solidFill>
                <a:srgbClr val="898989"/>
              </a:solidFill>
            </a:endParaRPr>
          </a:p>
        </p:txBody>
      </p:sp>
      <p:sp>
        <p:nvSpPr>
          <p:cNvPr id="60420"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graphicFrame>
        <p:nvGraphicFramePr>
          <p:cNvPr id="7" name="Diagram 6"/>
          <p:cNvGraphicFramePr/>
          <p:nvPr/>
        </p:nvGraphicFramePr>
        <p:xfrm>
          <a:off x="1800200" y="1556792"/>
          <a:ext cx="7020272" cy="472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14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8E7D48-8732-46DF-BEFE-2B9BB7D23FFF}" type="slidenum">
              <a:rPr lang="fr-CA" altLang="en-US" sz="1200" smtClean="0">
                <a:solidFill>
                  <a:srgbClr val="898989"/>
                </a:solidFill>
              </a:rPr>
              <a:pPr>
                <a:spcBef>
                  <a:spcPct val="0"/>
                </a:spcBef>
                <a:buFontTx/>
                <a:buNone/>
              </a:pPr>
              <a:t>76</a:t>
            </a:fld>
            <a:endParaRPr lang="fr-CA" altLang="en-US" sz="1200" smtClean="0">
              <a:solidFill>
                <a:srgbClr val="898989"/>
              </a:solidFill>
            </a:endParaRPr>
          </a:p>
        </p:txBody>
      </p:sp>
      <p:sp>
        <p:nvSpPr>
          <p:cNvPr id="6144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graphicFrame>
        <p:nvGraphicFramePr>
          <p:cNvPr id="6" name="Diagram 5"/>
          <p:cNvGraphicFramePr/>
          <p:nvPr/>
        </p:nvGraphicFramePr>
        <p:xfrm>
          <a:off x="1825352" y="1556792"/>
          <a:ext cx="73186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28E591-2E9F-4E70-AE29-C9EC0B07CE95}" type="slidenum">
              <a:rPr lang="fr-CA" altLang="en-US" sz="1200" smtClean="0">
                <a:solidFill>
                  <a:srgbClr val="898989"/>
                </a:solidFill>
              </a:rPr>
              <a:pPr>
                <a:spcBef>
                  <a:spcPct val="0"/>
                </a:spcBef>
                <a:buFontTx/>
                <a:buNone/>
              </a:pPr>
              <a:t>77</a:t>
            </a:fld>
            <a:endParaRPr lang="fr-CA" altLang="en-US" sz="1200" smtClean="0">
              <a:solidFill>
                <a:srgbClr val="898989"/>
              </a:solidFill>
            </a:endParaRPr>
          </a:p>
        </p:txBody>
      </p:sp>
      <p:sp>
        <p:nvSpPr>
          <p:cNvPr id="62468"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graphicFrame>
        <p:nvGraphicFramePr>
          <p:cNvPr id="7" name="Diagram 6"/>
          <p:cNvGraphicFramePr/>
          <p:nvPr/>
        </p:nvGraphicFramePr>
        <p:xfrm>
          <a:off x="1907704" y="1700808"/>
          <a:ext cx="6779096" cy="45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634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70285E-5EAD-4A53-B38B-C22D9C7437A1}" type="slidenum">
              <a:rPr lang="fr-CA" altLang="en-US" sz="1200" smtClean="0">
                <a:solidFill>
                  <a:srgbClr val="898989"/>
                </a:solidFill>
              </a:rPr>
              <a:pPr>
                <a:spcBef>
                  <a:spcPct val="0"/>
                </a:spcBef>
                <a:buFontTx/>
                <a:buNone/>
              </a:pPr>
              <a:t>78</a:t>
            </a:fld>
            <a:endParaRPr lang="fr-CA" altLang="en-US" sz="1200" smtClean="0">
              <a:solidFill>
                <a:srgbClr val="898989"/>
              </a:solidFill>
            </a:endParaRPr>
          </a:p>
        </p:txBody>
      </p:sp>
      <p:graphicFrame>
        <p:nvGraphicFramePr>
          <p:cNvPr id="6" name="Diagram 5"/>
          <p:cNvGraphicFramePr/>
          <p:nvPr/>
        </p:nvGraphicFramePr>
        <p:xfrm>
          <a:off x="-36512" y="1556792"/>
          <a:ext cx="508640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021088" y="3376885"/>
          <a:ext cx="5087416" cy="2500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45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33119C-C46B-42DD-B51B-6CBB3D2DBED3}" type="slidenum">
              <a:rPr lang="fr-CA" altLang="en-US" sz="1200" smtClean="0">
                <a:solidFill>
                  <a:srgbClr val="898989"/>
                </a:solidFill>
              </a:rPr>
              <a:pPr>
                <a:spcBef>
                  <a:spcPct val="0"/>
                </a:spcBef>
                <a:buFontTx/>
                <a:buNone/>
              </a:pPr>
              <a:t>79</a:t>
            </a:fld>
            <a:endParaRPr lang="fr-CA" altLang="en-US" sz="1200" smtClean="0">
              <a:solidFill>
                <a:srgbClr val="898989"/>
              </a:solidFill>
            </a:endParaRPr>
          </a:p>
        </p:txBody>
      </p:sp>
      <p:sp>
        <p:nvSpPr>
          <p:cNvPr id="64516"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64517" name="Espace réservé du contenu 2"/>
          <p:cNvSpPr>
            <a:spLocks noGrp="1"/>
          </p:cNvSpPr>
          <p:nvPr>
            <p:ph idx="1"/>
          </p:nvPr>
        </p:nvSpPr>
        <p:spPr>
          <a:xfrm>
            <a:off x="5003800" y="1600200"/>
            <a:ext cx="3683000" cy="4525963"/>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خروجی حاصل به صورت روبرو خواهد بود:</a:t>
            </a:r>
            <a:endParaRPr lang="en-US" altLang="fa-IR" sz="2800" smtClean="0">
              <a:solidFill>
                <a:srgbClr val="60624E"/>
              </a:solidFill>
              <a:cs typeface="B Nazanin" panose="00000400000000000000" pitchFamily="2" charset="-78"/>
            </a:endParaRPr>
          </a:p>
        </p:txBody>
      </p:sp>
      <p:pic>
        <p:nvPicPr>
          <p:cNvPr id="645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341438"/>
            <a:ext cx="2401887"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smtClean="0">
                <a:solidFill>
                  <a:srgbClr val="EAFFCD"/>
                </a:solidFill>
                <a:latin typeface="+mn-lt"/>
                <a:ea typeface="+mn-ea"/>
                <a:cs typeface="B Nazanin" panose="00000400000000000000" pitchFamily="2" charset="-78"/>
              </a:rPr>
              <a:t>آمار توصیفی</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8</a:t>
            </a:fld>
            <a:endParaRPr lang="fr-CA" altLang="en-US" sz="1200" smtClean="0">
              <a:solidFill>
                <a:srgbClr val="898989"/>
              </a:solidFill>
            </a:endParaRPr>
          </a:p>
        </p:txBody>
      </p:sp>
      <p:sp>
        <p:nvSpPr>
          <p:cNvPr id="2" name="Content Placeholder 1"/>
          <p:cNvSpPr>
            <a:spLocks noGrp="1"/>
          </p:cNvSpPr>
          <p:nvPr>
            <p:ph idx="1"/>
          </p:nvPr>
        </p:nvSpPr>
        <p:spPr/>
        <p:txBody>
          <a:bodyPr/>
          <a:lstStyle/>
          <a:p>
            <a:pPr marL="0" indent="0" algn="just" rtl="1" eaLnBrk="1" hangingPunct="1">
              <a:buNone/>
            </a:pPr>
            <a:endParaRPr lang="fa-IR" sz="2600" dirty="0" smtClean="0">
              <a:solidFill>
                <a:srgbClr val="EAFFCD"/>
              </a:solidFill>
              <a:latin typeface="Times New Roman" pitchFamily="18" charset="0"/>
              <a:cs typeface="B Nazanin" panose="00000400000000000000" pitchFamily="2" charset="-78"/>
            </a:endParaRPr>
          </a:p>
          <a:p>
            <a:pPr marL="0" indent="0" algn="just" rtl="1" eaLnBrk="1" hangingPunct="1">
              <a:buNone/>
            </a:pPr>
            <a:endParaRPr lang="fa-IR" sz="2200" dirty="0" smtClean="0">
              <a:solidFill>
                <a:srgbClr val="EAFFCD"/>
              </a:solidFill>
              <a:latin typeface="Times New Roman" pitchFamily="18" charset="0"/>
              <a:cs typeface="B Nazanin" panose="00000400000000000000" pitchFamily="2" charset="-78"/>
            </a:endParaRPr>
          </a:p>
          <a:p>
            <a:pPr marL="0" indent="0" algn="just" rtl="1" eaLnBrk="1" hangingPunct="1">
              <a:buNone/>
            </a:pPr>
            <a:r>
              <a:rPr lang="fa-IR" sz="2200" dirty="0" smtClean="0">
                <a:solidFill>
                  <a:srgbClr val="60624E"/>
                </a:solidFill>
                <a:latin typeface="Times New Roman" pitchFamily="18" charset="0"/>
                <a:cs typeface="B Nazanin" panose="00000400000000000000" pitchFamily="2" charset="-78"/>
              </a:rPr>
              <a:t>به </a:t>
            </a:r>
            <a:r>
              <a:rPr lang="fa-IR" sz="2200" dirty="0">
                <a:solidFill>
                  <a:srgbClr val="60624E"/>
                </a:solidFill>
                <a:latin typeface="Times New Roman" pitchFamily="18" charset="0"/>
                <a:cs typeface="B Nazanin" panose="00000400000000000000" pitchFamily="2" charset="-78"/>
              </a:rPr>
              <a:t>طور كلي، روش‌هايي را كه به وسيله آنها مي‌توان اطلاعات جمع‌ آوري شده را تنظيم كرده و خلاصه نمود، آمار توصيفي مي‌ناميم و در يك كلام آمار توصيفي عبارت از مجموعه روشهايي است كه پردازش داده‌ها را فراهم مي‌سازد. اطلاع از اصطلاحات زير در آمار ضروري است</a:t>
            </a:r>
            <a:r>
              <a:rPr lang="fa-IR" sz="2200" dirty="0" smtClean="0">
                <a:solidFill>
                  <a:srgbClr val="60624E"/>
                </a:solidFill>
                <a:latin typeface="Times New Roman" pitchFamily="18" charset="0"/>
                <a:cs typeface="B Nazanin" panose="00000400000000000000" pitchFamily="2" charset="-78"/>
              </a:rPr>
              <a:t>.</a:t>
            </a:r>
            <a:endParaRPr lang="en-US" sz="2200" dirty="0">
              <a:solidFill>
                <a:srgbClr val="60624E"/>
              </a:solidFill>
              <a:latin typeface="Times New Roman" pitchFamily="18" charset="0"/>
              <a:cs typeface="B Nazanin" panose="00000400000000000000" pitchFamily="2" charset="-78"/>
            </a:endParaRPr>
          </a:p>
        </p:txBody>
      </p:sp>
      <p:sp>
        <p:nvSpPr>
          <p:cNvPr id="7" name="AutoShape 13"/>
          <p:cNvSpPr>
            <a:spLocks noChangeArrowheads="1"/>
          </p:cNvSpPr>
          <p:nvPr/>
        </p:nvSpPr>
        <p:spPr bwMode="auto">
          <a:xfrm rot="19190914">
            <a:off x="7695618" y="1798999"/>
            <a:ext cx="1473200" cy="574675"/>
          </a:xfrm>
          <a:prstGeom prst="leftArrow">
            <a:avLst>
              <a:gd name="adj1" fmla="val 50000"/>
              <a:gd name="adj2" fmla="val 67981"/>
            </a:avLst>
          </a:prstGeom>
          <a:solidFill>
            <a:srgbClr val="EAFFCD"/>
          </a:solidFill>
          <a:ln w="19050">
            <a:noFill/>
            <a:miter lim="800000"/>
            <a:headEnd/>
            <a:tailEnd/>
          </a:ln>
        </p:spPr>
        <p:txBody>
          <a:bodyPr wrap="none" anchor="ctr"/>
          <a:lstStyle/>
          <a:p>
            <a:pPr algn="ctr">
              <a:defRPr/>
            </a:pPr>
            <a:r>
              <a:rPr lang="fa-IR" sz="1800" dirty="0">
                <a:solidFill>
                  <a:srgbClr val="60624E"/>
                </a:solidFill>
                <a:latin typeface="Times New Roman" pitchFamily="18" charset="0"/>
                <a:cs typeface="B Nazanin" panose="00000400000000000000" pitchFamily="2" charset="-78"/>
              </a:rPr>
              <a:t>آمار توصیفی:</a:t>
            </a:r>
            <a:endParaRPr lang="en-US" sz="1800" dirty="0">
              <a:solidFill>
                <a:srgbClr val="60624E"/>
              </a:solidFill>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25274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55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74329B-6CD6-4316-B40F-557E9771BFF5}" type="slidenum">
              <a:rPr lang="fr-CA" altLang="en-US" sz="1200" smtClean="0">
                <a:solidFill>
                  <a:srgbClr val="898989"/>
                </a:solidFill>
              </a:rPr>
              <a:pPr>
                <a:spcBef>
                  <a:spcPct val="0"/>
                </a:spcBef>
                <a:buFontTx/>
                <a:buNone/>
              </a:pPr>
              <a:t>80</a:t>
            </a:fld>
            <a:endParaRPr lang="fr-CA" altLang="en-US" sz="1200" smtClean="0">
              <a:solidFill>
                <a:srgbClr val="898989"/>
              </a:solidFill>
            </a:endParaRPr>
          </a:p>
        </p:txBody>
      </p:sp>
      <p:sp>
        <p:nvSpPr>
          <p:cNvPr id="65540"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65541" name="Espace réservé du contenu 2"/>
          <p:cNvSpPr txBox="1">
            <a:spLocks/>
          </p:cNvSpPr>
          <p:nvPr/>
        </p:nvSpPr>
        <p:spPr bwMode="auto">
          <a:xfrm>
            <a:off x="5003800" y="1423988"/>
            <a:ext cx="368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buFont typeface="Arial" panose="020B0604020202020204" pitchFamily="34" charset="0"/>
              <a:buNone/>
            </a:pPr>
            <a:r>
              <a:rPr lang="fa-IR" altLang="fa-IR" sz="2800">
                <a:solidFill>
                  <a:srgbClr val="60624E"/>
                </a:solidFill>
                <a:cs typeface="B Nazanin" panose="00000400000000000000" pitchFamily="2" charset="-78"/>
              </a:rPr>
              <a:t>3- روش سوم</a:t>
            </a:r>
            <a:endParaRPr lang="en-US" altLang="fa-IR" sz="2800">
              <a:solidFill>
                <a:srgbClr val="60624E"/>
              </a:solidFill>
              <a:cs typeface="B Nazanin" panose="00000400000000000000" pitchFamily="2" charset="-78"/>
            </a:endParaRPr>
          </a:p>
        </p:txBody>
      </p:sp>
      <p:pic>
        <p:nvPicPr>
          <p:cNvPr id="655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31925"/>
            <a:ext cx="36925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65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4BE954-F071-4F9F-96BC-404497BE2E6B}" type="slidenum">
              <a:rPr lang="fr-CA" altLang="en-US" sz="1200" smtClean="0">
                <a:solidFill>
                  <a:srgbClr val="898989"/>
                </a:solidFill>
              </a:rPr>
              <a:pPr>
                <a:spcBef>
                  <a:spcPct val="0"/>
                </a:spcBef>
                <a:buFontTx/>
                <a:buNone/>
              </a:pPr>
              <a:t>81</a:t>
            </a:fld>
            <a:endParaRPr lang="fr-CA" altLang="en-US" sz="1200" smtClean="0">
              <a:solidFill>
                <a:srgbClr val="898989"/>
              </a:solidFill>
            </a:endParaRPr>
          </a:p>
        </p:txBody>
      </p:sp>
      <p:sp>
        <p:nvSpPr>
          <p:cNvPr id="66564"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66565" name="Espace réservé du contenu 2"/>
          <p:cNvSpPr>
            <a:spLocks noGrp="1"/>
          </p:cNvSpPr>
          <p:nvPr>
            <p:ph idx="1"/>
          </p:nvPr>
        </p:nvSpPr>
        <p:spPr>
          <a:xfrm>
            <a:off x="1835150" y="1423988"/>
            <a:ext cx="6851650" cy="4525962"/>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با کلیک بر روی گزینه </a:t>
            </a:r>
            <a:r>
              <a:rPr lang="en-US" altLang="fa-IR" sz="2800" smtClean="0">
                <a:solidFill>
                  <a:srgbClr val="60624E"/>
                </a:solidFill>
                <a:cs typeface="B Nazanin" panose="00000400000000000000" pitchFamily="2" charset="-78"/>
              </a:rPr>
              <a:t>decriptives</a:t>
            </a:r>
            <a:r>
              <a:rPr lang="fa-IR" altLang="fa-IR" sz="2800" smtClean="0">
                <a:solidFill>
                  <a:srgbClr val="60624E"/>
                </a:solidFill>
                <a:cs typeface="B Nazanin" panose="00000400000000000000" pitchFamily="2" charset="-78"/>
              </a:rPr>
              <a:t> منوی زیر ظاهر خواهد شد. داده های اولیه را به عنوان </a:t>
            </a:r>
            <a:r>
              <a:rPr lang="en-US" altLang="fa-IR" sz="2800" smtClean="0">
                <a:solidFill>
                  <a:srgbClr val="60624E"/>
                </a:solidFill>
                <a:cs typeface="B Nazanin" panose="00000400000000000000" pitchFamily="2" charset="-78"/>
              </a:rPr>
              <a:t>Variables</a:t>
            </a:r>
            <a:r>
              <a:rPr lang="fa-IR" altLang="fa-IR" sz="2800" smtClean="0">
                <a:solidFill>
                  <a:srgbClr val="60624E"/>
                </a:solidFill>
                <a:cs typeface="B Nazanin" panose="00000400000000000000" pitchFamily="2" charset="-78"/>
              </a:rPr>
              <a:t> انتخاب کرده و بر روی گزینه </a:t>
            </a:r>
            <a:r>
              <a:rPr lang="en-US" altLang="fa-IR" sz="2800" smtClean="0">
                <a:solidFill>
                  <a:srgbClr val="60624E"/>
                </a:solidFill>
                <a:cs typeface="B Nazanin" panose="00000400000000000000" pitchFamily="2" charset="-78"/>
              </a:rPr>
              <a:t>options</a:t>
            </a:r>
            <a:r>
              <a:rPr lang="fa-IR" altLang="fa-IR" sz="2800" smtClean="0">
                <a:solidFill>
                  <a:srgbClr val="60624E"/>
                </a:solidFill>
                <a:cs typeface="B Nazanin" panose="00000400000000000000" pitchFamily="2" charset="-78"/>
              </a:rPr>
              <a:t> کلیک می‌کنیم.</a:t>
            </a:r>
            <a:endParaRPr lang="en-US" altLang="fa-IR" sz="2800" smtClean="0">
              <a:solidFill>
                <a:srgbClr val="60624E"/>
              </a:solidFill>
              <a:cs typeface="B Nazanin" panose="00000400000000000000" pitchFamily="2" charset="-78"/>
            </a:endParaRPr>
          </a:p>
        </p:txBody>
      </p:sp>
      <p:pic>
        <p:nvPicPr>
          <p:cNvPr id="665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852738"/>
            <a:ext cx="6324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675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B38B23-0DB8-49CC-A08E-AA8B3C7D34EE}" type="slidenum">
              <a:rPr lang="fr-CA" altLang="en-US" sz="1200" smtClean="0">
                <a:solidFill>
                  <a:srgbClr val="898989"/>
                </a:solidFill>
              </a:rPr>
              <a:pPr>
                <a:spcBef>
                  <a:spcPct val="0"/>
                </a:spcBef>
                <a:buFontTx/>
                <a:buNone/>
              </a:pPr>
              <a:t>82</a:t>
            </a:fld>
            <a:endParaRPr lang="fr-CA" altLang="en-US" sz="1200" smtClean="0">
              <a:solidFill>
                <a:srgbClr val="898989"/>
              </a:solidFill>
            </a:endParaRPr>
          </a:p>
        </p:txBody>
      </p:sp>
      <p:sp>
        <p:nvSpPr>
          <p:cNvPr id="67588" name="Titre 1"/>
          <p:cNvSpPr>
            <a:spLocks noGrp="1"/>
          </p:cNvSpPr>
          <p:nvPr>
            <p:ph type="title"/>
          </p:nvPr>
        </p:nvSpPr>
        <p:spPr>
          <a:xfrm>
            <a:off x="2071688" y="274638"/>
            <a:ext cx="6615112" cy="1143000"/>
          </a:xfrm>
        </p:spPr>
        <p:txBody>
          <a:bodyPr/>
          <a:lstStyle/>
          <a:p>
            <a:pPr algn="just" rtl="1" eaLnBrk="1" hangingPunct="1"/>
            <a:r>
              <a:rPr lang="fa-IR" sz="4000" b="1" dirty="0">
                <a:solidFill>
                  <a:srgbClr val="60624E"/>
                </a:solidFill>
                <a:cs typeface="B Nazanin" panose="00000400000000000000" pitchFamily="2" charset="-78"/>
              </a:rPr>
              <a:t>داده‌های ترتیبی</a:t>
            </a:r>
            <a:endParaRPr lang="fr-CA" altLang="en-US" sz="4000" dirty="0" smtClean="0"/>
          </a:p>
        </p:txBody>
      </p:sp>
      <p:sp>
        <p:nvSpPr>
          <p:cNvPr id="67589" name="Content Placeholder 1"/>
          <p:cNvSpPr>
            <a:spLocks noGrp="1"/>
          </p:cNvSpPr>
          <p:nvPr>
            <p:ph idx="1"/>
          </p:nvPr>
        </p:nvSpPr>
        <p:spPr/>
        <p:txBody>
          <a:bodyPr/>
          <a:lstStyle/>
          <a:p>
            <a:endParaRPr lang="fa-IR" altLang="fa-IR" smtClean="0"/>
          </a:p>
        </p:txBody>
      </p:sp>
      <p:pic>
        <p:nvPicPr>
          <p:cNvPr id="675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584325"/>
            <a:ext cx="3887787"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pPr eaLnBrk="1" hangingPunct="1"/>
            <a:r>
              <a:rPr lang="fa-IR" b="1" dirty="0">
                <a:solidFill>
                  <a:srgbClr val="EAFFCD"/>
                </a:solidFill>
                <a:cs typeface="B Nazanin" panose="00000400000000000000" pitchFamily="2" charset="-78"/>
              </a:rPr>
              <a:t>داده‌های ترتیبی</a:t>
            </a:r>
            <a:endParaRPr lang="fr-CA" altLang="en-US" b="1" dirty="0"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68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33B01B-7F76-4BB8-A842-26236F497734}" type="slidenum">
              <a:rPr lang="fr-CA" altLang="en-US" sz="1200" smtClean="0">
                <a:solidFill>
                  <a:srgbClr val="898989"/>
                </a:solidFill>
              </a:rPr>
              <a:pPr>
                <a:spcBef>
                  <a:spcPct val="0"/>
                </a:spcBef>
                <a:buFontTx/>
                <a:buNone/>
              </a:pPr>
              <a:t>83</a:t>
            </a:fld>
            <a:endParaRPr lang="fr-CA" altLang="en-US" sz="1200" smtClean="0">
              <a:solidFill>
                <a:srgbClr val="898989"/>
              </a:solidFill>
            </a:endParaRPr>
          </a:p>
        </p:txBody>
      </p:sp>
      <p:sp>
        <p:nvSpPr>
          <p:cNvPr id="68613" name="Espace réservé du contenu 2"/>
          <p:cNvSpPr>
            <a:spLocks noGrp="1"/>
          </p:cNvSpPr>
          <p:nvPr>
            <p:ph idx="1"/>
          </p:nvPr>
        </p:nvSpPr>
        <p:spPr>
          <a:xfrm>
            <a:off x="2555875" y="1566863"/>
            <a:ext cx="6346825" cy="4525962"/>
          </a:xfrm>
        </p:spPr>
        <p:txBody>
          <a:bodyPr/>
          <a:lstStyle/>
          <a:p>
            <a:pPr marL="0" indent="0" algn="just" rtl="1">
              <a:buFont typeface="Arial" panose="020B0604020202020204" pitchFamily="34" charset="0"/>
              <a:buNone/>
            </a:pPr>
            <a:r>
              <a:rPr lang="fa-IR" altLang="fa-IR" sz="2800" smtClean="0">
                <a:solidFill>
                  <a:srgbClr val="60624E"/>
                </a:solidFill>
                <a:cs typeface="B Nazanin" panose="00000400000000000000" pitchFamily="2" charset="-78"/>
              </a:rPr>
              <a:t>خروجی حاصل به صورت زیر خواهد بود</a:t>
            </a:r>
            <a:endParaRPr lang="en-US" altLang="fa-IR" sz="2800" smtClean="0">
              <a:solidFill>
                <a:srgbClr val="60624E"/>
              </a:solidFill>
              <a:cs typeface="B Nazanin" panose="00000400000000000000" pitchFamily="2" charset="-78"/>
            </a:endParaRPr>
          </a:p>
        </p:txBody>
      </p:sp>
      <p:pic>
        <p:nvPicPr>
          <p:cNvPr id="686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11413"/>
            <a:ext cx="87899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a:t>
            </a:r>
            <a:r>
              <a:rPr lang="fa-IR" altLang="fa-IR" sz="2800" b="1" dirty="0" smtClean="0">
                <a:solidFill>
                  <a:srgbClr val="EAFFCD"/>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FF0000"/>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84</a:t>
            </a:fld>
            <a:endParaRPr lang="fr-CA" altLang="en-US" sz="1200" smtClean="0">
              <a:solidFill>
                <a:srgbClr val="898989"/>
              </a:solidFill>
            </a:endParaRPr>
          </a:p>
        </p:txBody>
      </p:sp>
    </p:spTree>
    <p:extLst>
      <p:ext uri="{BB962C8B-B14F-4D97-AF65-F5344CB8AC3E}">
        <p14:creationId xmlns:p14="http://schemas.microsoft.com/office/powerpoint/2010/main" val="41676909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تعریف داده پیوسته</a:t>
            </a:r>
            <a:endParaRPr lang="fr-CA" altLang="en-US" b="1" dirty="0" smtClean="0">
              <a:solidFill>
                <a:srgbClr val="EAFFCD"/>
              </a:solidFill>
              <a:latin typeface="+mn-lt"/>
              <a:ea typeface="+mn-ea"/>
              <a:cs typeface="B Nazanin" panose="00000400000000000000" pitchFamily="2" charset="-78"/>
            </a:endParaRPr>
          </a:p>
        </p:txBody>
      </p:sp>
      <p:sp>
        <p:nvSpPr>
          <p:cNvPr id="13315" name="Espace réservé du contenu 2"/>
          <p:cNvSpPr>
            <a:spLocks noGrp="1"/>
          </p:cNvSpPr>
          <p:nvPr>
            <p:ph idx="1"/>
          </p:nvPr>
        </p:nvSpPr>
        <p:spPr/>
        <p:txBody>
          <a:bodyPr/>
          <a:lstStyle/>
          <a:p>
            <a:pPr algn="just" rtl="1" eaLnBrk="1" hangingPunct="1">
              <a:buFont typeface="Wingdings" panose="05000000000000000000" pitchFamily="2" charset="2"/>
              <a:buChar char="v"/>
              <a:defRPr/>
            </a:pPr>
            <a:r>
              <a:rPr lang="fa-IR" altLang="en-US" dirty="0" smtClean="0">
                <a:solidFill>
                  <a:srgbClr val="EAFFCD"/>
                </a:solidFill>
                <a:cs typeface="B Nazanin" panose="00000400000000000000" pitchFamily="2" charset="-78"/>
              </a:rPr>
              <a:t>داده پیوسته</a:t>
            </a:r>
          </a:p>
          <a:p>
            <a:pPr marL="0" indent="0" algn="just" rtl="1" eaLnBrk="1" hangingPunct="1">
              <a:buFont typeface="Arial" panose="020B0604020202020204" pitchFamily="34" charset="0"/>
              <a:buNone/>
              <a:defRPr/>
            </a:pPr>
            <a:r>
              <a:rPr lang="fa-IR" altLang="en-US" dirty="0" smtClean="0">
                <a:solidFill>
                  <a:srgbClr val="EAFFCD"/>
                </a:solidFill>
                <a:cs typeface="B Nazanin" panose="00000400000000000000" pitchFamily="2" charset="-78"/>
              </a:rPr>
              <a:t>به طور </a:t>
            </a:r>
            <a:r>
              <a:rPr lang="fa-IR" altLang="en-US" dirty="0">
                <a:solidFill>
                  <a:srgbClr val="EAFFCD"/>
                </a:solidFill>
                <a:cs typeface="B Nazanin" panose="00000400000000000000" pitchFamily="2" charset="-78"/>
              </a:rPr>
              <a:t>کلی </a:t>
            </a:r>
            <a:r>
              <a:rPr lang="fa-IR" dirty="0">
                <a:solidFill>
                  <a:srgbClr val="EAFFCD"/>
                </a:solidFill>
                <a:cs typeface="B Nazanin" panose="00000400000000000000" pitchFamily="2" charset="-78"/>
              </a:rPr>
              <a:t>متغیرهایی که از طریق اندازه گیری به دست آمده باشند، متغیرهای پیوسته می نامند</a:t>
            </a:r>
            <a:r>
              <a:rPr lang="fa-IR" dirty="0" smtClean="0">
                <a:solidFill>
                  <a:srgbClr val="EAFFCD"/>
                </a:solidFill>
                <a:cs typeface="B Nazanin" panose="00000400000000000000" pitchFamily="2" charset="-78"/>
              </a:rPr>
              <a:t>.</a:t>
            </a:r>
            <a:endParaRPr lang="en-US" dirty="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7F2738-4DE0-47C6-899A-F8E87C0906F8}" type="slidenum">
              <a:rPr lang="fr-CA" altLang="en-US" sz="1200" smtClean="0">
                <a:solidFill>
                  <a:srgbClr val="898989"/>
                </a:solidFill>
              </a:rPr>
              <a:pPr>
                <a:spcBef>
                  <a:spcPct val="0"/>
                </a:spcBef>
                <a:buFontTx/>
                <a:buNone/>
              </a:pPr>
              <a:t>85</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en-US" b="1" dirty="0" smtClean="0">
                <a:solidFill>
                  <a:srgbClr val="EAFFCD"/>
                </a:solidFill>
                <a:latin typeface="+mn-lt"/>
                <a:ea typeface="+mn-ea"/>
                <a:cs typeface="B Nazanin" panose="00000400000000000000" pitchFamily="2" charset="-78"/>
              </a:rPr>
              <a:t>فهرست</a:t>
            </a:r>
            <a:endParaRPr lang="fr-CA" altLang="en-US" b="1" dirty="0" smtClean="0">
              <a:solidFill>
                <a:srgbClr val="EAFFCD"/>
              </a:solidFill>
              <a:latin typeface="+mn-lt"/>
              <a:ea typeface="+mn-ea"/>
              <a:cs typeface="B Nazanin" panose="00000400000000000000" pitchFamily="2" charset="-78"/>
            </a:endParaRPr>
          </a:p>
        </p:txBody>
      </p:sp>
      <p:sp>
        <p:nvSpPr>
          <p:cNvPr id="6147" name="Espace réservé du contenu 2"/>
          <p:cNvSpPr>
            <a:spLocks noGrp="1"/>
          </p:cNvSpPr>
          <p:nvPr>
            <p:ph idx="1"/>
          </p:nvPr>
        </p:nvSpPr>
        <p:spPr/>
        <p:txBody>
          <a:bodyPr/>
          <a:lstStyle/>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مقدمه و تعاریف اولیه</a:t>
            </a:r>
          </a:p>
          <a:p>
            <a:pPr algn="just" rtl="1">
              <a:buFont typeface="Wingdings" panose="05000000000000000000" pitchFamily="2" charset="2"/>
              <a:buChar char="ü"/>
            </a:pPr>
            <a:r>
              <a:rPr lang="fa-IR" altLang="fa-IR" sz="2800" b="1" dirty="0" smtClean="0">
                <a:solidFill>
                  <a:srgbClr val="EAFFCD"/>
                </a:solidFill>
                <a:cs typeface="B Nazanin" panose="00000400000000000000" pitchFamily="2" charset="-78"/>
              </a:rPr>
              <a:t>ورود داده‌ها در </a:t>
            </a:r>
            <a:r>
              <a:rPr lang="en-US" altLang="fa-IR" sz="2800" b="1" dirty="0" smtClean="0">
                <a:solidFill>
                  <a:srgbClr val="EAFFCD"/>
                </a:solidFill>
                <a:cs typeface="B Nazanin" panose="00000400000000000000" pitchFamily="2" charset="-78"/>
              </a:rPr>
              <a:t>SPSS</a:t>
            </a:r>
            <a:endParaRPr lang="fa-IR" altLang="fa-IR" sz="2800" b="1" dirty="0" smtClean="0">
              <a:solidFill>
                <a:srgbClr val="EAFFCD"/>
              </a:solidFill>
              <a:cs typeface="B Nazanin" panose="00000400000000000000" pitchFamily="2" charset="-78"/>
            </a:endParaRP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تعریف داده گسسته</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اسمی</a:t>
            </a:r>
          </a:p>
          <a:p>
            <a:pPr algn="just" rtl="1">
              <a:buFont typeface="Wingdings" panose="05000000000000000000" pitchFamily="2" charset="2"/>
              <a:buChar char="ü"/>
            </a:pPr>
            <a:r>
              <a:rPr lang="fa-IR" altLang="fa-IR" sz="2800" b="1" dirty="0">
                <a:solidFill>
                  <a:srgbClr val="EAFFCD"/>
                </a:solidFill>
                <a:cs typeface="B Nazanin" panose="00000400000000000000" pitchFamily="2" charset="-78"/>
              </a:rPr>
              <a:t>داده های </a:t>
            </a:r>
            <a:r>
              <a:rPr lang="fa-IR" altLang="fa-IR" sz="2800" b="1" dirty="0" smtClean="0">
                <a:solidFill>
                  <a:srgbClr val="EAFFCD"/>
                </a:solidFill>
                <a:cs typeface="B Nazanin" panose="00000400000000000000" pitchFamily="2" charset="-78"/>
              </a:rPr>
              <a:t>ترتیبی</a:t>
            </a:r>
          </a:p>
          <a:p>
            <a:pPr algn="just" rtl="1" eaLnBrk="1" hangingPunct="1">
              <a:buFont typeface="Wingdings" panose="05000000000000000000" pitchFamily="2" charset="2"/>
              <a:buChar char="ü"/>
            </a:pPr>
            <a:r>
              <a:rPr lang="fa-IR" altLang="en-US" sz="2800" b="1" dirty="0">
                <a:solidFill>
                  <a:srgbClr val="EAFFCD"/>
                </a:solidFill>
                <a:cs typeface="B Nazanin" panose="00000400000000000000" pitchFamily="2" charset="-78"/>
              </a:rPr>
              <a:t>تعریف داده پیوسته</a:t>
            </a:r>
          </a:p>
          <a:p>
            <a:pPr algn="just" rtl="1" eaLnBrk="1" hangingPunct="1">
              <a:buFont typeface="Wingdings" panose="05000000000000000000" pitchFamily="2" charset="2"/>
              <a:buChar char="ü"/>
            </a:pPr>
            <a:r>
              <a:rPr lang="fa-IR" altLang="en-US" sz="2800" b="1" dirty="0">
                <a:solidFill>
                  <a:srgbClr val="FF0000"/>
                </a:solidFill>
                <a:cs typeface="B Nazanin" panose="00000400000000000000" pitchFamily="2" charset="-78"/>
              </a:rPr>
              <a:t>طبقه بندی داده های پیوسته و رسم جدول فراوانی</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رسم نمودار در داده های پیوسته</a:t>
            </a:r>
          </a:p>
          <a:p>
            <a:pPr algn="just" rtl="1" eaLnBrk="1" hangingPunct="1">
              <a:buFont typeface="Wingdings" panose="05000000000000000000" pitchFamily="2" charset="2"/>
              <a:buChar char="ü"/>
            </a:pPr>
            <a:r>
              <a:rPr lang="fa-IR" altLang="en-US" sz="2800" b="1" dirty="0">
                <a:solidFill>
                  <a:srgbClr val="60624E"/>
                </a:solidFill>
                <a:cs typeface="B Nazanin" panose="00000400000000000000" pitchFamily="2" charset="-78"/>
              </a:rPr>
              <a:t>آماره های توصیفی در داده های </a:t>
            </a:r>
            <a:r>
              <a:rPr lang="fa-IR" altLang="en-US" sz="2800" b="1" dirty="0" smtClean="0">
                <a:solidFill>
                  <a:srgbClr val="60624E"/>
                </a:solidFill>
                <a:cs typeface="B Nazanin" panose="00000400000000000000" pitchFamily="2" charset="-78"/>
              </a:rPr>
              <a:t>پیوسته</a:t>
            </a:r>
          </a:p>
          <a:p>
            <a:pPr algn="just" rtl="1" eaLnBrk="1" hangingPunct="1">
              <a:buFont typeface="Wingdings" panose="05000000000000000000" pitchFamily="2" charset="2"/>
              <a:buChar char="ü"/>
            </a:pPr>
            <a:r>
              <a:rPr lang="fa-IR" altLang="en-US" sz="2800" b="1" dirty="0" smtClean="0">
                <a:solidFill>
                  <a:srgbClr val="60624E"/>
                </a:solidFill>
                <a:cs typeface="B Nazanin" panose="00000400000000000000" pitchFamily="2" charset="-78"/>
              </a:rPr>
              <a:t>آمار استنباطی</a:t>
            </a:r>
            <a:endParaRPr lang="fa-IR" altLang="en-US" sz="2800" b="1" dirty="0">
              <a:solidFill>
                <a:srgbClr val="60624E"/>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86</a:t>
            </a:fld>
            <a:endParaRPr lang="fr-CA" altLang="en-US" sz="1200" smtClean="0">
              <a:solidFill>
                <a:srgbClr val="898989"/>
              </a:solidFill>
            </a:endParaRPr>
          </a:p>
        </p:txBody>
      </p:sp>
    </p:spTree>
    <p:extLst>
      <p:ext uri="{BB962C8B-B14F-4D97-AF65-F5344CB8AC3E}">
        <p14:creationId xmlns:p14="http://schemas.microsoft.com/office/powerpoint/2010/main" val="34266195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طبقه بندی داده های پیوسته و رسم جدول فراوانی</a:t>
            </a:r>
            <a:endParaRPr lang="fr-CA" altLang="en-US" b="1" smtClean="0">
              <a:solidFill>
                <a:srgbClr val="EAFFCD"/>
              </a:solidFill>
              <a:cs typeface="B Nazanin" panose="00000400000000000000" pitchFamily="2" charset="-78"/>
            </a:endParaRPr>
          </a:p>
        </p:txBody>
      </p:sp>
      <p:sp>
        <p:nvSpPr>
          <p:cNvPr id="72707" name="Espace réservé du contenu 2"/>
          <p:cNvSpPr>
            <a:spLocks noGrp="1"/>
          </p:cNvSpPr>
          <p:nvPr>
            <p:ph idx="1"/>
          </p:nvPr>
        </p:nvSpPr>
        <p:spPr/>
        <p:txBody>
          <a:bodyPr/>
          <a:lstStyle/>
          <a:p>
            <a:pPr marL="0" indent="0" algn="just" rtl="1" eaLnBrk="1" hangingPunct="1">
              <a:buFont typeface="Wingdings" panose="05000000000000000000" pitchFamily="2" charset="2"/>
              <a:buChar char="v"/>
            </a:pPr>
            <a:r>
              <a:rPr lang="fa-IR" altLang="en-US" sz="3000" b="1" smtClean="0">
                <a:solidFill>
                  <a:srgbClr val="60624E"/>
                </a:solidFill>
                <a:cs typeface="B Nazanin" panose="00000400000000000000" pitchFamily="2" charset="-78"/>
              </a:rPr>
              <a:t>هدف: تحلیل و رسم جدول فراوانی و محاسبه آمار توصیفی در داده‌های پیوسته </a:t>
            </a:r>
            <a:endParaRPr lang="en-US" altLang="en-US" sz="3000" b="1"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600" b="1"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هنگاهی که داده ها از نوع پیوسته می‌باشند و برای تشکیل جدول فراوانی ابتدا باید 5 گام زیر را طی نمود و سپس جدول فراوانی را رسم کرد:</a:t>
            </a:r>
            <a:endParaRPr lang="en-US" altLang="en-US"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8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گام اول:</a:t>
            </a:r>
            <a:r>
              <a:rPr lang="fa-IR" altLang="en-US" sz="2800" smtClean="0">
                <a:solidFill>
                  <a:srgbClr val="60624E"/>
                </a:solidFill>
                <a:cs typeface="B Nazanin" panose="00000400000000000000" pitchFamily="2" charset="-78"/>
              </a:rPr>
              <a:t> محاسبه کوچکترین داده و بزرگترین داده</a:t>
            </a:r>
          </a:p>
        </p:txBody>
      </p:sp>
      <p:sp>
        <p:nvSpPr>
          <p:cNvPr id="4" name="Date Placeholder 3"/>
          <p:cNvSpPr>
            <a:spLocks noGrp="1"/>
          </p:cNvSpPr>
          <p:nvPr>
            <p:ph type="dt" sz="quarter" idx="10"/>
          </p:nvPr>
        </p:nvSpPr>
        <p:spPr/>
        <p:txBody>
          <a:bodyPr/>
          <a:lstStyle/>
          <a:p>
            <a:pPr>
              <a:defRPr/>
            </a:pPr>
            <a:fld id="{5DAF4BB3-F1A0-4C16-A06C-A847C142AE28}" type="datetime1">
              <a:rPr lang="fr-FR"/>
              <a:pPr>
                <a:defRPr/>
              </a:pPr>
              <a:t>31/12/2014</a:t>
            </a:fld>
            <a:endParaRPr lang="fr-CA"/>
          </a:p>
        </p:txBody>
      </p:sp>
      <p:sp>
        <p:nvSpPr>
          <p:cNvPr id="727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36FD15-DA95-44C2-B48A-62ED62650651}" type="slidenum">
              <a:rPr lang="fr-CA" altLang="en-US" sz="1200" smtClean="0">
                <a:solidFill>
                  <a:srgbClr val="898989"/>
                </a:solidFill>
              </a:rPr>
              <a:pPr>
                <a:spcBef>
                  <a:spcPct val="0"/>
                </a:spcBef>
                <a:buFontTx/>
                <a:buNone/>
              </a:pPr>
              <a:t>87</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Titre 1"/>
          <p:cNvSpPr>
            <a:spLocks noGrp="1"/>
          </p:cNvSpPr>
          <p:nvPr>
            <p:ph type="title"/>
          </p:nvPr>
        </p:nvSpPr>
        <p:spPr>
          <a:xfrm>
            <a:off x="2071688" y="274638"/>
            <a:ext cx="6615112" cy="1143000"/>
          </a:xfrm>
        </p:spPr>
        <p:txBody>
          <a:bodyPr/>
          <a:lstStyle/>
          <a:p>
            <a:pPr algn="just" rtl="1" eaLnBrk="1" hangingPunct="1"/>
            <a:r>
              <a:rPr lang="fa-IR" altLang="en-US" sz="4000" b="1" smtClean="0">
                <a:solidFill>
                  <a:srgbClr val="60624E"/>
                </a:solidFill>
                <a:cs typeface="B Nazanin" panose="00000400000000000000" pitchFamily="2" charset="-78"/>
              </a:rPr>
              <a:t>طبقه بندی داده های پیوسته</a:t>
            </a:r>
            <a:endParaRPr lang="fr-CA" altLang="en-US" sz="4000" smtClean="0"/>
          </a:p>
        </p:txBody>
      </p:sp>
      <p:sp>
        <p:nvSpPr>
          <p:cNvPr id="73731" name="Espace réservé du contenu 2"/>
          <p:cNvSpPr>
            <a:spLocks noGrp="1"/>
          </p:cNvSpPr>
          <p:nvPr>
            <p:ph idx="1"/>
          </p:nvPr>
        </p:nvSpPr>
        <p:spPr>
          <a:xfrm>
            <a:off x="6300788" y="1600200"/>
            <a:ext cx="2386012" cy="4525963"/>
          </a:xfrm>
        </p:spPr>
        <p:txBody>
          <a:bodyPr/>
          <a:lstStyle/>
          <a:p>
            <a:pPr marL="0" indent="0" algn="just" rtl="1" eaLnBrk="1" hangingPunct="1">
              <a:buFont typeface="Arial" panose="020B0604020202020204" pitchFamily="34" charset="0"/>
              <a:buNone/>
            </a:pPr>
            <a:r>
              <a:rPr lang="fa-IR" altLang="en-US" sz="2800" smtClean="0">
                <a:solidFill>
                  <a:srgbClr val="60624E"/>
                </a:solidFill>
                <a:cs typeface="B Nazanin" panose="00000400000000000000" pitchFamily="2" charset="-78"/>
              </a:rPr>
              <a:t>جهت محاسبه کوچکترین و بزرگترین مقدار داریم:</a:t>
            </a:r>
            <a:endParaRPr lang="fr-CA" altLang="en-US" sz="2800" smtClean="0">
              <a:solidFill>
                <a:srgbClr val="60624E"/>
              </a:solidFill>
              <a:cs typeface="B Nazanin" panose="00000400000000000000" pitchFamily="2" charset="-78"/>
            </a:endParaRPr>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557338"/>
            <a:ext cx="38893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1F300DCF-B372-43AE-8ABE-B98D98DDF615}" type="datetime1">
              <a:rPr lang="fr-FR"/>
              <a:pPr>
                <a:defRPr/>
              </a:pPr>
              <a:t>31/12/2014</a:t>
            </a:fld>
            <a:endParaRPr lang="fr-CA"/>
          </a:p>
        </p:txBody>
      </p:sp>
      <p:sp>
        <p:nvSpPr>
          <p:cNvPr id="737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BAAAEA-0922-4ADC-9A7A-45A77AE6A8E7}" type="slidenum">
              <a:rPr lang="fr-CA" altLang="en-US" sz="1200" smtClean="0">
                <a:solidFill>
                  <a:srgbClr val="898989"/>
                </a:solidFill>
              </a:rPr>
              <a:pPr>
                <a:spcBef>
                  <a:spcPct val="0"/>
                </a:spcBef>
                <a:buFontTx/>
                <a:buNone/>
              </a:pPr>
              <a:t>88</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Titre 1"/>
          <p:cNvSpPr>
            <a:spLocks noGrp="1"/>
          </p:cNvSpPr>
          <p:nvPr>
            <p:ph type="title"/>
          </p:nvPr>
        </p:nvSpPr>
        <p:spPr>
          <a:xfrm>
            <a:off x="2071688" y="274638"/>
            <a:ext cx="6615112" cy="1143000"/>
          </a:xfrm>
        </p:spPr>
        <p:txBody>
          <a:bodyPr/>
          <a:lstStyle/>
          <a:p>
            <a:pPr algn="just" rtl="1" eaLnBrk="1" hangingPunct="1"/>
            <a:r>
              <a:rPr lang="fa-IR" altLang="en-US" sz="4000" b="1" smtClean="0">
                <a:solidFill>
                  <a:srgbClr val="60624E"/>
                </a:solidFill>
                <a:cs typeface="B Nazanin" panose="00000400000000000000" pitchFamily="2" charset="-78"/>
              </a:rPr>
              <a:t>طبقه بندی داده های پیوسته</a:t>
            </a:r>
            <a:endParaRPr lang="fr-CA" altLang="en-US" sz="4000" b="1" smtClean="0">
              <a:solidFill>
                <a:srgbClr val="60624E"/>
              </a:solidFill>
              <a:cs typeface="B Nazanin" panose="00000400000000000000" pitchFamily="2" charset="-78"/>
            </a:endParaRPr>
          </a:p>
        </p:txBody>
      </p:sp>
      <p:sp>
        <p:nvSpPr>
          <p:cNvPr id="74755" name="Espace réservé du contenu 2"/>
          <p:cNvSpPr>
            <a:spLocks noGrp="1"/>
          </p:cNvSpPr>
          <p:nvPr>
            <p:ph idx="1"/>
          </p:nvPr>
        </p:nvSpPr>
        <p:spPr>
          <a:xfrm>
            <a:off x="1979613" y="1457325"/>
            <a:ext cx="6707187" cy="747713"/>
          </a:xfrm>
        </p:spPr>
        <p:txBody>
          <a:bodyPr/>
          <a:lstStyle/>
          <a:p>
            <a:pPr marL="0" indent="0" algn="just" rtl="1" eaLnBrk="1" hangingPunct="1">
              <a:buFont typeface="Arial" panose="020B0604020202020204" pitchFamily="34" charset="0"/>
              <a:buNone/>
            </a:pPr>
            <a:r>
              <a:rPr lang="fa-IR" altLang="en-US" sz="2600" smtClean="0">
                <a:solidFill>
                  <a:srgbClr val="60624E"/>
                </a:solidFill>
                <a:cs typeface="B Nazanin" panose="00000400000000000000" pitchFamily="2" charset="-78"/>
              </a:rPr>
              <a:t>پس از انتخاب </a:t>
            </a:r>
            <a:r>
              <a:rPr lang="en-US" altLang="en-US" sz="2600" smtClean="0">
                <a:solidFill>
                  <a:srgbClr val="60624E"/>
                </a:solidFill>
                <a:cs typeface="B Nazanin" panose="00000400000000000000" pitchFamily="2" charset="-78"/>
              </a:rPr>
              <a:t>frequencies</a:t>
            </a:r>
            <a:r>
              <a:rPr lang="fa-IR" altLang="en-US" sz="2600" smtClean="0">
                <a:solidFill>
                  <a:srgbClr val="60624E"/>
                </a:solidFill>
                <a:cs typeface="B Nazanin" panose="00000400000000000000" pitchFamily="2" charset="-78"/>
              </a:rPr>
              <a:t> پنجره زیر باز می‌شود.</a:t>
            </a:r>
            <a:endParaRPr lang="en-US" altLang="en-US" sz="2600" smtClean="0">
              <a:solidFill>
                <a:srgbClr val="60624E"/>
              </a:solidFill>
              <a:cs typeface="B Nazanin" panose="00000400000000000000" pitchFamily="2" charset="-78"/>
            </a:endParaRP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2058988"/>
            <a:ext cx="57975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08175" y="5776913"/>
            <a:ext cx="6840538" cy="892175"/>
          </a:xfrm>
          <a:prstGeom prst="rect">
            <a:avLst/>
          </a:prstGeom>
          <a:noFill/>
        </p:spPr>
        <p:txBody>
          <a:bodyPr>
            <a:spAutoFit/>
          </a:bodyPr>
          <a:lstStyle/>
          <a:p>
            <a:pPr algn="just" rtl="1" eaLnBrk="1" hangingPunct="1">
              <a:spcBef>
                <a:spcPct val="20000"/>
              </a:spcBef>
              <a:defRPr/>
            </a:pPr>
            <a:r>
              <a:rPr lang="fa-IR" sz="2600" dirty="0">
                <a:solidFill>
                  <a:srgbClr val="60624E"/>
                </a:solidFill>
                <a:latin typeface="+mn-lt"/>
                <a:cs typeface="B Nazanin" pitchFamily="2" charset="-78"/>
              </a:rPr>
              <a:t>جواب آزمایش </a:t>
            </a:r>
            <a:r>
              <a:rPr lang="en-US" sz="2600" dirty="0">
                <a:solidFill>
                  <a:srgbClr val="60624E"/>
                </a:solidFill>
                <a:latin typeface="+mn-lt"/>
                <a:cs typeface="B Nazanin" pitchFamily="2" charset="-78"/>
              </a:rPr>
              <a:t>HB</a:t>
            </a:r>
            <a:r>
              <a:rPr lang="fa-IR" sz="2600" dirty="0">
                <a:solidFill>
                  <a:srgbClr val="60624E"/>
                </a:solidFill>
                <a:latin typeface="+mn-lt"/>
                <a:cs typeface="B Nazanin" pitchFamily="2" charset="-78"/>
              </a:rPr>
              <a:t> را انتخاب کرده و آن را به ستون </a:t>
            </a:r>
            <a:r>
              <a:rPr lang="en-US" sz="2600" dirty="0">
                <a:solidFill>
                  <a:srgbClr val="60624E"/>
                </a:solidFill>
                <a:latin typeface="+mn-lt"/>
                <a:cs typeface="B Nazanin" pitchFamily="2" charset="-78"/>
              </a:rPr>
              <a:t>variables </a:t>
            </a:r>
            <a:r>
              <a:rPr lang="fa-IR" sz="2600" dirty="0">
                <a:solidFill>
                  <a:srgbClr val="60624E"/>
                </a:solidFill>
                <a:latin typeface="+mn-lt"/>
                <a:cs typeface="B Nazanin" pitchFamily="2" charset="-78"/>
              </a:rPr>
              <a:t>می افزاییم.</a:t>
            </a:r>
            <a:endParaRPr lang="en-US" sz="2600" dirty="0">
              <a:solidFill>
                <a:srgbClr val="60624E"/>
              </a:solidFill>
              <a:latin typeface="+mn-lt"/>
              <a:cs typeface="B Nazanin" pitchFamily="2" charset="-78"/>
            </a:endParaRPr>
          </a:p>
        </p:txBody>
      </p:sp>
      <p:sp>
        <p:nvSpPr>
          <p:cNvPr id="6" name="Date Placeholder 5"/>
          <p:cNvSpPr>
            <a:spLocks noGrp="1"/>
          </p:cNvSpPr>
          <p:nvPr>
            <p:ph type="dt" sz="quarter" idx="10"/>
          </p:nvPr>
        </p:nvSpPr>
        <p:spPr/>
        <p:txBody>
          <a:bodyPr/>
          <a:lstStyle/>
          <a:p>
            <a:pPr>
              <a:defRPr/>
            </a:pPr>
            <a:fld id="{4AEB24D8-CCFA-49F0-88C9-E12C7732D1FF}" type="datetime1">
              <a:rPr lang="fr-FR"/>
              <a:pPr>
                <a:defRPr/>
              </a:pPr>
              <a:t>31/12/2014</a:t>
            </a:fld>
            <a:endParaRPr lang="fr-CA"/>
          </a:p>
        </p:txBody>
      </p:sp>
      <p:sp>
        <p:nvSpPr>
          <p:cNvPr id="7475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4E050E-DDC0-4264-919A-C10C41B2D508}" type="slidenum">
              <a:rPr lang="fr-CA" altLang="en-US" sz="1200" smtClean="0">
                <a:solidFill>
                  <a:srgbClr val="898989"/>
                </a:solidFill>
              </a:rPr>
              <a:pPr>
                <a:spcBef>
                  <a:spcPct val="0"/>
                </a:spcBef>
                <a:buFontTx/>
                <a:buNone/>
              </a:pPr>
              <a:t>89</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rtl="1" eaLnBrk="1" hangingPunct="1">
              <a:defRPr/>
            </a:pPr>
            <a:r>
              <a:rPr lang="fa-IR" altLang="fa-IR" b="1" dirty="0" smtClean="0">
                <a:solidFill>
                  <a:srgbClr val="EAFFCD"/>
                </a:solidFill>
                <a:latin typeface="+mn-lt"/>
                <a:ea typeface="+mn-ea"/>
                <a:cs typeface="B Nazanin" panose="00000400000000000000" pitchFamily="2" charset="-78"/>
              </a:rPr>
              <a:t>آمار توصیفی</a:t>
            </a:r>
            <a:endParaRPr lang="fr-CA" altLang="en-US" b="1" dirty="0" smtClean="0">
              <a:solidFill>
                <a:srgbClr val="EAFFCD"/>
              </a:solidFill>
              <a:latin typeface="+mn-lt"/>
              <a:ea typeface="+mn-ea"/>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C20DB-88CC-44FC-8CF1-736E9F6D030C}" type="slidenum">
              <a:rPr lang="fr-CA" altLang="en-US" sz="1200" smtClean="0">
                <a:solidFill>
                  <a:srgbClr val="898989"/>
                </a:solidFill>
              </a:rPr>
              <a:pPr>
                <a:spcBef>
                  <a:spcPct val="0"/>
                </a:spcBef>
                <a:buFontTx/>
                <a:buNone/>
              </a:pPr>
              <a:t>9</a:t>
            </a:fld>
            <a:endParaRPr lang="fr-CA" altLang="en-US" sz="1200" smtClean="0">
              <a:solidFill>
                <a:srgbClr val="898989"/>
              </a:solidFill>
            </a:endParaRPr>
          </a:p>
        </p:txBody>
      </p:sp>
      <p:sp>
        <p:nvSpPr>
          <p:cNvPr id="2" name="Content Placeholder 1"/>
          <p:cNvSpPr>
            <a:spLocks noGrp="1"/>
          </p:cNvSpPr>
          <p:nvPr>
            <p:ph idx="1"/>
          </p:nvPr>
        </p:nvSpPr>
        <p:spPr/>
        <p:txBody>
          <a:bodyPr/>
          <a:lstStyle/>
          <a:p>
            <a:pPr algn="just" rtl="1" eaLnBrk="1" hangingPunct="1">
              <a:buFont typeface="Wingdings" panose="05000000000000000000" pitchFamily="2" charset="2"/>
              <a:buNone/>
              <a:defRPr/>
            </a:pPr>
            <a:r>
              <a:rPr lang="fa-IR" sz="2800" b="1" dirty="0">
                <a:solidFill>
                  <a:srgbClr val="60624E"/>
                </a:solidFill>
                <a:cs typeface="B Nazanin" panose="00000400000000000000" pitchFamily="2" charset="-78"/>
              </a:rPr>
              <a:t>دلایل مطالعه آمار:</a:t>
            </a:r>
            <a:endParaRPr lang="fa-IR" sz="2800" b="1" dirty="0" smtClean="0">
              <a:solidFill>
                <a:srgbClr val="60624E"/>
              </a:solidFill>
              <a:cs typeface="B Nazanin" panose="00000400000000000000" pitchFamily="2" charset="-78"/>
            </a:endParaRPr>
          </a:p>
          <a:p>
            <a:pPr marL="514350" indent="-514350" algn="just" rtl="1" eaLnBrk="1" hangingPunct="1">
              <a:buFont typeface="+mj-lt"/>
              <a:buAutoNum type="arabicPeriod"/>
              <a:defRPr/>
            </a:pPr>
            <a:r>
              <a:rPr lang="fa-IR" sz="2800" dirty="0" smtClean="0">
                <a:solidFill>
                  <a:srgbClr val="EAFFCD"/>
                </a:solidFill>
                <a:cs typeface="B Nazanin" panose="00000400000000000000" pitchFamily="2" charset="-78"/>
              </a:rPr>
              <a:t>کاربرد </a:t>
            </a:r>
            <a:r>
              <a:rPr lang="fa-IR" sz="2800" dirty="0">
                <a:solidFill>
                  <a:srgbClr val="EAFFCD"/>
                </a:solidFill>
                <a:cs typeface="B Nazanin" panose="00000400000000000000" pitchFamily="2" charset="-78"/>
              </a:rPr>
              <a:t>روزانه</a:t>
            </a:r>
          </a:p>
          <a:p>
            <a:pPr marL="514350" indent="-514350" algn="just" rtl="1" eaLnBrk="1" hangingPunct="1">
              <a:buFont typeface="+mj-lt"/>
              <a:buAutoNum type="arabicPeriod"/>
              <a:defRPr/>
            </a:pPr>
            <a:r>
              <a:rPr lang="fa-IR" sz="2800" dirty="0" smtClean="0">
                <a:solidFill>
                  <a:srgbClr val="EAFFCD"/>
                </a:solidFill>
                <a:cs typeface="B Nazanin" panose="00000400000000000000" pitchFamily="2" charset="-78"/>
              </a:rPr>
              <a:t>حل </a:t>
            </a:r>
            <a:r>
              <a:rPr lang="fa-IR" sz="2800" dirty="0">
                <a:solidFill>
                  <a:srgbClr val="EAFFCD"/>
                </a:solidFill>
                <a:cs typeface="B Nazanin" panose="00000400000000000000" pitchFamily="2" charset="-78"/>
              </a:rPr>
              <a:t>مسائل</a:t>
            </a:r>
          </a:p>
          <a:p>
            <a:pPr marL="514350" indent="-514350" algn="just" rtl="1" eaLnBrk="1" hangingPunct="1">
              <a:buFont typeface="+mj-lt"/>
              <a:buAutoNum type="arabicPeriod"/>
              <a:defRPr/>
            </a:pPr>
            <a:r>
              <a:rPr lang="fa-IR" sz="2800" dirty="0" smtClean="0">
                <a:solidFill>
                  <a:srgbClr val="EAFFCD"/>
                </a:solidFill>
                <a:cs typeface="B Nazanin" panose="00000400000000000000" pitchFamily="2" charset="-78"/>
              </a:rPr>
              <a:t>پژوهش </a:t>
            </a:r>
            <a:r>
              <a:rPr lang="fa-IR" sz="2800" dirty="0">
                <a:solidFill>
                  <a:srgbClr val="EAFFCD"/>
                </a:solidFill>
                <a:cs typeface="B Nazanin" panose="00000400000000000000" pitchFamily="2" charset="-78"/>
              </a:rPr>
              <a:t>نظریه ایی</a:t>
            </a:r>
          </a:p>
          <a:p>
            <a:pPr marL="514350" indent="-514350" algn="just" rtl="1" eaLnBrk="1" hangingPunct="1">
              <a:buFont typeface="+mj-lt"/>
              <a:buAutoNum type="arabicPeriod"/>
              <a:defRPr/>
            </a:pPr>
            <a:r>
              <a:rPr lang="fa-IR" sz="2800" dirty="0" smtClean="0">
                <a:solidFill>
                  <a:srgbClr val="EAFFCD"/>
                </a:solidFill>
                <a:cs typeface="B Nazanin" panose="00000400000000000000" pitchFamily="2" charset="-78"/>
              </a:rPr>
              <a:t>کاربرد </a:t>
            </a:r>
            <a:r>
              <a:rPr lang="fa-IR" sz="2800" dirty="0">
                <a:solidFill>
                  <a:srgbClr val="EAFFCD"/>
                </a:solidFill>
                <a:cs typeface="B Nazanin" panose="00000400000000000000" pitchFamily="2" charset="-78"/>
              </a:rPr>
              <a:t>پژوهش و درک و فهم </a:t>
            </a:r>
            <a:r>
              <a:rPr lang="fa-IR" sz="2800" dirty="0" smtClean="0">
                <a:solidFill>
                  <a:srgbClr val="EAFFCD"/>
                </a:solidFill>
                <a:cs typeface="B Nazanin" panose="00000400000000000000" pitchFamily="2" charset="-78"/>
              </a:rPr>
              <a:t>آن</a:t>
            </a:r>
            <a:endParaRPr lang="fa-IR" sz="2800" dirty="0">
              <a:solidFill>
                <a:srgbClr val="EAFFCD"/>
              </a:solidFill>
              <a:cs typeface="B Nazanin" panose="00000400000000000000" pitchFamily="2" charset="-78"/>
            </a:endParaRPr>
          </a:p>
        </p:txBody>
      </p:sp>
    </p:spTree>
    <p:extLst>
      <p:ext uri="{BB962C8B-B14F-4D97-AF65-F5344CB8AC3E}">
        <p14:creationId xmlns:p14="http://schemas.microsoft.com/office/powerpoint/2010/main" val="164290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Titre 1"/>
          <p:cNvSpPr>
            <a:spLocks noGrp="1"/>
          </p:cNvSpPr>
          <p:nvPr>
            <p:ph type="title"/>
          </p:nvPr>
        </p:nvSpPr>
        <p:spPr>
          <a:xfrm>
            <a:off x="2071688" y="274638"/>
            <a:ext cx="6615112" cy="1143000"/>
          </a:xfrm>
        </p:spPr>
        <p:txBody>
          <a:bodyPr/>
          <a:lstStyle/>
          <a:p>
            <a:pPr algn="just"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75779" name="Espace réservé du contenu 2"/>
          <p:cNvSpPr>
            <a:spLocks noGrp="1"/>
          </p:cNvSpPr>
          <p:nvPr>
            <p:ph idx="1"/>
          </p:nvPr>
        </p:nvSpPr>
        <p:spPr>
          <a:xfrm>
            <a:off x="1979613" y="1312863"/>
            <a:ext cx="6707187" cy="747712"/>
          </a:xfrm>
        </p:spPr>
        <p:txBody>
          <a:bodyPr/>
          <a:lstStyle/>
          <a:p>
            <a:pPr algn="just" rtl="1">
              <a:buFont typeface="Arial" panose="020B0604020202020204" pitchFamily="34" charset="0"/>
              <a:buNone/>
            </a:pPr>
            <a:r>
              <a:rPr lang="fa-IR" altLang="en-US" sz="2600" smtClean="0">
                <a:solidFill>
                  <a:srgbClr val="60624E"/>
                </a:solidFill>
                <a:cs typeface="B Nazanin" panose="00000400000000000000" pitchFamily="2" charset="-78"/>
              </a:rPr>
              <a:t>با کلیک بر روی گزینه </a:t>
            </a:r>
            <a:r>
              <a:rPr lang="en-US" altLang="en-US" sz="2600" smtClean="0">
                <a:solidFill>
                  <a:srgbClr val="60624E"/>
                </a:solidFill>
                <a:cs typeface="B Nazanin" panose="00000400000000000000" pitchFamily="2" charset="-78"/>
              </a:rPr>
              <a:t>statistics </a:t>
            </a:r>
            <a:r>
              <a:rPr lang="fa-IR" altLang="en-US" sz="2600" smtClean="0">
                <a:solidFill>
                  <a:srgbClr val="60624E"/>
                </a:solidFill>
                <a:cs typeface="B Nazanin" panose="00000400000000000000" pitchFamily="2" charset="-78"/>
              </a:rPr>
              <a:t>پنجره زیر نمایان می‌شود.</a:t>
            </a:r>
            <a:endParaRPr lang="en-US" altLang="en-US" sz="2600" smtClean="0">
              <a:solidFill>
                <a:srgbClr val="60624E"/>
              </a:solidFill>
              <a:cs typeface="B Nazanin" panose="00000400000000000000" pitchFamily="2" charset="-78"/>
            </a:endParaRPr>
          </a:p>
        </p:txBody>
      </p:sp>
      <p:sp>
        <p:nvSpPr>
          <p:cNvPr id="7" name="TextBox 6"/>
          <p:cNvSpPr txBox="1"/>
          <p:nvPr/>
        </p:nvSpPr>
        <p:spPr>
          <a:xfrm>
            <a:off x="1908175" y="5661025"/>
            <a:ext cx="6840538" cy="892175"/>
          </a:xfrm>
          <a:prstGeom prst="rect">
            <a:avLst/>
          </a:prstGeom>
          <a:noFill/>
        </p:spPr>
        <p:txBody>
          <a:bodyPr>
            <a:spAutoFit/>
          </a:bodyPr>
          <a:lstStyle/>
          <a:p>
            <a:pPr algn="just" rtl="1" eaLnBrk="1" hangingPunct="1">
              <a:defRPr/>
            </a:pPr>
            <a:r>
              <a:rPr lang="fa-IR" sz="2600" dirty="0">
                <a:solidFill>
                  <a:srgbClr val="60624E"/>
                </a:solidFill>
                <a:latin typeface="+mn-lt"/>
                <a:cs typeface="B Nazanin" pitchFamily="2" charset="-78"/>
              </a:rPr>
              <a:t>در پنجره </a:t>
            </a:r>
            <a:r>
              <a:rPr lang="en-US" sz="2600" dirty="0">
                <a:solidFill>
                  <a:srgbClr val="60624E"/>
                </a:solidFill>
                <a:latin typeface="+mn-lt"/>
                <a:cs typeface="B Nazanin" pitchFamily="2" charset="-78"/>
              </a:rPr>
              <a:t>dispersion</a:t>
            </a:r>
            <a:r>
              <a:rPr lang="fa-IR" sz="2600" dirty="0">
                <a:solidFill>
                  <a:srgbClr val="60624E"/>
                </a:solidFill>
                <a:latin typeface="+mn-lt"/>
                <a:cs typeface="B Nazanin" pitchFamily="2" charset="-78"/>
              </a:rPr>
              <a:t> گزینه های </a:t>
            </a:r>
            <a:r>
              <a:rPr lang="en-US" sz="2600">
                <a:solidFill>
                  <a:srgbClr val="60624E"/>
                </a:solidFill>
                <a:latin typeface="+mn-lt"/>
                <a:cs typeface="B Nazanin" pitchFamily="2" charset="-78"/>
              </a:rPr>
              <a:t>minimum</a:t>
            </a:r>
            <a:r>
              <a:rPr lang="fa-IR" sz="2600" dirty="0">
                <a:solidFill>
                  <a:srgbClr val="60624E"/>
                </a:solidFill>
                <a:latin typeface="+mn-lt"/>
                <a:cs typeface="B Nazanin" pitchFamily="2" charset="-78"/>
              </a:rPr>
              <a:t> و </a:t>
            </a:r>
            <a:r>
              <a:rPr lang="en-US" sz="2600" dirty="0">
                <a:solidFill>
                  <a:srgbClr val="60624E"/>
                </a:solidFill>
                <a:latin typeface="+mn-lt"/>
                <a:cs typeface="B Nazanin" pitchFamily="2" charset="-78"/>
              </a:rPr>
              <a:t>maximum</a:t>
            </a:r>
            <a:r>
              <a:rPr lang="fa-IR" sz="2600" dirty="0">
                <a:solidFill>
                  <a:srgbClr val="60624E"/>
                </a:solidFill>
                <a:latin typeface="+mn-lt"/>
                <a:cs typeface="B Nazanin" pitchFamily="2" charset="-78"/>
              </a:rPr>
              <a:t> را انتخاب نموده و بر روی </a:t>
            </a:r>
            <a:r>
              <a:rPr lang="en-US" sz="2600" dirty="0">
                <a:solidFill>
                  <a:srgbClr val="60624E"/>
                </a:solidFill>
                <a:latin typeface="+mn-lt"/>
                <a:cs typeface="B Nazanin" pitchFamily="2" charset="-78"/>
              </a:rPr>
              <a:t>continue</a:t>
            </a:r>
            <a:r>
              <a:rPr lang="fa-IR" sz="2600" dirty="0">
                <a:solidFill>
                  <a:srgbClr val="60624E"/>
                </a:solidFill>
                <a:latin typeface="+mn-lt"/>
                <a:cs typeface="B Nazanin" pitchFamily="2" charset="-78"/>
              </a:rPr>
              <a:t> کیلک می‌نماییم.</a:t>
            </a:r>
            <a:endParaRPr lang="en-US" sz="2600" dirty="0">
              <a:solidFill>
                <a:srgbClr val="60624E"/>
              </a:solidFill>
              <a:latin typeface="+mn-lt"/>
              <a:cs typeface="B Nazanin" pitchFamily="2" charset="-78"/>
            </a:endParaRPr>
          </a:p>
        </p:txBody>
      </p:sp>
      <p:pic>
        <p:nvPicPr>
          <p:cNvPr id="757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93888"/>
            <a:ext cx="49688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fld id="{B9FBCA24-32A7-40EF-AE6A-11A5D864CCDB}" type="datetime1">
              <a:rPr lang="fr-FR"/>
              <a:pPr>
                <a:defRPr/>
              </a:pPr>
              <a:t>31/12/2014</a:t>
            </a:fld>
            <a:endParaRPr lang="fr-CA"/>
          </a:p>
        </p:txBody>
      </p:sp>
      <p:sp>
        <p:nvSpPr>
          <p:cNvPr id="7578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2F7724-9349-4AAE-8E1F-ED23F3AC2EAB}" type="slidenum">
              <a:rPr lang="fr-CA" altLang="en-US" sz="1200" smtClean="0">
                <a:solidFill>
                  <a:srgbClr val="898989"/>
                </a:solidFill>
              </a:rPr>
              <a:pPr>
                <a:spcBef>
                  <a:spcPct val="0"/>
                </a:spcBef>
                <a:buFontTx/>
                <a:buNone/>
              </a:pPr>
              <a:t>90</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Titre 1"/>
          <p:cNvSpPr>
            <a:spLocks noGrp="1"/>
          </p:cNvSpPr>
          <p:nvPr>
            <p:ph type="title"/>
          </p:nvPr>
        </p:nvSpPr>
        <p:spPr/>
        <p:txBody>
          <a:bodyPr/>
          <a:lstStyle/>
          <a:p>
            <a:pPr rtl="1" eaLnBrk="1" hangingPunct="1"/>
            <a:r>
              <a:rPr lang="fa-IR" altLang="en-US" b="1" smtClean="0">
                <a:solidFill>
                  <a:srgbClr val="EAFFCD"/>
                </a:solidFill>
                <a:cs typeface="B Nazanin" panose="00000400000000000000" pitchFamily="2" charset="-78"/>
              </a:rPr>
              <a:t>طبقه بندی داده های پیوسته</a:t>
            </a:r>
            <a:endParaRPr lang="fr-CA" altLang="en-US" b="1" smtClean="0">
              <a:solidFill>
                <a:srgbClr val="EAFFCD"/>
              </a:solidFill>
              <a:cs typeface="B Nazanin" panose="00000400000000000000" pitchFamily="2" charset="-78"/>
            </a:endParaRPr>
          </a:p>
        </p:txBody>
      </p:sp>
      <p:sp>
        <p:nvSpPr>
          <p:cNvPr id="76803" name="Espace réservé du contenu 2"/>
          <p:cNvSpPr>
            <a:spLocks noGrp="1"/>
          </p:cNvSpPr>
          <p:nvPr>
            <p:ph idx="1"/>
          </p:nvPr>
        </p:nvSpPr>
        <p:spPr/>
        <p:txBody>
          <a:bodyPr/>
          <a:lstStyle/>
          <a:p>
            <a:pPr marL="0" indent="0" algn="just" rtl="1" eaLnBrk="1" hangingPunct="1">
              <a:buFont typeface="Arial" panose="020B0604020202020204" pitchFamily="34" charset="0"/>
              <a:buNone/>
            </a:pPr>
            <a:r>
              <a:rPr lang="fa-IR" altLang="en-US" sz="3000" b="1" smtClean="0">
                <a:solidFill>
                  <a:srgbClr val="60624E"/>
                </a:solidFill>
                <a:cs typeface="B Nazanin" panose="00000400000000000000" pitchFamily="2" charset="-78"/>
              </a:rPr>
              <a:t>خروجی</a:t>
            </a:r>
          </a:p>
          <a:p>
            <a:pPr marL="0" indent="0" algn="just" rtl="1" eaLnBrk="1" hangingPunct="1">
              <a:buFont typeface="Arial" panose="020B0604020202020204" pitchFamily="34" charset="0"/>
              <a:buNone/>
            </a:pPr>
            <a:endParaRPr lang="fa-IR" altLang="en-US" sz="3000" b="1"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endParaRPr lang="fa-IR" altLang="en-US" sz="3000" b="1"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endParaRPr lang="fa-IR" altLang="en-US" sz="3000" b="1"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endParaRPr lang="fa-IR" altLang="en-US" sz="3000" b="1" smtClean="0">
              <a:solidFill>
                <a:srgbClr val="60624E"/>
              </a:solidFill>
              <a:cs typeface="B Nazanin" panose="00000400000000000000" pitchFamily="2" charset="-78"/>
            </a:endParaRPr>
          </a:p>
          <a:p>
            <a:pPr marL="0" indent="0" algn="just" rtl="1" eaLnBrk="1" hangingPunct="1">
              <a:buFont typeface="Arial" panose="020B0604020202020204" pitchFamily="34" charset="0"/>
              <a:buNone/>
            </a:pPr>
            <a:r>
              <a:rPr lang="fa-IR" altLang="en-US" sz="3000" smtClean="0">
                <a:solidFill>
                  <a:srgbClr val="60624E"/>
                </a:solidFill>
                <a:cs typeface="B Nazanin" panose="00000400000000000000" pitchFamily="2" charset="-78"/>
              </a:rPr>
              <a:t>کوچک ترین داده: 4/8</a:t>
            </a:r>
          </a:p>
          <a:p>
            <a:pPr marL="0" indent="0" algn="just" rtl="1" eaLnBrk="1" hangingPunct="1">
              <a:buFont typeface="Arial" panose="020B0604020202020204" pitchFamily="34" charset="0"/>
              <a:buNone/>
            </a:pPr>
            <a:r>
              <a:rPr lang="fa-IR" altLang="en-US" sz="3000" smtClean="0">
                <a:solidFill>
                  <a:srgbClr val="60624E"/>
                </a:solidFill>
                <a:cs typeface="B Nazanin" panose="00000400000000000000" pitchFamily="2" charset="-78"/>
              </a:rPr>
              <a:t>بزرگترین داده 22/3</a:t>
            </a:r>
            <a:endParaRPr lang="fr-CA" altLang="en-US" sz="3000" smtClean="0">
              <a:solidFill>
                <a:srgbClr val="60624E"/>
              </a:solidFill>
              <a:cs typeface="B Nazanin" panose="00000400000000000000" pitchFamily="2" charset="-78"/>
            </a:endParaRP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276475"/>
            <a:ext cx="276701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B62FA61B-F786-4435-9358-35A107B9B7EB}" type="datetime1">
              <a:rPr lang="fr-FR"/>
              <a:pPr>
                <a:defRPr/>
              </a:pPr>
              <a:t>31/12/2014</a:t>
            </a:fld>
            <a:endParaRPr lang="fr-CA"/>
          </a:p>
        </p:txBody>
      </p:sp>
      <p:sp>
        <p:nvSpPr>
          <p:cNvPr id="768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6CBE27-5381-4021-A95C-1F41AC8F70F0}" type="slidenum">
              <a:rPr lang="fr-CA" altLang="en-US" sz="1200" smtClean="0">
                <a:solidFill>
                  <a:srgbClr val="898989"/>
                </a:solidFill>
              </a:rPr>
              <a:pPr>
                <a:spcBef>
                  <a:spcPct val="0"/>
                </a:spcBef>
                <a:buFontTx/>
                <a:buNone/>
              </a:pPr>
              <a:t>91</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Titre 1"/>
          <p:cNvSpPr>
            <a:spLocks noGrp="1"/>
          </p:cNvSpPr>
          <p:nvPr>
            <p:ph type="title"/>
          </p:nvPr>
        </p:nvSpPr>
        <p:spPr/>
        <p:txBody>
          <a:bodyPr/>
          <a:lstStyle/>
          <a:p>
            <a:pPr rtl="1" eaLnBrk="1" hangingPunct="1"/>
            <a:r>
              <a:rPr lang="fa-IR" altLang="en-US" b="1" smtClean="0">
                <a:solidFill>
                  <a:srgbClr val="EAFFCD"/>
                </a:solidFill>
                <a:cs typeface="B Nazanin" panose="00000400000000000000" pitchFamily="2" charset="-78"/>
              </a:rPr>
              <a:t>طبقه بندی داده های پیوسته</a:t>
            </a:r>
            <a:endParaRPr lang="fr-CA" altLang="en-US" smtClean="0">
              <a:solidFill>
                <a:srgbClr val="EAFFCD"/>
              </a:solidFill>
            </a:endParaRPr>
          </a:p>
        </p:txBody>
      </p:sp>
      <p:sp>
        <p:nvSpPr>
          <p:cNvPr id="77827" name="Espace réservé du contenu 2"/>
          <p:cNvSpPr>
            <a:spLocks noGrp="1"/>
          </p:cNvSpPr>
          <p:nvPr>
            <p:ph idx="1"/>
          </p:nvPr>
        </p:nvSpPr>
        <p:spPr/>
        <p:txBody>
          <a:bodyPr/>
          <a:lstStyle/>
          <a:p>
            <a:pPr marL="0" indent="0" algn="just" rtl="1">
              <a:buFont typeface="Arial" panose="020B0604020202020204" pitchFamily="34" charset="0"/>
              <a:buNone/>
            </a:pPr>
            <a:r>
              <a:rPr lang="fa-IR" altLang="en-US" sz="2800" b="1" smtClean="0">
                <a:solidFill>
                  <a:srgbClr val="60624E"/>
                </a:solidFill>
                <a:cs typeface="B Nazanin" panose="00000400000000000000" pitchFamily="2" charset="-78"/>
              </a:rPr>
              <a:t>گام دوم:</a:t>
            </a:r>
            <a:r>
              <a:rPr lang="fa-IR" altLang="en-US" sz="2800" smtClean="0">
                <a:solidFill>
                  <a:srgbClr val="60624E"/>
                </a:solidFill>
                <a:cs typeface="B Nazanin" panose="00000400000000000000" pitchFamily="2" charset="-78"/>
              </a:rPr>
              <a:t> تعیین تقریب انجام گرفته در داده ها:</a:t>
            </a:r>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همانطور که مشاهده می‌کنید داده ها تا یک رقم اعشار گرد شده اند. بنابراین </a:t>
            </a:r>
            <a:r>
              <a:rPr lang="en-US" altLang="en-US" sz="2800" smtClean="0">
                <a:solidFill>
                  <a:srgbClr val="60624E"/>
                </a:solidFill>
                <a:cs typeface="B Nazanin" panose="00000400000000000000" pitchFamily="2" charset="-78"/>
              </a:rPr>
              <a:t>r=1</a:t>
            </a:r>
            <a:r>
              <a:rPr lang="fa-IR" altLang="en-US" sz="2800" smtClean="0">
                <a:solidFill>
                  <a:srgbClr val="60624E"/>
                </a:solidFill>
                <a:cs typeface="B Nazanin" panose="00000400000000000000" pitchFamily="2" charset="-78"/>
              </a:rPr>
              <a:t> می باشد (</a:t>
            </a:r>
            <a:r>
              <a:rPr lang="en-US" altLang="en-US" sz="2800" smtClean="0">
                <a:solidFill>
                  <a:srgbClr val="60624E"/>
                </a:solidFill>
                <a:cs typeface="B Nazanin" panose="00000400000000000000" pitchFamily="2" charset="-78"/>
              </a:rPr>
              <a:t>r</a:t>
            </a:r>
            <a:r>
              <a:rPr lang="fa-IR" altLang="en-US" sz="2800" smtClean="0">
                <a:solidFill>
                  <a:srgbClr val="60624E"/>
                </a:solidFill>
                <a:cs typeface="B Nazanin" panose="00000400000000000000" pitchFamily="2" charset="-78"/>
              </a:rPr>
              <a:t> نمایانگر تعداد ارقام اعشار اعداد است).</a:t>
            </a:r>
          </a:p>
          <a:p>
            <a:pPr marL="0" indent="0" algn="just" rtl="1">
              <a:buFont typeface="Arial" panose="020B0604020202020204" pitchFamily="34" charset="0"/>
              <a:buNone/>
            </a:pPr>
            <a:endParaRPr lang="fa-IR" altLang="en-US" sz="28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پس از تعیین میزان </a:t>
            </a:r>
            <a:r>
              <a:rPr lang="en-US" altLang="en-US" sz="2800" smtClean="0">
                <a:solidFill>
                  <a:srgbClr val="60624E"/>
                </a:solidFill>
                <a:cs typeface="B Nazanin" panose="00000400000000000000" pitchFamily="2" charset="-78"/>
              </a:rPr>
              <a:t>r</a:t>
            </a:r>
            <a:r>
              <a:rPr lang="fa-IR" altLang="en-US" sz="2800" smtClean="0">
                <a:solidFill>
                  <a:srgbClr val="60624E"/>
                </a:solidFill>
                <a:cs typeface="B Nazanin" panose="00000400000000000000" pitchFamily="2" charset="-78"/>
              </a:rPr>
              <a:t> مقدار عبارت 	       را محاسبه می‌نماییم</a:t>
            </a:r>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یعنی داریم:</a:t>
            </a:r>
          </a:p>
          <a:p>
            <a:pPr marL="0" indent="0" algn="just" rtl="1">
              <a:buFont typeface="Arial" panose="020B0604020202020204" pitchFamily="34" charset="0"/>
              <a:buNone/>
            </a:pPr>
            <a:endParaRPr lang="fa-IR" altLang="en-US" sz="28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800" smtClean="0"/>
          </a:p>
          <a:p>
            <a:pPr marL="0" indent="0" algn="just" rtl="1">
              <a:buFont typeface="Arial" panose="020B0604020202020204" pitchFamily="34" charset="0"/>
              <a:buNone/>
            </a:pPr>
            <a:r>
              <a:rPr lang="fa-IR" altLang="en-US" sz="2800" smtClean="0">
                <a:solidFill>
                  <a:srgbClr val="60624E"/>
                </a:solidFill>
                <a:cs typeface="B Nazanin" panose="00000400000000000000" pitchFamily="2" charset="-78"/>
              </a:rPr>
              <a:t>عدد بدست آمده را از داده کوچک کم کرده و به داده بزرگ اضافه می‌نماییم.</a:t>
            </a:r>
            <a:endParaRPr lang="en-US" altLang="en-US" sz="2800" smtClean="0">
              <a:solidFill>
                <a:srgbClr val="60624E"/>
              </a:solidFill>
              <a:cs typeface="B Nazanin" panose="00000400000000000000" pitchFamily="2" charset="-78"/>
            </a:endParaRPr>
          </a:p>
        </p:txBody>
      </p:sp>
      <p:graphicFrame>
        <p:nvGraphicFramePr>
          <p:cNvPr id="77828" name="Object 2"/>
          <p:cNvGraphicFramePr>
            <a:graphicFrameLocks noChangeAspect="1"/>
          </p:cNvGraphicFramePr>
          <p:nvPr/>
        </p:nvGraphicFramePr>
        <p:xfrm>
          <a:off x="3540125" y="3513138"/>
          <a:ext cx="1412875" cy="492125"/>
        </p:xfrm>
        <a:graphic>
          <a:graphicData uri="http://schemas.openxmlformats.org/presentationml/2006/ole">
            <mc:AlternateContent xmlns:mc="http://schemas.openxmlformats.org/markup-compatibility/2006">
              <mc:Choice xmlns:v="urn:schemas-microsoft-com:vml" Requires="v">
                <p:oleObj spid="_x0000_s77960" name="Equation" r:id="rId4" imgW="583947" imgH="203112" progId="Equation.DSMT4">
                  <p:embed/>
                </p:oleObj>
              </mc:Choice>
              <mc:Fallback>
                <p:oleObj name="Equation" r:id="rId4" imgW="583947" imgH="203112"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3513138"/>
                        <a:ext cx="14128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9" name="Object 4"/>
          <p:cNvGraphicFramePr>
            <a:graphicFrameLocks noChangeAspect="1"/>
          </p:cNvGraphicFramePr>
          <p:nvPr/>
        </p:nvGraphicFramePr>
        <p:xfrm>
          <a:off x="611188" y="4748213"/>
          <a:ext cx="6357937" cy="552450"/>
        </p:xfrm>
        <a:graphic>
          <a:graphicData uri="http://schemas.openxmlformats.org/presentationml/2006/ole">
            <mc:AlternateContent xmlns:mc="http://schemas.openxmlformats.org/markup-compatibility/2006">
              <mc:Choice xmlns:v="urn:schemas-microsoft-com:vml" Requires="v">
                <p:oleObj spid="_x0000_s77961" name="Equation" r:id="rId6" imgW="2628900" imgH="228600" progId="Equation.DSMT4">
                  <p:embed/>
                </p:oleObj>
              </mc:Choice>
              <mc:Fallback>
                <p:oleObj name="Equation" r:id="rId6" imgW="262890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748213"/>
                        <a:ext cx="6357937"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Date Placeholder 5"/>
          <p:cNvSpPr>
            <a:spLocks noGrp="1"/>
          </p:cNvSpPr>
          <p:nvPr>
            <p:ph type="dt" sz="quarter" idx="10"/>
          </p:nvPr>
        </p:nvSpPr>
        <p:spPr/>
        <p:txBody>
          <a:bodyPr/>
          <a:lstStyle/>
          <a:p>
            <a:pPr>
              <a:defRPr/>
            </a:pPr>
            <a:fld id="{D43242E7-1759-4CCF-8C92-44C237E64725}" type="datetime1">
              <a:rPr lang="fr-FR"/>
              <a:pPr>
                <a:defRPr/>
              </a:pPr>
              <a:t>31/12/2014</a:t>
            </a:fld>
            <a:endParaRPr lang="fr-CA"/>
          </a:p>
        </p:txBody>
      </p:sp>
      <p:sp>
        <p:nvSpPr>
          <p:cNvPr id="7783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3D2AF6-F4A5-4037-85D9-F84B9DCF296F}" type="slidenum">
              <a:rPr lang="fr-CA" altLang="en-US" sz="1200" smtClean="0">
                <a:solidFill>
                  <a:srgbClr val="898989"/>
                </a:solidFill>
              </a:rPr>
              <a:pPr>
                <a:spcBef>
                  <a:spcPct val="0"/>
                </a:spcBef>
                <a:buFontTx/>
                <a:buNone/>
              </a:pPr>
              <a:t>92</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re 1"/>
          <p:cNvSpPr>
            <a:spLocks noGrp="1"/>
          </p:cNvSpPr>
          <p:nvPr>
            <p:ph type="title"/>
          </p:nvPr>
        </p:nvSpPr>
        <p:spPr>
          <a:xfrm>
            <a:off x="2071688" y="274638"/>
            <a:ext cx="6615112" cy="1143000"/>
          </a:xfrm>
        </p:spPr>
        <p:txBody>
          <a:bodyPr/>
          <a:lstStyle/>
          <a:p>
            <a:pPr algn="just"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78851" name="Espace réservé du contenu 2"/>
          <p:cNvSpPr>
            <a:spLocks noGrp="1"/>
          </p:cNvSpPr>
          <p:nvPr>
            <p:ph idx="1"/>
          </p:nvPr>
        </p:nvSpPr>
        <p:spPr>
          <a:xfrm>
            <a:off x="2041525" y="1455738"/>
            <a:ext cx="6707188" cy="5068887"/>
          </a:xfrm>
        </p:spPr>
        <p:txBody>
          <a:bodyPr/>
          <a:lstStyle/>
          <a:p>
            <a:pPr marL="0" indent="0" algn="just" rtl="1">
              <a:buFont typeface="Arial" panose="020B0604020202020204" pitchFamily="34" charset="0"/>
              <a:buNone/>
            </a:pPr>
            <a:r>
              <a:rPr lang="fa-IR" altLang="en-US" sz="2600" b="1" smtClean="0">
                <a:solidFill>
                  <a:srgbClr val="60624E"/>
                </a:solidFill>
                <a:cs typeface="B Nazanin" panose="00000400000000000000" pitchFamily="2" charset="-78"/>
              </a:rPr>
              <a:t>گام سوم:</a:t>
            </a:r>
            <a:r>
              <a:rPr lang="fa-IR" altLang="en-US" sz="2600" smtClean="0">
                <a:solidFill>
                  <a:srgbClr val="60624E"/>
                </a:solidFill>
                <a:cs typeface="B Nazanin" panose="00000400000000000000" pitchFamily="2" charset="-78"/>
              </a:rPr>
              <a:t> تعیین دامنه داده‌ها</a:t>
            </a:r>
          </a:p>
          <a:p>
            <a:pPr marL="0" indent="0" algn="just" rtl="1">
              <a:buFont typeface="Arial" panose="020B0604020202020204" pitchFamily="34" charset="0"/>
              <a:buNone/>
            </a:pPr>
            <a:r>
              <a:rPr lang="fa-IR" altLang="en-US" sz="2600" smtClean="0">
                <a:solidFill>
                  <a:srgbClr val="60624E"/>
                </a:solidFill>
                <a:cs typeface="B Nazanin" panose="00000400000000000000" pitchFamily="2" charset="-78"/>
              </a:rPr>
              <a:t>طول فاصله داده‌ها عبارت است از:</a:t>
            </a:r>
          </a:p>
          <a:p>
            <a:pPr marL="0" indent="0" algn="just" rtl="1">
              <a:buFont typeface="Arial" panose="020B0604020202020204" pitchFamily="34" charset="0"/>
              <a:buNone/>
            </a:pPr>
            <a:endParaRPr lang="fa-IR" altLang="en-US" sz="26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6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600" smtClean="0">
                <a:solidFill>
                  <a:srgbClr val="60624E"/>
                </a:solidFill>
                <a:cs typeface="B Nazanin" panose="00000400000000000000" pitchFamily="2" charset="-78"/>
              </a:rPr>
              <a:t>که دامنه داده ها نام دارد</a:t>
            </a:r>
          </a:p>
          <a:p>
            <a:pPr marL="0" indent="0" algn="just" rtl="1">
              <a:buFont typeface="Arial" panose="020B0604020202020204" pitchFamily="34" charset="0"/>
              <a:buNone/>
            </a:pPr>
            <a:endParaRPr lang="fa-IR" altLang="en-US" sz="26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600" b="1" smtClean="0">
                <a:solidFill>
                  <a:srgbClr val="60624E"/>
                </a:solidFill>
                <a:cs typeface="B Nazanin" panose="00000400000000000000" pitchFamily="2" charset="-78"/>
              </a:rPr>
              <a:t>گام چهارم:</a:t>
            </a:r>
            <a:r>
              <a:rPr lang="fa-IR" altLang="en-US" sz="2600" smtClean="0">
                <a:solidFill>
                  <a:srgbClr val="60624E"/>
                </a:solidFill>
                <a:cs typeface="B Nazanin" panose="00000400000000000000" pitchFamily="2" charset="-78"/>
              </a:rPr>
              <a:t> تعیین تعداد و طول دسته ها بر اساس داده ها</a:t>
            </a:r>
          </a:p>
          <a:p>
            <a:pPr marL="0" indent="0" algn="just" rtl="1">
              <a:buFont typeface="Arial" panose="020B0604020202020204" pitchFamily="34" charset="0"/>
              <a:buNone/>
            </a:pPr>
            <a:r>
              <a:rPr lang="fa-IR" altLang="en-US" sz="2600" smtClean="0">
                <a:solidFill>
                  <a:srgbClr val="60624E"/>
                </a:solidFill>
                <a:cs typeface="B Nazanin" panose="00000400000000000000" pitchFamily="2" charset="-78"/>
              </a:rPr>
              <a:t>1- در مورد تعداد دسته‌ها با توجه به اینکه داده‌ها چه نوع هستن پیش زمینه‌ای داریم.</a:t>
            </a:r>
          </a:p>
          <a:p>
            <a:pPr marL="0" indent="0" algn="just" rtl="1">
              <a:buFont typeface="Arial" panose="020B0604020202020204" pitchFamily="34" charset="0"/>
              <a:buNone/>
            </a:pPr>
            <a:r>
              <a:rPr lang="fa-IR" altLang="en-US" sz="2600" smtClean="0">
                <a:solidFill>
                  <a:srgbClr val="60624E"/>
                </a:solidFill>
                <a:cs typeface="B Nazanin" panose="00000400000000000000" pitchFamily="2" charset="-78"/>
              </a:rPr>
              <a:t>2- در مورد تعداد دسته‌ها پیش زمینه‌ای نداریم و با توجه به طول دامنه تقسیم‌بندی می‌کنیم.</a:t>
            </a:r>
            <a:endParaRPr lang="en-US" altLang="en-US" sz="2600" smtClean="0">
              <a:solidFill>
                <a:srgbClr val="60624E"/>
              </a:solidFill>
              <a:cs typeface="B Nazanin" panose="00000400000000000000" pitchFamily="2" charset="-78"/>
            </a:endParaRPr>
          </a:p>
        </p:txBody>
      </p:sp>
      <p:graphicFrame>
        <p:nvGraphicFramePr>
          <p:cNvPr id="78852" name="Object 2"/>
          <p:cNvGraphicFramePr>
            <a:graphicFrameLocks noChangeAspect="1"/>
          </p:cNvGraphicFramePr>
          <p:nvPr/>
        </p:nvGraphicFramePr>
        <p:xfrm>
          <a:off x="2159000" y="2562225"/>
          <a:ext cx="4213225" cy="579438"/>
        </p:xfrm>
        <a:graphic>
          <a:graphicData uri="http://schemas.openxmlformats.org/presentationml/2006/ole">
            <mc:AlternateContent xmlns:mc="http://schemas.openxmlformats.org/markup-compatibility/2006">
              <mc:Choice xmlns:v="urn:schemas-microsoft-com:vml" Requires="v">
                <p:oleObj spid="_x0000_s78919" name="Equation" r:id="rId4" imgW="1294838" imgH="177723" progId="Equation.DSMT4">
                  <p:embed/>
                </p:oleObj>
              </mc:Choice>
              <mc:Fallback>
                <p:oleObj name="Equation" r:id="rId4" imgW="1294838" imgH="17772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562225"/>
                        <a:ext cx="42132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Date Placeholder 4"/>
          <p:cNvSpPr>
            <a:spLocks noGrp="1"/>
          </p:cNvSpPr>
          <p:nvPr>
            <p:ph type="dt" sz="quarter" idx="10"/>
          </p:nvPr>
        </p:nvSpPr>
        <p:spPr/>
        <p:txBody>
          <a:bodyPr/>
          <a:lstStyle/>
          <a:p>
            <a:pPr>
              <a:defRPr/>
            </a:pPr>
            <a:fld id="{B046BC96-F138-4BD6-9E25-3E2DD9EA2207}" type="datetime1">
              <a:rPr lang="fr-FR"/>
              <a:pPr>
                <a:defRPr/>
              </a:pPr>
              <a:t>31/12/2014</a:t>
            </a:fld>
            <a:endParaRPr lang="fr-CA"/>
          </a:p>
        </p:txBody>
      </p:sp>
      <p:sp>
        <p:nvSpPr>
          <p:cNvPr id="788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A85364-DFEC-46B2-8D5F-10B5A4655491}" type="slidenum">
              <a:rPr lang="fr-CA" altLang="en-US" sz="1200" smtClean="0">
                <a:solidFill>
                  <a:srgbClr val="898989"/>
                </a:solidFill>
              </a:rPr>
              <a:pPr>
                <a:spcBef>
                  <a:spcPct val="0"/>
                </a:spcBef>
                <a:buFontTx/>
                <a:buNone/>
              </a:pPr>
              <a:t>93</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Titre 1"/>
          <p:cNvSpPr>
            <a:spLocks noGrp="1"/>
          </p:cNvSpPr>
          <p:nvPr>
            <p:ph type="title"/>
          </p:nvPr>
        </p:nvSpPr>
        <p:spPr>
          <a:xfrm>
            <a:off x="2071688" y="274638"/>
            <a:ext cx="6615112" cy="1143000"/>
          </a:xfrm>
        </p:spPr>
        <p:txBody>
          <a:bodyPr/>
          <a:lstStyle/>
          <a:p>
            <a:pPr algn="just"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79875" name="Espace réservé du contenu 2"/>
          <p:cNvSpPr>
            <a:spLocks noGrp="1"/>
          </p:cNvSpPr>
          <p:nvPr>
            <p:ph idx="1"/>
          </p:nvPr>
        </p:nvSpPr>
        <p:spPr>
          <a:xfrm>
            <a:off x="6011863" y="1455738"/>
            <a:ext cx="2736850" cy="5068887"/>
          </a:xfrm>
        </p:spPr>
        <p:txBody>
          <a:bodyPr/>
          <a:lstStyle/>
          <a:p>
            <a:pPr marL="0" indent="0" algn="just" rtl="1">
              <a:buFont typeface="Arial" panose="020B0604020202020204" pitchFamily="34" charset="0"/>
              <a:buNone/>
            </a:pPr>
            <a:r>
              <a:rPr lang="fa-IR" altLang="en-US" sz="2600" b="1" smtClean="0">
                <a:solidFill>
                  <a:srgbClr val="60624E"/>
                </a:solidFill>
                <a:cs typeface="B Nazanin" panose="00000400000000000000" pitchFamily="2" charset="-78"/>
              </a:rPr>
              <a:t>گام پنجم: </a:t>
            </a:r>
            <a:r>
              <a:rPr lang="fa-IR" altLang="en-US" sz="2600" smtClean="0">
                <a:solidFill>
                  <a:srgbClr val="60624E"/>
                </a:solidFill>
                <a:cs typeface="B Nazanin" panose="00000400000000000000" pitchFamily="2" charset="-78"/>
              </a:rPr>
              <a:t>دسته بندی داده‌ها در </a:t>
            </a:r>
            <a:r>
              <a:rPr lang="en-US" altLang="en-US" sz="2600" smtClean="0">
                <a:solidFill>
                  <a:srgbClr val="60624E"/>
                </a:solidFill>
                <a:cs typeface="B Nazanin" panose="00000400000000000000" pitchFamily="2" charset="-78"/>
              </a:rPr>
              <a:t>SPSS</a:t>
            </a:r>
            <a:endParaRPr lang="fa-IR" altLang="en-US" sz="2600"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6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600" smtClean="0">
                <a:solidFill>
                  <a:srgbClr val="60624E"/>
                </a:solidFill>
                <a:cs typeface="B Nazanin" panose="00000400000000000000" pitchFamily="2" charset="-78"/>
              </a:rPr>
              <a:t>به منظور تشکیل کلاس های مورد نظر در نرم افزار </a:t>
            </a:r>
            <a:r>
              <a:rPr lang="en-US" altLang="en-US" sz="2600" smtClean="0">
                <a:solidFill>
                  <a:srgbClr val="60624E"/>
                </a:solidFill>
                <a:cs typeface="B Nazanin" panose="00000400000000000000" pitchFamily="2" charset="-78"/>
              </a:rPr>
              <a:t>SPSS</a:t>
            </a:r>
            <a:r>
              <a:rPr lang="fa-IR" altLang="en-US" sz="2600" smtClean="0">
                <a:solidFill>
                  <a:srgbClr val="60624E"/>
                </a:solidFill>
                <a:cs typeface="B Nazanin" panose="00000400000000000000" pitchFamily="2" charset="-78"/>
              </a:rPr>
              <a:t> به طریق زیر عمل می‌کنیم:</a:t>
            </a:r>
            <a:endParaRPr lang="en-US" altLang="en-US" sz="2600" smtClean="0">
              <a:solidFill>
                <a:srgbClr val="60624E"/>
              </a:solidFill>
              <a:cs typeface="B Nazanin" panose="00000400000000000000" pitchFamily="2" charset="-78"/>
            </a:endParaRP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439863"/>
            <a:ext cx="383857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FA5B9710-E02F-4C01-A857-2F3F5AD8FEDA}" type="datetime1">
              <a:rPr lang="fr-FR"/>
              <a:pPr>
                <a:defRPr/>
              </a:pPr>
              <a:t>31/12/2014</a:t>
            </a:fld>
            <a:endParaRPr lang="fr-CA"/>
          </a:p>
        </p:txBody>
      </p:sp>
      <p:sp>
        <p:nvSpPr>
          <p:cNvPr id="798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0941DC-3F30-4CA6-AF97-E525ED58155D}" type="slidenum">
              <a:rPr lang="fr-CA" altLang="en-US" sz="1200" smtClean="0">
                <a:solidFill>
                  <a:srgbClr val="898989"/>
                </a:solidFill>
              </a:rPr>
              <a:pPr>
                <a:spcBef>
                  <a:spcPct val="0"/>
                </a:spcBef>
                <a:buFontTx/>
                <a:buNone/>
              </a:pPr>
              <a:t>94</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طبقه بندی داده های پیوسته</a:t>
            </a:r>
            <a:endParaRPr lang="fr-CA" altLang="en-US" smtClean="0">
              <a:solidFill>
                <a:srgbClr val="EAFFCD"/>
              </a:solidFill>
            </a:endParaRPr>
          </a:p>
        </p:txBody>
      </p:sp>
      <p:sp>
        <p:nvSpPr>
          <p:cNvPr id="80899" name="Espace réservé du contenu 2"/>
          <p:cNvSpPr>
            <a:spLocks noGrp="1"/>
          </p:cNvSpPr>
          <p:nvPr>
            <p:ph idx="1"/>
          </p:nvPr>
        </p:nvSpPr>
        <p:spPr/>
        <p:txBody>
          <a:bodyPr/>
          <a:lstStyle/>
          <a:p>
            <a:pPr marL="0" indent="0" algn="just" rtl="1" eaLnBrk="1" hangingPunct="1">
              <a:buFont typeface="Arial" panose="020B0604020202020204" pitchFamily="34" charset="0"/>
              <a:buNone/>
            </a:pPr>
            <a:r>
              <a:rPr lang="fa-IR" altLang="en-US" smtClean="0">
                <a:solidFill>
                  <a:srgbClr val="EAFFCD"/>
                </a:solidFill>
                <a:cs typeface="B Nazanin" panose="00000400000000000000" pitchFamily="2" charset="-78"/>
              </a:rPr>
              <a:t>در اینجا می توان هر دو گزینه زیر را را انتخاب نمود</a:t>
            </a:r>
          </a:p>
          <a:p>
            <a:pPr marL="0" indent="0" algn="just" rtl="1" eaLnBrk="1" hangingPunct="1">
              <a:buFont typeface="Arial" panose="020B0604020202020204" pitchFamily="34" charset="0"/>
              <a:buNone/>
            </a:pPr>
            <a:endParaRPr lang="fa-IR" altLang="en-US" smtClean="0">
              <a:solidFill>
                <a:srgbClr val="EAFFCD"/>
              </a:solidFill>
              <a:cs typeface="B Nazanin" panose="00000400000000000000" pitchFamily="2" charset="-78"/>
            </a:endParaRPr>
          </a:p>
          <a:p>
            <a:pPr marL="0" indent="0" algn="just" eaLnBrk="1" hangingPunct="1">
              <a:buFont typeface="Wingdings" panose="05000000000000000000" pitchFamily="2" charset="2"/>
              <a:buChar char="Ø"/>
            </a:pPr>
            <a:r>
              <a:rPr lang="en-US" altLang="en-US" smtClean="0">
                <a:solidFill>
                  <a:srgbClr val="EAFFCD"/>
                </a:solidFill>
                <a:cs typeface="B Nazanin" panose="00000400000000000000" pitchFamily="2" charset="-78"/>
              </a:rPr>
              <a:t>Recode into same variables</a:t>
            </a:r>
          </a:p>
          <a:p>
            <a:pPr marL="0" indent="0" algn="just" eaLnBrk="1" hangingPunct="1">
              <a:buFont typeface="Wingdings" panose="05000000000000000000" pitchFamily="2" charset="2"/>
              <a:buChar char="Ø"/>
            </a:pPr>
            <a:r>
              <a:rPr lang="en-US" altLang="en-US" smtClean="0">
                <a:solidFill>
                  <a:srgbClr val="EAFFCD"/>
                </a:solidFill>
                <a:cs typeface="B Nazanin" panose="00000400000000000000" pitchFamily="2" charset="-78"/>
              </a:rPr>
              <a:t>Recode into different variables</a:t>
            </a:r>
          </a:p>
          <a:p>
            <a:pPr marL="0" indent="0" algn="just" rtl="1" eaLnBrk="1" hangingPunct="1">
              <a:buFont typeface="Arial" panose="020B0604020202020204" pitchFamily="34" charset="0"/>
              <a:buNone/>
            </a:pPr>
            <a:endParaRPr lang="fa-IR" altLang="en-US" smtClean="0">
              <a:solidFill>
                <a:srgbClr val="EAFFCD"/>
              </a:solidFill>
              <a:cs typeface="B Nazanin" panose="00000400000000000000" pitchFamily="2" charset="-78"/>
            </a:endParaRPr>
          </a:p>
          <a:p>
            <a:pPr marL="0" indent="0" algn="just" rtl="1" eaLnBrk="1" hangingPunct="1">
              <a:buFont typeface="Wingdings" panose="05000000000000000000" pitchFamily="2" charset="2"/>
              <a:buChar char="ü"/>
            </a:pPr>
            <a:r>
              <a:rPr lang="fa-IR" altLang="en-US" smtClean="0">
                <a:solidFill>
                  <a:srgbClr val="EAFFCD"/>
                </a:solidFill>
                <a:cs typeface="B Nazanin" panose="00000400000000000000" pitchFamily="2" charset="-78"/>
              </a:rPr>
              <a:t>اگر گزینه اول را انتخاب نماییم داده‌های طبقه بندی شده جایگزین داده‌های اولیه می شوند</a:t>
            </a:r>
          </a:p>
          <a:p>
            <a:pPr marL="0" indent="0" algn="just" rtl="1" eaLnBrk="1" hangingPunct="1">
              <a:buFont typeface="Wingdings" panose="05000000000000000000" pitchFamily="2" charset="2"/>
              <a:buChar char="ü"/>
            </a:pPr>
            <a:r>
              <a:rPr lang="fa-IR" altLang="en-US" smtClean="0">
                <a:solidFill>
                  <a:srgbClr val="EAFFCD"/>
                </a:solidFill>
                <a:cs typeface="B Nazanin" panose="00000400000000000000" pitchFamily="2" charset="-78"/>
              </a:rPr>
              <a:t>اگر گزینه دوم را انتخاب نماییم داده‌های طبقه بندی شده را در ستون جدیدی ذخیره می نماید</a:t>
            </a:r>
            <a:endParaRPr lang="fr-CA" altLang="en-US" smtClean="0">
              <a:solidFill>
                <a:srgbClr val="EAFFCD"/>
              </a:solidFill>
              <a:cs typeface="B Nazanin" panose="00000400000000000000" pitchFamily="2" charset="-78"/>
            </a:endParaRPr>
          </a:p>
        </p:txBody>
      </p:sp>
      <p:sp>
        <p:nvSpPr>
          <p:cNvPr id="4" name="Date Placeholder 3"/>
          <p:cNvSpPr>
            <a:spLocks noGrp="1"/>
          </p:cNvSpPr>
          <p:nvPr>
            <p:ph type="dt" sz="quarter" idx="10"/>
          </p:nvPr>
        </p:nvSpPr>
        <p:spPr/>
        <p:txBody>
          <a:bodyPr/>
          <a:lstStyle/>
          <a:p>
            <a:pPr>
              <a:defRPr/>
            </a:pPr>
            <a:fld id="{829CAAAF-11E9-4334-8F5F-B1E20BEDC058}" type="datetime1">
              <a:rPr lang="fr-FR"/>
              <a:pPr>
                <a:defRPr/>
              </a:pPr>
              <a:t>31/12/2014</a:t>
            </a:fld>
            <a:endParaRPr lang="fr-CA"/>
          </a:p>
        </p:txBody>
      </p:sp>
      <p:sp>
        <p:nvSpPr>
          <p:cNvPr id="809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1A06BF-06C4-400E-835B-C0C9D1234FF9}" type="slidenum">
              <a:rPr lang="fr-CA" altLang="en-US" sz="1200" smtClean="0">
                <a:solidFill>
                  <a:srgbClr val="898989"/>
                </a:solidFill>
              </a:rPr>
              <a:pPr>
                <a:spcBef>
                  <a:spcPct val="0"/>
                </a:spcBef>
                <a:buFontTx/>
                <a:buNone/>
              </a:pPr>
              <a:t>95</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Titre 1"/>
          <p:cNvSpPr>
            <a:spLocks noGrp="1"/>
          </p:cNvSpPr>
          <p:nvPr>
            <p:ph type="title"/>
          </p:nvPr>
        </p:nvSpPr>
        <p:spPr>
          <a:xfrm>
            <a:off x="2071688" y="274638"/>
            <a:ext cx="6615112" cy="1143000"/>
          </a:xfrm>
        </p:spPr>
        <p:txBody>
          <a:bodyPr/>
          <a:lstStyle/>
          <a:p>
            <a:pPr algn="just"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81923" name="Espace réservé du contenu 2"/>
          <p:cNvSpPr>
            <a:spLocks noGrp="1"/>
          </p:cNvSpPr>
          <p:nvPr>
            <p:ph idx="1"/>
          </p:nvPr>
        </p:nvSpPr>
        <p:spPr>
          <a:xfrm>
            <a:off x="2051050" y="1455738"/>
            <a:ext cx="6697663" cy="5068887"/>
          </a:xfrm>
        </p:spPr>
        <p:txBody>
          <a:bodyPr/>
          <a:lstStyle/>
          <a:p>
            <a:pPr marL="0" indent="0" algn="just" rtl="1">
              <a:buFont typeface="Arial" panose="020B0604020202020204" pitchFamily="34" charset="0"/>
              <a:buNone/>
            </a:pPr>
            <a:r>
              <a:rPr lang="fa-IR" altLang="en-US" sz="2500" smtClean="0">
                <a:solidFill>
                  <a:srgbClr val="60624E"/>
                </a:solidFill>
                <a:cs typeface="B Nazanin" panose="00000400000000000000" pitchFamily="2" charset="-78"/>
              </a:rPr>
              <a:t>پس از انتخاب </a:t>
            </a:r>
            <a:r>
              <a:rPr lang="en-US" altLang="en-US" sz="2500" smtClean="0">
                <a:solidFill>
                  <a:srgbClr val="60624E"/>
                </a:solidFill>
                <a:cs typeface="B Nazanin" panose="00000400000000000000" pitchFamily="2" charset="-78"/>
              </a:rPr>
              <a:t>recode into different variables</a:t>
            </a:r>
            <a:r>
              <a:rPr lang="fa-IR" altLang="en-US" sz="2500" smtClean="0">
                <a:solidFill>
                  <a:srgbClr val="60624E"/>
                </a:solidFill>
                <a:cs typeface="B Nazanin" panose="00000400000000000000" pitchFamily="2" charset="-78"/>
              </a:rPr>
              <a:t> پنجره زیر نمایان می شود.</a:t>
            </a: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en-US"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r>
              <a:rPr lang="fa-IR" altLang="en-US" sz="2500" smtClean="0">
                <a:solidFill>
                  <a:srgbClr val="60624E"/>
                </a:solidFill>
                <a:cs typeface="B Nazanin" panose="00000400000000000000" pitchFamily="2" charset="-78"/>
              </a:rPr>
              <a:t>داده ها را به عنوان </a:t>
            </a:r>
            <a:r>
              <a:rPr lang="en-US" altLang="en-US" sz="2500" smtClean="0">
                <a:solidFill>
                  <a:srgbClr val="60624E"/>
                </a:solidFill>
                <a:cs typeface="B Nazanin" panose="00000400000000000000" pitchFamily="2" charset="-78"/>
              </a:rPr>
              <a:t>input variables</a:t>
            </a:r>
            <a:r>
              <a:rPr lang="fa-IR" altLang="en-US" sz="2500" smtClean="0">
                <a:solidFill>
                  <a:srgbClr val="60624E"/>
                </a:solidFill>
                <a:cs typeface="B Nazanin" panose="00000400000000000000" pitchFamily="2" charset="-78"/>
              </a:rPr>
              <a:t> انتخاب می‌نماییم و برای داده های جدید در قسمت </a:t>
            </a:r>
            <a:r>
              <a:rPr lang="en-US" altLang="en-US" sz="2500" smtClean="0">
                <a:solidFill>
                  <a:srgbClr val="60624E"/>
                </a:solidFill>
                <a:cs typeface="B Nazanin" panose="00000400000000000000" pitchFamily="2" charset="-78"/>
              </a:rPr>
              <a:t>output variables</a:t>
            </a:r>
            <a:r>
              <a:rPr lang="fa-IR" altLang="en-US" sz="2500" smtClean="0">
                <a:solidFill>
                  <a:srgbClr val="60624E"/>
                </a:solidFill>
                <a:cs typeface="B Nazanin" panose="00000400000000000000" pitchFamily="2" charset="-78"/>
              </a:rPr>
              <a:t> اسم جدیدی انتخاب نموده و بر روی گزینه </a:t>
            </a:r>
            <a:r>
              <a:rPr lang="en-US" altLang="en-US" sz="2500" smtClean="0">
                <a:solidFill>
                  <a:srgbClr val="60624E"/>
                </a:solidFill>
                <a:cs typeface="B Nazanin" panose="00000400000000000000" pitchFamily="2" charset="-78"/>
              </a:rPr>
              <a:t>change</a:t>
            </a:r>
            <a:r>
              <a:rPr lang="fa-IR" altLang="en-US" sz="2500" smtClean="0">
                <a:solidFill>
                  <a:srgbClr val="60624E"/>
                </a:solidFill>
                <a:cs typeface="B Nazanin" panose="00000400000000000000" pitchFamily="2" charset="-78"/>
              </a:rPr>
              <a:t> کلیک می‌کنیم.</a:t>
            </a:r>
            <a:endParaRPr lang="en-US" altLang="en-US" sz="2500" smtClean="0">
              <a:solidFill>
                <a:srgbClr val="60624E"/>
              </a:solidFill>
              <a:cs typeface="B Nazanin" panose="00000400000000000000" pitchFamily="2" charset="-78"/>
            </a:endParaRPr>
          </a:p>
        </p:txBody>
      </p:sp>
      <p:pic>
        <p:nvPicPr>
          <p:cNvPr id="819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387600"/>
            <a:ext cx="532923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C39B0695-91FB-4CDB-90BC-68159135373A}" type="datetime1">
              <a:rPr lang="fr-FR"/>
              <a:pPr>
                <a:defRPr/>
              </a:pPr>
              <a:t>31/12/2014</a:t>
            </a:fld>
            <a:endParaRPr lang="fr-CA"/>
          </a:p>
        </p:txBody>
      </p:sp>
      <p:sp>
        <p:nvSpPr>
          <p:cNvPr id="819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8538C2-DE1D-4070-A094-912D8EAFA251}" type="slidenum">
              <a:rPr lang="fr-CA" altLang="en-US" sz="1200" smtClean="0">
                <a:solidFill>
                  <a:srgbClr val="898989"/>
                </a:solidFill>
              </a:rPr>
              <a:pPr>
                <a:spcBef>
                  <a:spcPct val="0"/>
                </a:spcBef>
                <a:buFontTx/>
                <a:buNone/>
              </a:pPr>
              <a:t>96</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itre 1"/>
          <p:cNvSpPr>
            <a:spLocks noGrp="1"/>
          </p:cNvSpPr>
          <p:nvPr>
            <p:ph type="title"/>
          </p:nvPr>
        </p:nvSpPr>
        <p:spPr>
          <a:xfrm>
            <a:off x="2071688" y="274638"/>
            <a:ext cx="6615112" cy="1143000"/>
          </a:xfrm>
        </p:spPr>
        <p:txBody>
          <a:bodyPr/>
          <a:lstStyle/>
          <a:p>
            <a:pPr algn="just"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82947" name="Espace réservé du contenu 2"/>
          <p:cNvSpPr>
            <a:spLocks noGrp="1"/>
          </p:cNvSpPr>
          <p:nvPr>
            <p:ph idx="1"/>
          </p:nvPr>
        </p:nvSpPr>
        <p:spPr>
          <a:xfrm>
            <a:off x="2071688" y="1600200"/>
            <a:ext cx="6615112" cy="4525963"/>
          </a:xfrm>
        </p:spPr>
        <p:txBody>
          <a:bodyPr/>
          <a:lstStyle/>
          <a:p>
            <a:pPr marL="0" indent="0" algn="just" rtl="1">
              <a:buFont typeface="Arial" panose="020B0604020202020204" pitchFamily="34" charset="0"/>
              <a:buNone/>
            </a:pPr>
            <a:r>
              <a:rPr lang="fa-IR" altLang="en-US" sz="2500" smtClean="0">
                <a:solidFill>
                  <a:srgbClr val="60624E"/>
                </a:solidFill>
                <a:cs typeface="B Nazanin" panose="00000400000000000000" pitchFamily="2" charset="-78"/>
              </a:rPr>
              <a:t>بر روی گزینه </a:t>
            </a:r>
            <a:r>
              <a:rPr lang="en-US" altLang="en-US" sz="2500" smtClean="0">
                <a:solidFill>
                  <a:srgbClr val="60624E"/>
                </a:solidFill>
                <a:cs typeface="B Nazanin" panose="00000400000000000000" pitchFamily="2" charset="-78"/>
              </a:rPr>
              <a:t>old and new values</a:t>
            </a:r>
            <a:r>
              <a:rPr lang="fa-IR" altLang="en-US" sz="2500" smtClean="0">
                <a:solidFill>
                  <a:srgbClr val="60624E"/>
                </a:solidFill>
                <a:cs typeface="B Nazanin" panose="00000400000000000000" pitchFamily="2" charset="-78"/>
              </a:rPr>
              <a:t> کلیک می‌کنیم و داده ها را به صورت زیر دسته بندی می‌کنیم.</a:t>
            </a: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a:p>
            <a:pPr marL="0" indent="0" algn="just" rtl="1">
              <a:buFont typeface="Arial" panose="020B0604020202020204" pitchFamily="34" charset="0"/>
              <a:buNone/>
            </a:pPr>
            <a:endParaRPr lang="fa-IR" altLang="en-US" sz="2500" smtClean="0">
              <a:solidFill>
                <a:srgbClr val="60624E"/>
              </a:solidFill>
              <a:cs typeface="B Nazanin" panose="00000400000000000000" pitchFamily="2" charset="-78"/>
            </a:endParaRPr>
          </a:p>
        </p:txBody>
      </p:sp>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636838"/>
            <a:ext cx="626427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C9E9007B-F65B-409E-8B7B-D0D14EEBEDB7}" type="datetime1">
              <a:rPr lang="fr-FR"/>
              <a:pPr>
                <a:defRPr/>
              </a:pPr>
              <a:t>31/12/2014</a:t>
            </a:fld>
            <a:endParaRPr lang="fr-CA"/>
          </a:p>
        </p:txBody>
      </p:sp>
      <p:sp>
        <p:nvSpPr>
          <p:cNvPr id="829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491443-36BE-488A-ADE0-159F48E3467B}" type="slidenum">
              <a:rPr lang="fr-CA" altLang="en-US" sz="1200" smtClean="0">
                <a:solidFill>
                  <a:srgbClr val="898989"/>
                </a:solidFill>
              </a:rPr>
              <a:pPr>
                <a:spcBef>
                  <a:spcPct val="0"/>
                </a:spcBef>
                <a:buFontTx/>
                <a:buNone/>
              </a:pPr>
              <a:t>97</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Titre 1"/>
          <p:cNvSpPr>
            <a:spLocks noGrp="1"/>
          </p:cNvSpPr>
          <p:nvPr>
            <p:ph type="title"/>
          </p:nvPr>
        </p:nvSpPr>
        <p:spPr>
          <a:xfrm>
            <a:off x="2071688" y="274638"/>
            <a:ext cx="6615112" cy="1143000"/>
          </a:xfrm>
        </p:spPr>
        <p:txBody>
          <a:bodyPr/>
          <a:lstStyle/>
          <a:p>
            <a:pPr algn="r" rtl="1" eaLnBrk="1" hangingPunct="1"/>
            <a:r>
              <a:rPr lang="fa-IR" altLang="en-US" b="1" smtClean="0">
                <a:solidFill>
                  <a:srgbClr val="60624E"/>
                </a:solidFill>
                <a:cs typeface="B Nazanin" panose="00000400000000000000" pitchFamily="2" charset="-78"/>
              </a:rPr>
              <a:t>طبقه بندی داده های پیوسته</a:t>
            </a:r>
            <a:endParaRPr lang="fr-CA" altLang="en-US" smtClean="0">
              <a:solidFill>
                <a:srgbClr val="60624E"/>
              </a:solidFill>
            </a:endParaRPr>
          </a:p>
        </p:txBody>
      </p:sp>
      <p:sp>
        <p:nvSpPr>
          <p:cNvPr id="83971" name="Espace réservé du contenu 2"/>
          <p:cNvSpPr>
            <a:spLocks noGrp="1"/>
          </p:cNvSpPr>
          <p:nvPr>
            <p:ph idx="1"/>
          </p:nvPr>
        </p:nvSpPr>
        <p:spPr>
          <a:xfrm>
            <a:off x="2071688" y="1600200"/>
            <a:ext cx="6615112" cy="4525963"/>
          </a:xfrm>
        </p:spPr>
        <p:txBody>
          <a:bodyPr/>
          <a:lstStyle/>
          <a:p>
            <a:pPr marL="0" indent="0" algn="just" rtl="1">
              <a:buFont typeface="Arial" panose="020B0604020202020204" pitchFamily="34" charset="0"/>
              <a:buNone/>
            </a:pPr>
            <a:r>
              <a:rPr lang="fa-IR" altLang="en-US" sz="2500" smtClean="0">
                <a:solidFill>
                  <a:srgbClr val="60624E"/>
                </a:solidFill>
                <a:cs typeface="B Nazanin" panose="00000400000000000000" pitchFamily="2" charset="-78"/>
              </a:rPr>
              <a:t>برای دسته بندی هر رده ابتدا مقدار ابتدا و انتهای آن را تعیین می‌کنیم و سپس مقدار جدید آن را در قسمت </a:t>
            </a:r>
            <a:r>
              <a:rPr lang="en-US" altLang="en-US" sz="2500" smtClean="0">
                <a:solidFill>
                  <a:srgbClr val="60624E"/>
                </a:solidFill>
                <a:cs typeface="B Nazanin" panose="00000400000000000000" pitchFamily="2" charset="-78"/>
              </a:rPr>
              <a:t>new value</a:t>
            </a:r>
            <a:r>
              <a:rPr lang="fa-IR" altLang="en-US" sz="2500" smtClean="0">
                <a:solidFill>
                  <a:srgbClr val="60624E"/>
                </a:solidFill>
                <a:cs typeface="B Nazanin" panose="00000400000000000000" pitchFamily="2" charset="-78"/>
              </a:rPr>
              <a:t> تعیین می‌کنیم و بر روی گزینه </a:t>
            </a:r>
            <a:r>
              <a:rPr lang="en-US" altLang="en-US" sz="2500" smtClean="0">
                <a:solidFill>
                  <a:srgbClr val="60624E"/>
                </a:solidFill>
                <a:cs typeface="B Nazanin" panose="00000400000000000000" pitchFamily="2" charset="-78"/>
              </a:rPr>
              <a:t>add</a:t>
            </a:r>
            <a:r>
              <a:rPr lang="fa-IR" altLang="en-US" sz="2500" smtClean="0">
                <a:solidFill>
                  <a:srgbClr val="60624E"/>
                </a:solidFill>
                <a:cs typeface="B Nazanin" panose="00000400000000000000" pitchFamily="2" charset="-78"/>
              </a:rPr>
              <a:t> کلیک می‌کنیم و تمامی 4 کلاس را به صورت زیر تعیین می‌نماییم.</a:t>
            </a:r>
            <a:endParaRPr lang="en-US" altLang="en-US" sz="2500" smtClean="0">
              <a:solidFill>
                <a:srgbClr val="60624E"/>
              </a:solidFill>
              <a:cs typeface="B Nazanin" panose="00000400000000000000" pitchFamily="2" charset="-78"/>
            </a:endParaRPr>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357563"/>
            <a:ext cx="645477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fld id="{9BE5CD46-9E73-4DD2-960E-2E070ACB2D12}" type="datetime1">
              <a:rPr lang="fr-FR"/>
              <a:pPr>
                <a:defRPr/>
              </a:pPr>
              <a:t>31/12/2014</a:t>
            </a:fld>
            <a:endParaRPr lang="fr-CA"/>
          </a:p>
        </p:txBody>
      </p:sp>
      <p:sp>
        <p:nvSpPr>
          <p:cNvPr id="839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E89E80-484F-401E-BF35-7E9FF8D1ADAF}" type="slidenum">
              <a:rPr lang="fr-CA" altLang="en-US" sz="1200" smtClean="0">
                <a:solidFill>
                  <a:srgbClr val="898989"/>
                </a:solidFill>
              </a:rPr>
              <a:pPr>
                <a:spcBef>
                  <a:spcPct val="0"/>
                </a:spcBef>
                <a:buFontTx/>
                <a:buNone/>
              </a:pPr>
              <a:t>98</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Titre 1"/>
          <p:cNvSpPr>
            <a:spLocks noGrp="1"/>
          </p:cNvSpPr>
          <p:nvPr>
            <p:ph type="title"/>
          </p:nvPr>
        </p:nvSpPr>
        <p:spPr/>
        <p:txBody>
          <a:bodyPr/>
          <a:lstStyle/>
          <a:p>
            <a:pPr eaLnBrk="1" hangingPunct="1"/>
            <a:r>
              <a:rPr lang="fa-IR" altLang="en-US" b="1" smtClean="0">
                <a:solidFill>
                  <a:srgbClr val="EAFFCD"/>
                </a:solidFill>
                <a:cs typeface="B Nazanin" panose="00000400000000000000" pitchFamily="2" charset="-78"/>
              </a:rPr>
              <a:t>طبقه بندی داده های پیوسته</a:t>
            </a:r>
            <a:endParaRPr lang="fr-CA" altLang="en-US" smtClean="0">
              <a:solidFill>
                <a:srgbClr val="EAFFCD"/>
              </a:solidFill>
            </a:endParaRPr>
          </a:p>
        </p:txBody>
      </p:sp>
      <p:sp>
        <p:nvSpPr>
          <p:cNvPr id="84995" name="Espace réservé du contenu 2"/>
          <p:cNvSpPr>
            <a:spLocks noGrp="1"/>
          </p:cNvSpPr>
          <p:nvPr>
            <p:ph idx="1"/>
          </p:nvPr>
        </p:nvSpPr>
        <p:spPr/>
        <p:txBody>
          <a:bodyPr/>
          <a:lstStyle/>
          <a:p>
            <a:pPr marL="0" indent="0" algn="just" rtl="1">
              <a:buFont typeface="Wingdings" panose="05000000000000000000" pitchFamily="2" charset="2"/>
              <a:buChar char="ü"/>
            </a:pPr>
            <a:r>
              <a:rPr lang="fa-IR" altLang="en-US" smtClean="0">
                <a:solidFill>
                  <a:srgbClr val="EAFFCD"/>
                </a:solidFill>
                <a:cs typeface="B Nazanin" panose="00000400000000000000" pitchFamily="2" charset="-78"/>
              </a:rPr>
              <a:t>پس از تعیین کلاس ها بر روی گزینه </a:t>
            </a:r>
            <a:r>
              <a:rPr lang="en-US" altLang="en-US" smtClean="0">
                <a:solidFill>
                  <a:srgbClr val="EAFFCD"/>
                </a:solidFill>
                <a:cs typeface="B Nazanin" panose="00000400000000000000" pitchFamily="2" charset="-78"/>
              </a:rPr>
              <a:t>continue</a:t>
            </a:r>
            <a:r>
              <a:rPr lang="fa-IR" altLang="en-US" smtClean="0">
                <a:solidFill>
                  <a:srgbClr val="EAFFCD"/>
                </a:solidFill>
                <a:cs typeface="B Nazanin" panose="00000400000000000000" pitchFamily="2" charset="-78"/>
              </a:rPr>
              <a:t> کلیک می‌کنیم و سپس تایید می‌نماییم. بدین صورت یک ستون جدید در داده ها ایجاد می شود.</a:t>
            </a:r>
          </a:p>
          <a:p>
            <a:pPr marL="0" indent="0" algn="just" rtl="1">
              <a:buFont typeface="Wingdings" panose="05000000000000000000" pitchFamily="2" charset="2"/>
              <a:buChar char="ü"/>
            </a:pPr>
            <a:endParaRPr lang="fa-IR" altLang="en-US" smtClean="0">
              <a:solidFill>
                <a:srgbClr val="60624E"/>
              </a:solidFill>
              <a:cs typeface="B Nazanin" panose="00000400000000000000" pitchFamily="2" charset="-78"/>
            </a:endParaRPr>
          </a:p>
          <a:p>
            <a:pPr marL="0" indent="0" algn="just" rtl="1">
              <a:buFont typeface="Wingdings" panose="05000000000000000000" pitchFamily="2" charset="2"/>
              <a:buChar char="ü"/>
            </a:pPr>
            <a:r>
              <a:rPr lang="fa-IR" altLang="en-US" smtClean="0">
                <a:solidFill>
                  <a:srgbClr val="EAFFCD"/>
                </a:solidFill>
                <a:cs typeface="B Nazanin" panose="00000400000000000000" pitchFamily="2" charset="-78"/>
              </a:rPr>
              <a:t>به منوی </a:t>
            </a:r>
            <a:r>
              <a:rPr lang="en-US" altLang="en-US" smtClean="0">
                <a:solidFill>
                  <a:srgbClr val="EAFFCD"/>
                </a:solidFill>
                <a:cs typeface="B Nazanin" panose="00000400000000000000" pitchFamily="2" charset="-78"/>
              </a:rPr>
              <a:t>variable view</a:t>
            </a:r>
            <a:r>
              <a:rPr lang="fa-IR" altLang="en-US" smtClean="0">
                <a:solidFill>
                  <a:srgbClr val="EAFFCD"/>
                </a:solidFill>
                <a:cs typeface="B Nazanin" panose="00000400000000000000" pitchFamily="2" charset="-78"/>
              </a:rPr>
              <a:t> می رویم و برای داده‌های ایجاد شده </a:t>
            </a:r>
            <a:r>
              <a:rPr lang="en-US" altLang="en-US" smtClean="0">
                <a:solidFill>
                  <a:srgbClr val="EAFFCD"/>
                </a:solidFill>
                <a:cs typeface="B Nazanin" panose="00000400000000000000" pitchFamily="2" charset="-78"/>
              </a:rPr>
              <a:t>value</a:t>
            </a:r>
            <a:r>
              <a:rPr lang="fa-IR" altLang="en-US" smtClean="0">
                <a:solidFill>
                  <a:srgbClr val="EAFFCD"/>
                </a:solidFill>
                <a:cs typeface="B Nazanin" panose="00000400000000000000" pitchFamily="2" charset="-78"/>
              </a:rPr>
              <a:t> تعریف می‌کنیم. بدین صورت هنگام تنظیم جدول فراوانی به جای نمایش نماینده کلاس ها، رده هر کلاس را نشان خواهد داد.</a:t>
            </a:r>
          </a:p>
        </p:txBody>
      </p:sp>
      <p:sp>
        <p:nvSpPr>
          <p:cNvPr id="4" name="Date Placeholder 3"/>
          <p:cNvSpPr>
            <a:spLocks noGrp="1"/>
          </p:cNvSpPr>
          <p:nvPr>
            <p:ph type="dt" sz="quarter" idx="10"/>
          </p:nvPr>
        </p:nvSpPr>
        <p:spPr/>
        <p:txBody>
          <a:bodyPr/>
          <a:lstStyle/>
          <a:p>
            <a:pPr>
              <a:defRPr/>
            </a:pPr>
            <a:fld id="{008F8A1E-AFEC-4212-8411-E55F361B660C}" type="datetime1">
              <a:rPr lang="fr-FR"/>
              <a:pPr>
                <a:defRPr/>
              </a:pPr>
              <a:t>31/12/2014</a:t>
            </a:fld>
            <a:endParaRPr lang="fr-CA"/>
          </a:p>
        </p:txBody>
      </p:sp>
      <p:sp>
        <p:nvSpPr>
          <p:cNvPr id="849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A83FDC-98AD-469F-BEF4-F1386752E97D}" type="slidenum">
              <a:rPr lang="fr-CA" altLang="en-US" sz="1200" smtClean="0">
                <a:solidFill>
                  <a:srgbClr val="898989"/>
                </a:solidFill>
              </a:rPr>
              <a:pPr>
                <a:spcBef>
                  <a:spcPct val="0"/>
                </a:spcBef>
                <a:buFontTx/>
                <a:buNone/>
              </a:pPr>
              <a:t>99</a:t>
            </a:fld>
            <a:endParaRPr lang="fr-CA" altLang="en-US" sz="1200"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TotalTime>
  <Words>4708</Words>
  <Application>Microsoft Office PowerPoint</Application>
  <PresentationFormat>On-screen Show (4:3)</PresentationFormat>
  <Paragraphs>931</Paragraphs>
  <Slides>144</Slides>
  <Notes>1</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144</vt:i4>
      </vt:variant>
    </vt:vector>
  </HeadingPairs>
  <TitlesOfParts>
    <vt:vector size="154" baseType="lpstr">
      <vt:lpstr>SimSun</vt:lpstr>
      <vt:lpstr>Arial</vt:lpstr>
      <vt:lpstr>B Nazanin</vt:lpstr>
      <vt:lpstr>B Titr</vt:lpstr>
      <vt:lpstr>Calibri</vt:lpstr>
      <vt:lpstr>Times New Roman</vt:lpstr>
      <vt:lpstr>Wingdings</vt:lpstr>
      <vt:lpstr>Wingdings 2</vt:lpstr>
      <vt:lpstr>Thème Office</vt:lpstr>
      <vt:lpstr>Equation</vt:lpstr>
      <vt:lpstr>تنظیم و پردازش داده‌های پژوهشی</vt:lpstr>
      <vt:lpstr>PowerPoint Presentation</vt:lpstr>
      <vt:lpstr>فهرست</vt:lpstr>
      <vt:lpstr>تعریفی از آمار</vt:lpstr>
      <vt:lpstr>تعریفی از آمار</vt:lpstr>
      <vt:lpstr>انواع روش‌های آماری</vt:lpstr>
      <vt:lpstr>تعاریف</vt:lpstr>
      <vt:lpstr>آمار توصیفی</vt:lpstr>
      <vt:lpstr>آمار توصیفی</vt:lpstr>
      <vt:lpstr>تعاریف</vt:lpstr>
      <vt:lpstr>تعاریف</vt:lpstr>
      <vt:lpstr>تعاریف</vt:lpstr>
      <vt:lpstr>تعاریف</vt:lpstr>
      <vt:lpstr>تعاریف</vt:lpstr>
      <vt:lpstr>تعاریف</vt:lpstr>
      <vt:lpstr>تعاریف</vt:lpstr>
      <vt:lpstr>معيارهاي مركزي</vt:lpstr>
      <vt:lpstr>میانگین</vt:lpstr>
      <vt:lpstr>مثال</vt:lpstr>
      <vt:lpstr>مد</vt:lpstr>
      <vt:lpstr>میانه</vt:lpstr>
      <vt:lpstr>مثال</vt:lpstr>
      <vt:lpstr>چندک ها</vt:lpstr>
      <vt:lpstr>چندک ها</vt:lpstr>
      <vt:lpstr>مثال</vt:lpstr>
      <vt:lpstr>شاخص‌های پراکندگی</vt:lpstr>
      <vt:lpstr>فهرست</vt:lpstr>
      <vt:lpstr>PowerPoint Presentation</vt:lpstr>
      <vt:lpstr>SPSS</vt:lpstr>
      <vt:lpstr>PowerPoint Presentation</vt:lpstr>
      <vt:lpstr>PowerPoint Presentation</vt:lpstr>
      <vt:lpstr>SPSS</vt:lpstr>
      <vt:lpstr>PowerPoint Presentation</vt:lpstr>
      <vt:lpstr>SPSS</vt:lpstr>
      <vt:lpstr>SPSS</vt:lpstr>
      <vt:lpstr>SPSS</vt:lpstr>
      <vt:lpstr>SPSS</vt:lpstr>
      <vt:lpstr>SPSS</vt:lpstr>
      <vt:lpstr>SPSS</vt:lpstr>
      <vt:lpstr>SPSS</vt:lpstr>
      <vt:lpstr>SPSS</vt:lpstr>
      <vt:lpstr>SPSS</vt:lpstr>
      <vt:lpstr>SPSS</vt:lpstr>
      <vt:lpstr>SPSS</vt:lpstr>
      <vt:lpstr>SPSS</vt:lpstr>
      <vt:lpstr>فهرست</vt:lpstr>
      <vt:lpstr>داده گسسته</vt:lpstr>
      <vt:lpstr>فهرست</vt:lpstr>
      <vt:lpstr>داده گسسته</vt:lpstr>
      <vt:lpstr>داده‌های اسمی</vt:lpstr>
      <vt:lpstr>PowerPoint Presentation</vt:lpstr>
      <vt:lpstr>داده‌های اسمی</vt:lpstr>
      <vt:lpstr>داده‌های اسمی</vt:lpstr>
      <vt:lpstr>داده‌های اسمی</vt:lpstr>
      <vt:lpstr>داده‌های اسمی</vt:lpstr>
      <vt:lpstr>داده‌های اسمی</vt:lpstr>
      <vt:lpstr>فهرست</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داده‌های ترتیبی</vt:lpstr>
      <vt:lpstr>فهرست</vt:lpstr>
      <vt:lpstr>تعریف داده پیوسته</vt:lpstr>
      <vt:lpstr>فهرست</vt:lpstr>
      <vt:lpstr>طبقه بندی داده های پیوسته و رسم جدول فراوانی</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طبقه بندی داده های پیوسته</vt:lpstr>
      <vt:lpstr>رسم جدول فراوانی</vt:lpstr>
      <vt:lpstr>رسم جدول فراوانی</vt:lpstr>
      <vt:lpstr>رسم جدول فراوانی</vt:lpstr>
      <vt:lpstr>فهرست</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رسم نمودار در داده های پیوسته</vt:lpstr>
      <vt:lpstr>فهرست</vt:lpstr>
      <vt:lpstr>آماره های توصیفی در داده 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آماره‌های توصیفی در داده‌های پیوسته</vt:lpstr>
      <vt:lpstr>فهرست</vt:lpstr>
      <vt:lpstr>آمار استنباطی</vt:lpstr>
      <vt:lpstr>آمار استنباطی</vt:lpstr>
      <vt:lpstr>آمار استنباطی</vt:lpstr>
      <vt:lpstr>آمار استنباطی</vt:lpstr>
      <vt:lpstr>آمار استنباطی</vt:lpstr>
      <vt:lpstr>آمار استنباطی</vt:lpstr>
      <vt:lpstr>آماره‌های توصیفی در داده‌های پیوسته</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2014</cp:lastModifiedBy>
  <cp:revision>321</cp:revision>
  <dcterms:created xsi:type="dcterms:W3CDTF">2008-04-17T02:15:40Z</dcterms:created>
  <dcterms:modified xsi:type="dcterms:W3CDTF">2014-12-31T08:50:43Z</dcterms:modified>
</cp:coreProperties>
</file>