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0" r:id="rId4"/>
    <p:sldId id="259" r:id="rId5"/>
    <p:sldId id="265" r:id="rId6"/>
    <p:sldId id="258" r:id="rId7"/>
    <p:sldId id="269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6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6E3C44F-B24F-4EF8-94D9-85B4F6AF5969}" type="datetimeFigureOut">
              <a:rPr lang="fa-IR" smtClean="0"/>
              <a:t>22/02/1447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8800047-BD5D-4ACB-A068-6452D001240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23382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7996" y="1287888"/>
            <a:ext cx="8915399" cy="1552037"/>
          </a:xfrm>
        </p:spPr>
        <p:txBody>
          <a:bodyPr>
            <a:noAutofit/>
          </a:bodyPr>
          <a:lstStyle/>
          <a:p>
            <a:pPr algn="ctr" rtl="0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Noncardiac Chest Pain: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Epidemiology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Course </a:t>
            </a:r>
            <a:b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Pathogenesis</a:t>
            </a:r>
            <a:endParaRPr lang="fa-I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24819" y="3837221"/>
            <a:ext cx="8915399" cy="1126283"/>
          </a:xfrm>
        </p:spPr>
        <p:txBody>
          <a:bodyPr>
            <a:noAutofit/>
          </a:bodyPr>
          <a:lstStyle/>
          <a:p>
            <a:pPr rtl="0"/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Shahin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Keshtkar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Rajabi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MD</a:t>
            </a:r>
          </a:p>
          <a:p>
            <a:pPr rtl="0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 of Internal Medicine</a:t>
            </a:r>
          </a:p>
          <a:p>
            <a:pPr rtl="0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Iran University of Medical Sciences (IUMS)</a:t>
            </a:r>
            <a:endParaRPr lang="fa-I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806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1255175"/>
            <a:ext cx="8911687" cy="1280890"/>
          </a:xfrm>
        </p:spPr>
        <p:txBody>
          <a:bodyPr>
            <a:normAutofit/>
          </a:bodyPr>
          <a:lstStyle/>
          <a:p>
            <a:pPr algn="ctr" rtl="0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Endoscopic findings</a:t>
            </a:r>
            <a:endParaRPr lang="fa-I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6181" y="2069206"/>
            <a:ext cx="8915400" cy="377762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Endoscopic findings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Noncardiac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Chest Pain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Patients vs GERD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Barrett’s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esophagus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Esophageal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inflammation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Hiatal hernia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Stricture/stenosis</a:t>
            </a:r>
          </a:p>
          <a:p>
            <a:pPr algn="l" rtl="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prevalence of these findings was significantly lower in the NCCP group when compared with the GERD group.</a:t>
            </a:r>
          </a:p>
          <a:p>
            <a:pPr algn="l" rtl="0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findings were more common in NCCP group.</a:t>
            </a:r>
            <a:endParaRPr lang="fa-I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fa-I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355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78%-92%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objective evidence of GERD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demonstrated symptoms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improvement on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anti-reflux treatment.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contrast, response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PPI treatment in NCCP patients without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 evidence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GERD ranged between 10% and 14%.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501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615" y="1383964"/>
            <a:ext cx="8911687" cy="117893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Motility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a-I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6834" y="2133600"/>
            <a:ext cx="9375820" cy="3777622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minority of patients with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non-cardiac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chest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demonstrate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motility abnormalities.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 large studies demonstrated that approximately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30% of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NCCP patients had abnormal esophageal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manometry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70% had normal esophageal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motility.</a:t>
            </a:r>
          </a:p>
          <a:p>
            <a:pPr marL="0" indent="0" algn="l" rtl="0">
              <a:buNone/>
            </a:pP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836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Nutcracker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esophagus (14.4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%) was the most commonly documented esophageal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motility abnormality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followed by nonspecific esophageal motor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 (10.8%).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Diffuse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spasm, achalasia and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hypertensive lower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sphincter were very uncommon 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7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NCCP patients who underwent simultaneous esophageal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manometry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pH testing, chest pain was more commonly associated with acid reflux events than motility abnormalities.</a:t>
            </a:r>
          </a:p>
          <a:p>
            <a:pPr algn="l" rtl="0"/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114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2170" y="1074871"/>
            <a:ext cx="8911687" cy="1280890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Esophageal Hypersensitivity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8756" y="2030569"/>
            <a:ext cx="8915400" cy="377762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hypersensitivity has been demonstrated 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of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non-gastroesophageal reflux disease-related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noncardiac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chest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have consistently documented alteration in pain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perception regardless of whether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dysmotility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present or absent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patients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NCCP.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423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Visceral hypersensitivity is a phenomenon in which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visceral stimulus is enhanced independently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intensity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stimulus.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Peripheral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central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mechanisms have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 proposed to be responsible for visceral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hypersensitivity 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with NCCP.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770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Peripheral sensitization involves the reduction of esophageal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threshold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increase in the transduction processes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afferent neurons.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have demonstrated that patients with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non-GERD related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lower perception thresholds for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262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435" y="1328155"/>
            <a:ext cx="8911687" cy="805445"/>
          </a:xfrm>
        </p:spPr>
        <p:txBody>
          <a:bodyPr/>
          <a:lstStyle/>
          <a:p>
            <a:pPr algn="ctr" rt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Comorbidity </a:t>
            </a:r>
            <a:endParaRPr lang="fa-I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comorbidity has been shown to be common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affects up to 75% of patients.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co-morbidities, such as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panic disorder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anxiety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common 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non-cardiac chest pain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 rtl="0">
              <a:buNone/>
            </a:pP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742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all esophageal symptoms, chest pain was shown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closely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correlate with psychometric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abnormalities.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large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study, from 441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presenting with chest pain to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emergency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a heart center, 25% were diagnosed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suffering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a panic attack.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120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6254" y="991672"/>
            <a:ext cx="8911687" cy="1030311"/>
          </a:xfrm>
        </p:spPr>
        <p:txBody>
          <a:bodyPr>
            <a:normAutofit/>
          </a:bodyPr>
          <a:lstStyle/>
          <a:p>
            <a:pPr algn="ctr" rtl="0"/>
            <a:r>
              <a:rPr lang="en-US" sz="3200" b="1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Noncardiac Chest Pain</a:t>
            </a:r>
            <a:endParaRPr lang="fa-IR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4818" y="2021983"/>
            <a:ext cx="8915400" cy="3777622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NCCP may report squeezing or burning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substernal chest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pain, which may radiate to the back, neck, arms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jaws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is indistinguishable from cardiac related chest pain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 should first undergo evaluation by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cardiologist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exclude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cardiac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angina.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it comes to chest pain, the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cardiologist’s first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priority is to exclude any acute life-threatening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cardiovascular condition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3317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NCCP patients with psychological disorders show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diminished quality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life, more frequent chest pain, and less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treatment satisfaction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 NCCP patients without psychological comorbidity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Gender differences related to psychological factors have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been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observed in NCCP patients. Men reported less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depression and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trait anxiety than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273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480" y="1226197"/>
            <a:ext cx="8911687" cy="1280890"/>
          </a:xfrm>
        </p:spPr>
        <p:txBody>
          <a:bodyPr/>
          <a:lstStyle/>
          <a:p>
            <a:pPr algn="ctr" rtl="0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fa-I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NCCP appears to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very common, without any gender predilection, and be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associated with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good prognosis. More has been learned over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years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GERD, esophageal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dysmotility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esophageal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hypersensitivity and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comorbidity as important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underlying mechanisms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NCCP.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1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27094" y="1837386"/>
            <a:ext cx="8915400" cy="3777622"/>
          </a:xfrm>
        </p:spPr>
        <p:txBody>
          <a:bodyPr/>
          <a:lstStyle/>
          <a:p>
            <a:pPr marL="0" indent="0" algn="l" rtl="0">
              <a:buNone/>
            </a:pPr>
            <a:r>
              <a:rPr lang="en-US" sz="5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  <a:p>
            <a:pPr marL="0" indent="0" algn="l" rtl="0">
              <a:buNone/>
            </a:pPr>
            <a:r>
              <a:rPr lang="en-US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Your Attention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7266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803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the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cardiologist any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of the following clinical characteristics are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suggestive of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atypical cardiac angina and only one or none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characteristics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indicative of NCCP: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substernal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chest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discomfort or pressure that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lasts several minutes,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induced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exertion, emotion, exposure to cold or a large meal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is relieved by rest or nitroglycerine usually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signify cardiac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angina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639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9257" y="1412383"/>
            <a:ext cx="9122020" cy="4370231"/>
          </a:xfrm>
        </p:spPr>
        <p:txBody>
          <a:bodyPr>
            <a:no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Compared to patients with cardiac angina, those with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NCCP are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 younger, less likely to have typical symptoms,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more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likely to have a normal resting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electrocardiogram.</a:t>
            </a:r>
          </a:p>
          <a:p>
            <a:pPr lvl="0"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NCCP is a prevalent disorder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(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approximately 25% 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population based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studies)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leading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Open Sans" pitchFamily="34" charset="-122"/>
                <a:cs typeface="Times New Roman" panose="02020603050405020304" pitchFamily="18" charset="0"/>
              </a:rPr>
              <a:t>to high healthcare utilization and significant work absenteeism rates (29%).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736" y="1251955"/>
            <a:ext cx="8911687" cy="1280890"/>
          </a:xfrm>
        </p:spPr>
        <p:txBody>
          <a:bodyPr/>
          <a:lstStyle/>
          <a:p>
            <a:pPr algn="ctr" rtl="0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Epidemiology</a:t>
            </a:r>
            <a:endParaRPr lang="fa-I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3302" y="2030569"/>
            <a:ext cx="8915400" cy="377762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Gender distribution among NCCP patients was similar (24% among males and 22% among females).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Epidemiologic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 report a decrease in the prevalence of NCCP with increasing age. Women under 25 years of age and those between 45 and 55 years of age have the highest prevalence rates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Open Sans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350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3766" y="649868"/>
            <a:ext cx="8040195" cy="431958"/>
          </a:xfrm>
        </p:spPr>
        <p:txBody>
          <a:bodyPr>
            <a:noAutofit/>
          </a:bodyPr>
          <a:lstStyle/>
          <a:p>
            <a:pPr lvl="0" algn="ctr" defTabSz="914400" rtl="0">
              <a:spcBef>
                <a:spcPts val="0"/>
              </a:spcBef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Common Noncardiac,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Nonesophageal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Etiologies </a:t>
            </a: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for</a:t>
            </a:r>
            <a:b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en-US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Chest Pain</a:t>
            </a:r>
            <a:b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fa-IR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1627228" y="1251035"/>
            <a:ext cx="559006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Musculoskeletal</a:t>
            </a:r>
          </a:p>
          <a:p>
            <a:pPr defTabSz="914400"/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Tietze’s</a:t>
            </a:r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syndrome</a:t>
            </a:r>
          </a:p>
          <a:p>
            <a:pPr defTabSz="914400"/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Costochondritis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Fibromyalgia</a:t>
            </a:r>
          </a:p>
          <a:p>
            <a:pPr defTabSz="914400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Gastrointestinal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Gastric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Biliary tree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Pancreatic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Intra-abdominal masses (benign and malignant)</a:t>
            </a:r>
          </a:p>
          <a:p>
            <a:pPr defTabSz="914400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Pulmonary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Pneumonia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Pulmonary embolus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Lung cancer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Sarcoidosis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Pneumothorax and </a:t>
            </a:r>
            <a:r>
              <a:rPr lang="en-US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pneumomediastinum</a:t>
            </a:r>
            <a:endParaRPr lang="en-US" sz="20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Pleural effusions</a:t>
            </a:r>
          </a:p>
          <a:p>
            <a:pPr defTabSz="914400"/>
            <a:r>
              <a:rPr lang="en-US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Intrathoracic masses (benign and malignant)</a:t>
            </a:r>
          </a:p>
        </p:txBody>
      </p:sp>
      <p:sp>
        <p:nvSpPr>
          <p:cNvPr id="5" name="Rectangle 4"/>
          <p:cNvSpPr/>
          <p:nvPr/>
        </p:nvSpPr>
        <p:spPr>
          <a:xfrm>
            <a:off x="7217293" y="226846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/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Miscellaneous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Aortic disorders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Pericarditis and myocarditis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Herpes zoster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Drug-induced pain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Sickle cell crisis</a:t>
            </a:r>
          </a:p>
          <a:p>
            <a:pPr lvl="0" defTabSz="91440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Psychological disorders</a:t>
            </a:r>
          </a:p>
        </p:txBody>
      </p:sp>
    </p:spTree>
    <p:extLst>
      <p:ext uri="{BB962C8B-B14F-4D97-AF65-F5344CB8AC3E}">
        <p14:creationId xmlns:p14="http://schemas.microsoft.com/office/powerpoint/2010/main" val="378170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despite its chronic nature,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noncardiac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chest pain has no impact on patients’ mortality.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main underlying mechanisms include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 indent="-342900" algn="l" rtl="0">
              <a:buFont typeface="Wingdings" panose="05000000000000000000" pitchFamily="2" charset="2"/>
              <a:buChar char="Ø"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gastroesophageal reflux </a:t>
            </a:r>
          </a:p>
          <a:p>
            <a:pPr lvl="2"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dysmotility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algn="l" rtl="0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hypersensitivity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94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Gastroesophageal Reflux Disease</a:t>
            </a:r>
            <a:r>
              <a:rPr lang="en-US" sz="6000" dirty="0">
                <a:latin typeface="Humnst777BT"/>
              </a:rPr>
              <a:t/>
            </a:r>
            <a:br>
              <a:rPr lang="en-US" sz="6000" dirty="0">
                <a:latin typeface="Humnst777BT"/>
              </a:rPr>
            </a:br>
            <a:endParaRPr lang="fa-IR" dirty="0"/>
          </a:p>
        </p:txBody>
      </p:sp>
      <p:sp>
        <p:nvSpPr>
          <p:cNvPr id="4" name="Text 1"/>
          <p:cNvSpPr>
            <a:spLocks noGrp="1"/>
          </p:cNvSpPr>
          <p:nvPr>
            <p:ph idx="1"/>
          </p:nvPr>
        </p:nvSpPr>
        <p:spPr>
          <a:xfrm>
            <a:off x="927847" y="1594508"/>
            <a:ext cx="10919011" cy="37776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normAutofit/>
          </a:bodyPr>
          <a:lstStyle/>
          <a:p>
            <a:pPr algn="l" rtl="0">
              <a:lnSpc>
                <a:spcPts val="5083"/>
              </a:lnSpc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Gastroesophageal reflux disease is the most common esophageal cause for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noncardiac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lnSpc>
                <a:spcPts val="5083"/>
              </a:lnSpc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chest pain in patients with and without coronary artery disease.</a:t>
            </a:r>
          </a:p>
          <a:p>
            <a:pPr algn="l" rtl="0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Ambulatory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hour esophageal pH testing studies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demonstrated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half of NCCP patients have an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abnormal esophageal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 exposure.</a:t>
            </a:r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lnSpc>
                <a:spcPts val="5083"/>
              </a:lnSpc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503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mechanism by which gastroesophageal reflux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NCCP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remains poorly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understood.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still unclear why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esophageal exposure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gastric content in some patients causes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heartburn and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others chest pain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 rtl="0"/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GERD-related mucosal abnormalities are not uncommon in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esophagus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NCCP patients. However, the prevalence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anatomical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 is lower than what has been observed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GERD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patients.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fa-I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813202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495</TotalTime>
  <Words>967</Words>
  <Application>Microsoft Office PowerPoint</Application>
  <PresentationFormat>Widescreen</PresentationFormat>
  <Paragraphs>92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Century Gothic</vt:lpstr>
      <vt:lpstr>Humnst777BT</vt:lpstr>
      <vt:lpstr>Open Sans</vt:lpstr>
      <vt:lpstr>Tahoma</vt:lpstr>
      <vt:lpstr>Times New Roman</vt:lpstr>
      <vt:lpstr>Wingdings</vt:lpstr>
      <vt:lpstr>Wingdings 3</vt:lpstr>
      <vt:lpstr>Wisp</vt:lpstr>
      <vt:lpstr>Noncardiac Chest Pain:  Epidemiology, Natural Course  and Pathogenesis</vt:lpstr>
      <vt:lpstr>Noncardiac Chest Pain</vt:lpstr>
      <vt:lpstr>PowerPoint Presentation</vt:lpstr>
      <vt:lpstr>PowerPoint Presentation</vt:lpstr>
      <vt:lpstr>Epidemiology</vt:lpstr>
      <vt:lpstr>Common Noncardiac, Nonesophageal Etiologies for  Chest Pain </vt:lpstr>
      <vt:lpstr>PowerPoint Presentation</vt:lpstr>
      <vt:lpstr>Gastroesophageal Reflux Disease </vt:lpstr>
      <vt:lpstr>PowerPoint Presentation</vt:lpstr>
      <vt:lpstr>Endoscopic findings</vt:lpstr>
      <vt:lpstr>PowerPoint Presentation</vt:lpstr>
      <vt:lpstr>Esophageal Motility </vt:lpstr>
      <vt:lpstr>PowerPoint Presentation</vt:lpstr>
      <vt:lpstr>PowerPoint Presentation</vt:lpstr>
      <vt:lpstr>Esophageal Hypersensitivity </vt:lpstr>
      <vt:lpstr>PowerPoint Presentation</vt:lpstr>
      <vt:lpstr>PowerPoint Presentation</vt:lpstr>
      <vt:lpstr>Psychological Comorbidity </vt:lpstr>
      <vt:lpstr>PowerPoint Presentation</vt:lpstr>
      <vt:lpstr>PowerPoint Presentation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Noncardiac Chest Pain: Epidemiology,  Natural Course and Pathogenesis</dc:title>
  <dc:creator>A-Elaheh</dc:creator>
  <cp:lastModifiedBy>A-Elaheh</cp:lastModifiedBy>
  <cp:revision>50</cp:revision>
  <dcterms:created xsi:type="dcterms:W3CDTF">2025-08-16T04:22:32Z</dcterms:created>
  <dcterms:modified xsi:type="dcterms:W3CDTF">2025-08-16T16:44:47Z</dcterms:modified>
</cp:coreProperties>
</file>