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57" r:id="rId2"/>
    <p:sldId id="258" r:id="rId3"/>
    <p:sldId id="259" r:id="rId4"/>
    <p:sldId id="260" r:id="rId5"/>
    <p:sldId id="269" r:id="rId6"/>
    <p:sldId id="271" r:id="rId7"/>
    <p:sldId id="272" r:id="rId8"/>
    <p:sldId id="261" r:id="rId9"/>
    <p:sldId id="262" r:id="rId10"/>
    <p:sldId id="263" r:id="rId11"/>
    <p:sldId id="264" r:id="rId12"/>
    <p:sldId id="265" r:id="rId13"/>
    <p:sldId id="270" r:id="rId14"/>
    <p:sldId id="267" r:id="rId15"/>
  </p:sldIdLst>
  <p:sldSz cx="12192000" cy="6858000"/>
  <p:notesSz cx="7099300" cy="10234613"/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A85C"/>
    <a:srgbClr val="73B149"/>
    <a:srgbClr val="FFF4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fld id="{4592EA32-E2E7-48AC-81AE-83043BB11DE7}" type="datetimeFigureOut">
              <a:rPr lang="fa-IR" smtClean="0"/>
              <a:t>20/05/1447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3507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3507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fld id="{36518FBE-E33A-469B-9D8E-F869DB64B82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040788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FEC8-1C99-4126-9160-0E8ED1B6F836}" type="datetimeFigureOut">
              <a:rPr lang="fa-IR" smtClean="0"/>
              <a:t>20/05/1447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67BB-BC7B-4377-BB52-89DB570A1F6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45940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FEC8-1C99-4126-9160-0E8ED1B6F836}" type="datetimeFigureOut">
              <a:rPr lang="fa-IR" smtClean="0"/>
              <a:t>20/05/1447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67BB-BC7B-4377-BB52-89DB570A1F6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95417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FEC8-1C99-4126-9160-0E8ED1B6F836}" type="datetimeFigureOut">
              <a:rPr lang="fa-IR" smtClean="0"/>
              <a:t>20/05/1447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67BB-BC7B-4377-BB52-89DB570A1F6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29490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FEC8-1C99-4126-9160-0E8ED1B6F836}" type="datetimeFigureOut">
              <a:rPr lang="fa-IR" smtClean="0"/>
              <a:t>20/05/1447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67BB-BC7B-4377-BB52-89DB570A1F6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93446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FEC8-1C99-4126-9160-0E8ED1B6F836}" type="datetimeFigureOut">
              <a:rPr lang="fa-IR" smtClean="0"/>
              <a:t>20/05/1447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67BB-BC7B-4377-BB52-89DB570A1F6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64622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FEC8-1C99-4126-9160-0E8ED1B6F836}" type="datetimeFigureOut">
              <a:rPr lang="fa-IR" smtClean="0"/>
              <a:t>20/05/1447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67BB-BC7B-4377-BB52-89DB570A1F6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55895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FEC8-1C99-4126-9160-0E8ED1B6F836}" type="datetimeFigureOut">
              <a:rPr lang="fa-IR" smtClean="0"/>
              <a:t>20/05/1447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67BB-BC7B-4377-BB52-89DB570A1F6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79658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FEC8-1C99-4126-9160-0E8ED1B6F836}" type="datetimeFigureOut">
              <a:rPr lang="fa-IR" smtClean="0"/>
              <a:t>20/05/1447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67BB-BC7B-4377-BB52-89DB570A1F6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79584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FEC8-1C99-4126-9160-0E8ED1B6F836}" type="datetimeFigureOut">
              <a:rPr lang="fa-IR" smtClean="0"/>
              <a:t>20/05/1447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67BB-BC7B-4377-BB52-89DB570A1F6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8784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FEC8-1C99-4126-9160-0E8ED1B6F836}" type="datetimeFigureOut">
              <a:rPr lang="fa-IR" smtClean="0"/>
              <a:t>20/05/1447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67BB-BC7B-4377-BB52-89DB570A1F6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09108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FEC8-1C99-4126-9160-0E8ED1B6F836}" type="datetimeFigureOut">
              <a:rPr lang="fa-IR" smtClean="0"/>
              <a:t>20/05/1447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67BB-BC7B-4377-BB52-89DB570A1F6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00690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FFEC8-1C99-4126-9160-0E8ED1B6F836}" type="datetimeFigureOut">
              <a:rPr lang="fa-IR" smtClean="0"/>
              <a:t>20/05/1447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967BB-BC7B-4377-BB52-89DB570A1F6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3876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hajournals.org/doi/10.1161/STROKEAHA.124.048057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283" y="403761"/>
            <a:ext cx="10943035" cy="3760825"/>
          </a:xfrm>
        </p:spPr>
        <p:txBody>
          <a:bodyPr>
            <a:normAutofit/>
          </a:bodyPr>
          <a:lstStyle/>
          <a:p>
            <a:pPr rtl="1"/>
            <a:r>
              <a:rPr lang="fa-IR" b="1" dirty="0">
                <a:cs typeface="B Titr" panose="00000700000000000000" pitchFamily="2" charset="-78"/>
              </a:rPr>
              <a:t>سکته </a:t>
            </a:r>
            <a:r>
              <a:rPr lang="fa-IR" b="1" dirty="0" smtClean="0">
                <a:cs typeface="B Titr" panose="00000700000000000000" pitchFamily="2" charset="-78"/>
              </a:rPr>
              <a:t>مغزی و بی‌اختیاری ادراری</a:t>
            </a:r>
            <a:br>
              <a:rPr lang="fa-IR" b="1" dirty="0" smtClean="0">
                <a:cs typeface="B Titr" panose="00000700000000000000" pitchFamily="2" charset="-78"/>
              </a:rPr>
            </a:br>
            <a:r>
              <a:rPr lang="fa-IR" b="1" dirty="0" smtClean="0">
                <a:cs typeface="B Titr" panose="00000700000000000000" pitchFamily="2" charset="-78"/>
              </a:rPr>
              <a:t/>
            </a:r>
            <a:br>
              <a:rPr lang="fa-IR" b="1" dirty="0" smtClean="0">
                <a:cs typeface="B Titr" panose="00000700000000000000" pitchFamily="2" charset="-78"/>
              </a:rPr>
            </a:br>
            <a:r>
              <a:rPr lang="en-US" sz="6700" b="1" cap="all" dirty="0">
                <a:solidFill>
                  <a:srgbClr val="00B050"/>
                </a:solidFill>
                <a:latin typeface="Rockwell Condensed"/>
              </a:rPr>
              <a:t>Poststroke Urinary Incontinence</a:t>
            </a:r>
            <a:endParaRPr lang="fa-IR" sz="6700" b="1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1708" y="4740639"/>
            <a:ext cx="9917722" cy="1710961"/>
          </a:xfrm>
        </p:spPr>
        <p:txBody>
          <a:bodyPr>
            <a:noAutofit/>
          </a:bodyPr>
          <a:lstStyle/>
          <a:p>
            <a:pPr algn="r" rtl="1">
              <a:lnSpc>
                <a:spcPct val="150000"/>
              </a:lnSpc>
            </a:pPr>
            <a:r>
              <a:rPr lang="fa-IR" b="1" dirty="0">
                <a:cs typeface="B Nazanin" panose="00000400000000000000" pitchFamily="2" charset="-78"/>
              </a:rPr>
              <a:t>دکتر عباس والی</a:t>
            </a:r>
          </a:p>
          <a:p>
            <a:pPr algn="r" rtl="1">
              <a:lnSpc>
                <a:spcPct val="150000"/>
              </a:lnSpc>
            </a:pPr>
            <a:r>
              <a:rPr lang="fa-IR" b="1" dirty="0">
                <a:cs typeface="B Nazanin" panose="00000400000000000000" pitchFamily="2" charset="-78"/>
              </a:rPr>
              <a:t>متخصص </a:t>
            </a:r>
            <a:r>
              <a:rPr lang="fa-IR" b="1" dirty="0" smtClean="0">
                <a:cs typeface="B Nazanin" panose="00000400000000000000" pitchFamily="2" charset="-78"/>
              </a:rPr>
              <a:t>اورولوژی، هئیت علمی پژوهشکده </a:t>
            </a:r>
            <a:r>
              <a:rPr lang="fa-IR" b="1" dirty="0">
                <a:cs typeface="B Nazanin" panose="00000400000000000000" pitchFamily="2" charset="-78"/>
              </a:rPr>
              <a:t>مهندسی و علوم پزشکی </a:t>
            </a:r>
            <a:r>
              <a:rPr lang="fa-IR" b="1" dirty="0" smtClean="0">
                <a:cs typeface="B Nazanin" panose="00000400000000000000" pitchFamily="2" charset="-78"/>
              </a:rPr>
              <a:t>جانبازان</a:t>
            </a:r>
            <a:endParaRPr lang="fa-IR" b="1" dirty="0"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7825" y="6045200"/>
            <a:ext cx="814175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66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69900"/>
            <a:ext cx="10515600" cy="868570"/>
          </a:xfrm>
        </p:spPr>
        <p:txBody>
          <a:bodyPr>
            <a:normAutofit fontScale="90000"/>
          </a:bodyPr>
          <a:lstStyle/>
          <a:p>
            <a:pPr algn="ctr" rtl="1"/>
            <a:r>
              <a:rPr lang="fa-IR" b="1" dirty="0">
                <a:solidFill>
                  <a:srgbClr val="00B050"/>
                </a:solidFill>
                <a:cs typeface="B Titr" panose="00000700000000000000" pitchFamily="2" charset="-78"/>
              </a:rPr>
              <a:t>درمان بی‌اختیاری ادراری پس از هفته اول سکته مغزی</a:t>
            </a:r>
            <a:endParaRPr lang="fa-IR" dirty="0">
              <a:solidFill>
                <a:srgbClr val="00B05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12900"/>
            <a:ext cx="10515600" cy="4564063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قدم اول ارزیابی موارد زیر است</a:t>
            </a:r>
            <a:r>
              <a:rPr lang="fa-I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:</a:t>
            </a:r>
            <a:br>
              <a:rPr lang="fa-I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</a:br>
            <a:endParaRPr lang="fa-IR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  <a:p>
            <a:pPr lvl="0" algn="r" rtl="1"/>
            <a:r>
              <a:rPr lang="fa-IR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rPr>
              <a:t>سابقه </a:t>
            </a:r>
            <a:r>
              <a:rPr lang="fa-IR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rPr>
              <a:t>مشکلات و بیماری‌های قبلی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cs typeface="B Nazanin" panose="00000400000000000000" pitchFamily="2" charset="-78"/>
            </a:endParaRPr>
          </a:p>
          <a:p>
            <a:pPr lvl="0" algn="r" rtl="1"/>
            <a:r>
              <a:rPr lang="fa-IR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rPr>
              <a:t>داروهای مصرفی بیمار 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cs typeface="B Nazanin" panose="00000400000000000000" pitchFamily="2" charset="-78"/>
            </a:endParaRPr>
          </a:p>
          <a:p>
            <a:pPr lvl="0" algn="r" rtl="1"/>
            <a:r>
              <a:rPr lang="fa-IR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rPr>
              <a:t>حجم مایعات مصرفی بیمار در طول ۲۴ ساعت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cs typeface="B Nazanin" panose="00000400000000000000" pitchFamily="2" charset="-78"/>
            </a:endParaRPr>
          </a:p>
          <a:p>
            <a:pPr lvl="0" algn="r" rtl="1"/>
            <a:r>
              <a:rPr lang="fa-IR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rPr>
              <a:t> حجم ادرار دفعی در ۲۴ ساعت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cs typeface="B Nazanin" panose="00000400000000000000" pitchFamily="2" charset="-78"/>
            </a:endParaRPr>
          </a:p>
          <a:p>
            <a:pPr lvl="0" algn="r" rtl="1"/>
            <a:r>
              <a:rPr lang="fa-IR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rPr>
              <a:t>بررسی آزمایش ادرار و کشت ادرار برای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rPr>
              <a:t>UTI</a:t>
            </a:r>
          </a:p>
          <a:p>
            <a:pPr lvl="0" algn="r" rtl="1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rPr>
              <a:t>انجام سونوگرافی و سی تی اسکن در بیمارانی که سابقه مشکل ادراری دارند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cs typeface="B Nazanin" panose="00000400000000000000" pitchFamily="2" charset="-78"/>
            </a:endParaRPr>
          </a:p>
          <a:p>
            <a:pPr marL="0" indent="0" algn="r">
              <a:buNone/>
            </a:pPr>
            <a:endParaRPr lang="fa-IR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7825" y="6045200"/>
            <a:ext cx="814175" cy="812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688" y="1841725"/>
            <a:ext cx="3493303" cy="205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44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9975"/>
          </a:xfrm>
        </p:spPr>
        <p:txBody>
          <a:bodyPr>
            <a:normAutofit/>
          </a:bodyPr>
          <a:lstStyle/>
          <a:p>
            <a:pPr algn="ctr" rtl="1"/>
            <a:r>
              <a:rPr lang="fa-IR" sz="4000" b="1" dirty="0">
                <a:solidFill>
                  <a:srgbClr val="00B050"/>
                </a:solidFill>
                <a:cs typeface="B Titr" panose="00000700000000000000" pitchFamily="2" charset="-78"/>
              </a:rPr>
              <a:t>اقدامات درمانی مناسب با توجه به شرایط هر بیمار</a:t>
            </a:r>
            <a:endParaRPr lang="en-US" sz="4000" b="1" dirty="0">
              <a:solidFill>
                <a:srgbClr val="00B05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01800"/>
            <a:ext cx="10515600" cy="4749800"/>
          </a:xfrm>
        </p:spPr>
        <p:txBody>
          <a:bodyPr>
            <a:normAutofit/>
          </a:bodyPr>
          <a:lstStyle/>
          <a:p>
            <a:pPr lvl="0" algn="r" rtl="1"/>
            <a:r>
              <a:rPr lang="fa-IR" sz="3400" b="1" dirty="0">
                <a:solidFill>
                  <a:srgbClr val="08A8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تمرینات مثانه</a:t>
            </a:r>
            <a:endParaRPr lang="en-US" sz="3400" b="1" dirty="0">
              <a:solidFill>
                <a:srgbClr val="08A85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dirty="0">
                <a:cs typeface="B Nazanin" panose="00000400000000000000" pitchFamily="2" charset="-78"/>
              </a:rPr>
              <a:t> به بیمار توصیه می‌شود ابتدا دفعات توالت رفتن روی یک ساعت تنظیم شود و هر هفته ۱۰ الی ۱۵ دقیقه فاصله زمانی بیشتر شود</a:t>
            </a:r>
            <a:r>
              <a:rPr lang="en-US" dirty="0">
                <a:cs typeface="B Nazanin" panose="00000400000000000000" pitchFamily="2" charset="-78"/>
              </a:rPr>
              <a:t> .</a:t>
            </a:r>
            <a:r>
              <a:rPr lang="fa-IR" dirty="0">
                <a:cs typeface="B Nazanin" panose="00000400000000000000" pitchFamily="2" charset="-78"/>
              </a:rPr>
              <a:t> میزان مایع مصرفی و مواد محرک مثل چای و قهوه نیز بایستی لحاظ شود.</a:t>
            </a:r>
            <a:endParaRPr lang="en-US" dirty="0">
              <a:cs typeface="B Nazanin" panose="00000400000000000000" pitchFamily="2" charset="-78"/>
            </a:endParaRPr>
          </a:p>
          <a:p>
            <a:pPr lvl="0" algn="r" rtl="1"/>
            <a:r>
              <a:rPr lang="fa-IR" sz="3400" b="1" dirty="0">
                <a:solidFill>
                  <a:srgbClr val="08A8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درمان دارویی</a:t>
            </a:r>
            <a:endParaRPr lang="en-US" sz="3400" b="1" dirty="0">
              <a:solidFill>
                <a:srgbClr val="08A85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dirty="0">
                <a:cs typeface="B Nazanin" panose="00000400000000000000" pitchFamily="2" charset="-78"/>
              </a:rPr>
              <a:t> در صورتی که برای فشار خون بیمار دیورتیک مصرف می‌شود بهتر است جایگزین گردد. داروی آنتی کولینرژیک و آنتی بیوتیک برای عفونت نیز در موارد مورد نیاز استفاده می‌شود برای </a:t>
            </a:r>
            <a:r>
              <a:rPr lang="en-US" dirty="0">
                <a:cs typeface="B Nazanin" panose="00000400000000000000" pitchFamily="2" charset="-78"/>
              </a:rPr>
              <a:t>BPH</a:t>
            </a:r>
            <a:r>
              <a:rPr lang="fa-IR" dirty="0">
                <a:cs typeface="B Nazanin" panose="00000400000000000000" pitchFamily="2" charset="-78"/>
              </a:rPr>
              <a:t> نیز می‌توان از آلفا بلوکر ها استفاده نمود.</a:t>
            </a:r>
            <a:endParaRPr lang="en-US" dirty="0">
              <a:cs typeface="B Nazanin" panose="00000400000000000000" pitchFamily="2" charset="-78"/>
            </a:endParaRPr>
          </a:p>
          <a:p>
            <a:pPr lvl="0" algn="r" rtl="1"/>
            <a:r>
              <a:rPr lang="fa-IR" sz="3400" b="1" dirty="0">
                <a:solidFill>
                  <a:srgbClr val="08A8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کاهش وزن</a:t>
            </a:r>
            <a:endParaRPr lang="en-US" sz="3400" b="1" dirty="0">
              <a:solidFill>
                <a:srgbClr val="08A85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7825" y="6045200"/>
            <a:ext cx="814175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31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4000" b="1" dirty="0">
                <a:solidFill>
                  <a:srgbClr val="00B050"/>
                </a:solidFill>
                <a:cs typeface="B Titr" panose="00000700000000000000" pitchFamily="2" charset="-78"/>
              </a:rPr>
              <a:t>اقدامات درمانی مناسب با توجه به شرایط هر بیمار</a:t>
            </a:r>
            <a:endParaRPr lang="fa-IR" sz="4000" dirty="0">
              <a:solidFill>
                <a:srgbClr val="00B05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r" rtl="1"/>
            <a:r>
              <a:rPr lang="fa-IR" sz="3400" b="1" dirty="0">
                <a:solidFill>
                  <a:srgbClr val="08A8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ورزش کف لگن </a:t>
            </a:r>
          </a:p>
          <a:p>
            <a:pPr marL="0" indent="0" algn="r" rtl="1">
              <a:buNone/>
            </a:pPr>
            <a:r>
              <a:rPr lang="fa-IR" dirty="0">
                <a:cs typeface="B Nazanin" panose="00000400000000000000" pitchFamily="2" charset="-78"/>
              </a:rPr>
              <a:t>به منظور تقویت عضلات کف لگن و اسفنکتر انجام می‌شود و به صورت انقباض عضلانی کف لگن و نگهداری انقباض به مدت 7 ثانیه و رها کردن و استراحت کردن به مدت 7 ثانیه است.</a:t>
            </a:r>
            <a:endParaRPr lang="en-US" dirty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dirty="0">
                <a:cs typeface="B Nazanin" panose="00000400000000000000" pitchFamily="2" charset="-78"/>
              </a:rPr>
              <a:t>بهتر است با ۵ بار در روز شروع شود و سپس هر روز دو بار اضافه شود و ترجیحاً در سه وضعیت درازکش، نشسته و ایستاده تکرار شود.</a:t>
            </a:r>
            <a:endParaRPr lang="en-US" dirty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dirty="0">
                <a:cs typeface="B Nazanin" panose="00000400000000000000" pitchFamily="2" charset="-78"/>
              </a:rPr>
              <a:t>وقتی تعداد به ۲۰ بار رسید در دو مقطع زمانی صبح و عصر تقسیم شود و تا ۶ ماه ادامه یابد معمولا پس از سه ماه اثربخشی این درمان برای بیمار محسوس خواهد شد.</a:t>
            </a:r>
            <a:endParaRPr lang="en-US" dirty="0">
              <a:cs typeface="B Nazanin" panose="00000400000000000000" pitchFamily="2" charset="-78"/>
            </a:endParaRPr>
          </a:p>
          <a:p>
            <a:pPr algn="r" rtl="1"/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7825" y="6045200"/>
            <a:ext cx="814175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27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351" y="1396041"/>
            <a:ext cx="7956651" cy="42091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7825" y="6045200"/>
            <a:ext cx="814175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74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79500"/>
            <a:ext cx="10515600" cy="5097463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fa-IR" sz="5400" dirty="0">
                <a:solidFill>
                  <a:srgbClr val="00B050"/>
                </a:solidFill>
                <a:cs typeface="B Titr" panose="00000700000000000000" pitchFamily="2" charset="-78"/>
              </a:rPr>
              <a:t/>
            </a:r>
            <a:br>
              <a:rPr lang="fa-IR" sz="5400" dirty="0">
                <a:solidFill>
                  <a:srgbClr val="00B050"/>
                </a:solidFill>
                <a:cs typeface="B Titr" panose="00000700000000000000" pitchFamily="2" charset="-78"/>
              </a:rPr>
            </a:br>
            <a:r>
              <a:rPr lang="fa-IR" sz="5400" dirty="0">
                <a:solidFill>
                  <a:srgbClr val="00B050"/>
                </a:solidFill>
                <a:cs typeface="B Titr" panose="00000700000000000000" pitchFamily="2" charset="-78"/>
              </a:rPr>
              <a:t/>
            </a:r>
            <a:br>
              <a:rPr lang="fa-IR" sz="5400" dirty="0">
                <a:solidFill>
                  <a:srgbClr val="00B050"/>
                </a:solidFill>
                <a:cs typeface="B Titr" panose="00000700000000000000" pitchFamily="2" charset="-78"/>
              </a:rPr>
            </a:br>
            <a:r>
              <a:rPr lang="fa-IR" sz="5400" dirty="0">
                <a:solidFill>
                  <a:srgbClr val="00B050"/>
                </a:solidFill>
                <a:cs typeface="B Titr" panose="00000700000000000000" pitchFamily="2" charset="-78"/>
              </a:rPr>
              <a:t>از همراهی و توجه شما سپاسگزاریم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7825" y="6045200"/>
            <a:ext cx="814175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68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3424" y="338942"/>
            <a:ext cx="7264400" cy="863599"/>
          </a:xfrm>
        </p:spPr>
        <p:txBody>
          <a:bodyPr>
            <a:normAutofit/>
          </a:bodyPr>
          <a:lstStyle/>
          <a:p>
            <a:pPr algn="r" rtl="1"/>
            <a:r>
              <a:rPr lang="fa-IR" sz="4800" dirty="0">
                <a:solidFill>
                  <a:srgbClr val="00B050"/>
                </a:solidFill>
                <a:cs typeface="B Titr" panose="00000700000000000000" pitchFamily="2" charset="-78"/>
              </a:rPr>
              <a:t>مقدمه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13400" y="1202541"/>
            <a:ext cx="5764424" cy="4842659"/>
          </a:xfrm>
        </p:spPr>
        <p:txBody>
          <a:bodyPr>
            <a:normAutofit fontScale="92500" lnSpcReduction="10000"/>
          </a:bodyPr>
          <a:lstStyle/>
          <a:p>
            <a:pPr algn="just" rtl="1">
              <a:lnSpc>
                <a:spcPct val="170000"/>
              </a:lnSpc>
            </a:pPr>
            <a:r>
              <a:rPr lang="fa-IR" dirty="0">
                <a:cs typeface="B Nazanin" panose="00000400000000000000" pitchFamily="2" charset="-78"/>
              </a:rPr>
              <a:t>بی‌اختیاری ادراری پس از سکته مغزی عارضه شایعی می‌باشد .۵۰ درصد بیماران سکته مغزی بستری در بیمارستان توانایی کنترل ادرار ندارند و یک سوم آنها نیز بی‌اختیاری مدفوع دارند.</a:t>
            </a:r>
            <a:endParaRPr lang="en-US" dirty="0">
              <a:cs typeface="B Nazanin" panose="00000400000000000000" pitchFamily="2" charset="-78"/>
            </a:endParaRPr>
          </a:p>
          <a:p>
            <a:pPr algn="just" rtl="1">
              <a:lnSpc>
                <a:spcPct val="170000"/>
              </a:lnSpc>
            </a:pPr>
            <a:r>
              <a:rPr lang="fa-IR" dirty="0" smtClean="0">
                <a:cs typeface="B Nazanin" panose="00000400000000000000" pitchFamily="2" charset="-78"/>
              </a:rPr>
              <a:t>نکته </a:t>
            </a:r>
            <a:r>
              <a:rPr lang="fa-IR" dirty="0">
                <a:cs typeface="B Nazanin" panose="00000400000000000000" pitchFamily="2" charset="-78"/>
              </a:rPr>
              <a:t>قابل توجه اینکه پس از گذشت یک سال از سکته </a:t>
            </a:r>
            <a:r>
              <a:rPr lang="fa-IR" dirty="0" smtClean="0">
                <a:cs typeface="B Nazanin" panose="00000400000000000000" pitchFamily="2" charset="-78"/>
              </a:rPr>
              <a:t>مغزی بی‌اختیاری </a:t>
            </a:r>
            <a:r>
              <a:rPr lang="fa-IR" dirty="0">
                <a:cs typeface="B Nazanin" panose="00000400000000000000" pitchFamily="2" charset="-78"/>
              </a:rPr>
              <a:t>ادرار فقط در ۱۵ درصد بیماران باقی می‌ماند </a:t>
            </a:r>
            <a:r>
              <a:rPr lang="fa-IR" dirty="0" smtClean="0">
                <a:cs typeface="B Nazanin" panose="00000400000000000000" pitchFamily="2" charset="-78"/>
              </a:rPr>
              <a:t>و 85 </a:t>
            </a:r>
            <a:r>
              <a:rPr lang="fa-IR" dirty="0">
                <a:cs typeface="B Nazanin" panose="00000400000000000000" pitchFamily="2" charset="-78"/>
              </a:rPr>
              <a:t>درصد </a:t>
            </a:r>
            <a:r>
              <a:rPr lang="fa-IR" dirty="0" smtClean="0">
                <a:cs typeface="B Nazanin" panose="00000400000000000000" pitchFamily="2" charset="-78"/>
              </a:rPr>
              <a:t>بیماران توانایی کنترل </a:t>
            </a:r>
            <a:r>
              <a:rPr lang="fa-IR" dirty="0">
                <a:cs typeface="B Nazanin" panose="00000400000000000000" pitchFamily="2" charset="-78"/>
              </a:rPr>
              <a:t>ادرار را به دست می‌آورند.</a:t>
            </a:r>
            <a:endParaRPr lang="en-US" dirty="0">
              <a:cs typeface="B Nazanin" panose="00000400000000000000" pitchFamily="2" charset="-78"/>
            </a:endParaRPr>
          </a:p>
          <a:p>
            <a:pPr algn="just" rtl="1">
              <a:lnSpc>
                <a:spcPct val="170000"/>
              </a:lnSpc>
            </a:pPr>
            <a:r>
              <a:rPr lang="fa-IR" dirty="0">
                <a:cs typeface="B Nazanin" panose="00000400000000000000" pitchFamily="2" charset="-78"/>
              </a:rPr>
              <a:t> کنترل مدفوع عمدتاً زودتر از بازگشت توانایی کنترل ادرار بازگشت میکند.</a:t>
            </a:r>
            <a:endParaRPr lang="en-US" dirty="0">
              <a:cs typeface="B Nazanin" panose="00000400000000000000" pitchFamily="2" charset="-78"/>
            </a:endParaRPr>
          </a:p>
          <a:p>
            <a:pPr algn="just" rtl="1">
              <a:lnSpc>
                <a:spcPct val="170000"/>
              </a:lnSpc>
            </a:pPr>
            <a:endParaRPr lang="fa-IR" dirty="0"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7824" y="6045200"/>
            <a:ext cx="814175" cy="812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38692"/>
            <a:ext cx="4678630" cy="381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18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900" y="365125"/>
            <a:ext cx="11112500" cy="1325563"/>
          </a:xfrm>
        </p:spPr>
        <p:txBody>
          <a:bodyPr/>
          <a:lstStyle/>
          <a:p>
            <a:pPr algn="ctr" rtl="1"/>
            <a:r>
              <a:rPr lang="fa-IR" b="1" dirty="0">
                <a:solidFill>
                  <a:srgbClr val="00B050"/>
                </a:solidFill>
                <a:cs typeface="B Titr" panose="00000700000000000000" pitchFamily="2" charset="-78"/>
              </a:rPr>
              <a:t>علل و عوامل موثر بی‌اختیاری ادرار پس از سکته مغزی</a:t>
            </a:r>
            <a:endParaRPr lang="fa-IR" dirty="0">
              <a:solidFill>
                <a:srgbClr val="00B05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690688"/>
            <a:ext cx="10539625" cy="4672012"/>
          </a:xfrm>
        </p:spPr>
        <p:txBody>
          <a:bodyPr>
            <a:normAutofit fontScale="92500"/>
          </a:bodyPr>
          <a:lstStyle/>
          <a:p>
            <a:pPr algn="just" rtl="1">
              <a:lnSpc>
                <a:spcPct val="100000"/>
              </a:lnSpc>
            </a:pPr>
            <a:r>
              <a:rPr lang="fa-IR" sz="3200" b="1" dirty="0">
                <a:solidFill>
                  <a:srgbClr val="08A8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آسیب مغزی</a:t>
            </a:r>
            <a:endParaRPr lang="en-US" sz="3200" dirty="0">
              <a:solidFill>
                <a:srgbClr val="08A85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  <a:p>
            <a:pPr marL="0" indent="0" algn="just" rtl="1">
              <a:lnSpc>
                <a:spcPct val="100000"/>
              </a:lnSpc>
              <a:buNone/>
            </a:pPr>
            <a:r>
              <a:rPr lang="fa-IR" dirty="0">
                <a:cs typeface="B Nazanin" panose="00000400000000000000" pitchFamily="2" charset="-78"/>
              </a:rPr>
              <a:t>اولین و مهمترین علت بی‌اختیاری ادرار در بیماران سکته مغزی اختلال خونرسانی و انفارکت قسمت‌هایی از مغز است که مسئول مستقیم در هماهنگی مراکز کنترل ادرار ، مغز و نخاع هستند.</a:t>
            </a:r>
          </a:p>
          <a:p>
            <a:pPr algn="just" rtl="1">
              <a:lnSpc>
                <a:spcPct val="100000"/>
              </a:lnSpc>
            </a:pPr>
            <a:r>
              <a:rPr lang="fa-IR" sz="3200" b="1" dirty="0" smtClean="0">
                <a:solidFill>
                  <a:srgbClr val="08A8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ناتوانی </a:t>
            </a:r>
            <a:r>
              <a:rPr lang="fa-IR" sz="3200" b="1" dirty="0">
                <a:solidFill>
                  <a:srgbClr val="08A8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حرکتی و ارتباطی</a:t>
            </a:r>
            <a:r>
              <a:rPr lang="fa-IR" sz="3200" dirty="0">
                <a:solidFill>
                  <a:srgbClr val="08A8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 </a:t>
            </a:r>
            <a:endParaRPr lang="en-US" sz="3200" dirty="0">
              <a:solidFill>
                <a:srgbClr val="08A85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  <a:p>
            <a:pPr marL="0" indent="0" algn="just" rtl="1">
              <a:lnSpc>
                <a:spcPct val="100000"/>
              </a:lnSpc>
              <a:buNone/>
            </a:pPr>
            <a:r>
              <a:rPr lang="fa-IR" dirty="0">
                <a:cs typeface="B Nazanin" panose="00000400000000000000" pitchFamily="2" charset="-78"/>
              </a:rPr>
              <a:t>عامل دیگر در این موضوع ناتوانی در حرکت و فلج اندام‌هاست. ناتوانی در تکلم و ارتباط با اطرافیان و درخواست کمک برای رساندن بیمار به توالت هم مزید بر علت می‌شود.</a:t>
            </a:r>
          </a:p>
          <a:p>
            <a:pPr algn="just" rtl="1">
              <a:lnSpc>
                <a:spcPct val="100000"/>
              </a:lnSpc>
            </a:pPr>
            <a:r>
              <a:rPr lang="fa-IR" sz="3500" b="1" dirty="0" smtClean="0">
                <a:solidFill>
                  <a:srgbClr val="08A8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بیماری‌های </a:t>
            </a:r>
            <a:r>
              <a:rPr lang="fa-IR" sz="3500" b="1" dirty="0">
                <a:solidFill>
                  <a:srgbClr val="08A8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همراه</a:t>
            </a:r>
            <a:endParaRPr lang="en-US" sz="3500" b="1" dirty="0">
              <a:solidFill>
                <a:srgbClr val="08A85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  <a:p>
            <a:pPr marL="0" indent="0" algn="just" rtl="1">
              <a:lnSpc>
                <a:spcPct val="100000"/>
              </a:lnSpc>
              <a:buNone/>
            </a:pPr>
            <a:r>
              <a:rPr lang="fa-IR" dirty="0">
                <a:cs typeface="B Nazanin" panose="00000400000000000000" pitchFamily="2" charset="-78"/>
              </a:rPr>
              <a:t>همراهی </a:t>
            </a:r>
            <a:r>
              <a:rPr lang="en-US" dirty="0">
                <a:cs typeface="B Nazanin" panose="00000400000000000000" pitchFamily="2" charset="-78"/>
              </a:rPr>
              <a:t>BPH </a:t>
            </a:r>
            <a:r>
              <a:rPr lang="fa-IR" dirty="0">
                <a:cs typeface="B Nazanin" panose="00000400000000000000" pitchFamily="2" charset="-78"/>
              </a:rPr>
              <a:t> در مردان یا مشکلات کف لگن و افتادگی مثانه (سیستوسل) در خانم‌ها می‌توانند در بروز و تشدید بی‌اختیاری ادرار در زمان سکته مغزی موثر باشد.</a:t>
            </a:r>
            <a:endParaRPr lang="en-US" dirty="0">
              <a:cs typeface="B Nazanin" panose="00000400000000000000" pitchFamily="2" charset="-78"/>
            </a:endParaRPr>
          </a:p>
          <a:p>
            <a:pPr marL="0" indent="0" algn="just" rtl="1">
              <a:lnSpc>
                <a:spcPct val="100000"/>
              </a:lnSpc>
              <a:buNone/>
            </a:pPr>
            <a:endParaRPr lang="en-US" dirty="0">
              <a:solidFill>
                <a:schemeClr val="bg2">
                  <a:lumMod val="50000"/>
                </a:schemeClr>
              </a:solidFill>
              <a:cs typeface="B Nazanin" panose="00000400000000000000" pitchFamily="2" charset="-78"/>
            </a:endParaRPr>
          </a:p>
          <a:p>
            <a:pPr algn="just" rtl="1">
              <a:lnSpc>
                <a:spcPct val="100000"/>
              </a:lnSpc>
            </a:pPr>
            <a:endParaRPr lang="fa-IR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7825" y="6045200"/>
            <a:ext cx="814175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35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365125"/>
            <a:ext cx="10960101" cy="1325563"/>
          </a:xfrm>
        </p:spPr>
        <p:txBody>
          <a:bodyPr/>
          <a:lstStyle/>
          <a:p>
            <a:pPr algn="ctr" rtl="1"/>
            <a:r>
              <a:rPr lang="fa-IR" b="1" dirty="0">
                <a:solidFill>
                  <a:srgbClr val="00B050"/>
                </a:solidFill>
                <a:cs typeface="B Titr" panose="00000700000000000000" pitchFamily="2" charset="-78"/>
              </a:rPr>
              <a:t>علل و عوامل موثر بی‌اختیاری ادرار پس از سکته مغزی</a:t>
            </a:r>
            <a:endParaRPr lang="fa-IR" dirty="0">
              <a:solidFill>
                <a:srgbClr val="00B05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690688"/>
            <a:ext cx="10539625" cy="4621212"/>
          </a:xfrm>
        </p:spPr>
        <p:txBody>
          <a:bodyPr>
            <a:normAutofit/>
          </a:bodyPr>
          <a:lstStyle/>
          <a:p>
            <a:pPr algn="r" rtl="1"/>
            <a:r>
              <a:rPr lang="fa-IR" sz="3200" b="1" dirty="0">
                <a:solidFill>
                  <a:srgbClr val="08A8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یبوست</a:t>
            </a:r>
            <a:r>
              <a:rPr lang="fa-IR" sz="3200" dirty="0">
                <a:solidFill>
                  <a:srgbClr val="08A8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 </a:t>
            </a:r>
            <a:endParaRPr lang="en-US" sz="3200" dirty="0">
              <a:solidFill>
                <a:srgbClr val="08A85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  <a:p>
            <a:pPr marL="0" indent="0" algn="just" rtl="1">
              <a:buNone/>
            </a:pPr>
            <a:r>
              <a:rPr lang="fa-IR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rPr>
              <a:t>به علت بی‌ تحرکی متعاقب سکته مغزی ایجاد شده و سبب تشدید بی‌اختیاری ادرار می‌شود در این بیماران مشکل بلع و کمتر نوشیدن مایعات منجر به </a:t>
            </a:r>
            <a:r>
              <a:rPr lang="fa-IR" dirty="0">
                <a:cs typeface="B Nazanin" panose="00000400000000000000" pitchFamily="2" charset="-78"/>
              </a:rPr>
              <a:t>اختلالات</a:t>
            </a:r>
            <a:r>
              <a:rPr lang="fa-IR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rPr>
              <a:t> تغذیه‌ای و کم آبی و یبوست می‌شود.</a:t>
            </a:r>
          </a:p>
          <a:p>
            <a:pPr algn="r" rtl="1"/>
            <a:r>
              <a:rPr lang="fa-IR" sz="3200" b="1" dirty="0" smtClean="0">
                <a:solidFill>
                  <a:srgbClr val="08A8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داروها</a:t>
            </a:r>
            <a:endParaRPr lang="en-US" sz="3200" dirty="0">
              <a:solidFill>
                <a:srgbClr val="08A85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  <a:p>
            <a:pPr marL="0" indent="0" algn="just" rtl="1">
              <a:buNone/>
            </a:pPr>
            <a:r>
              <a:rPr lang="fa-IR" dirty="0">
                <a:cs typeface="B Nazanin" panose="00000400000000000000" pitchFamily="2" charset="-78"/>
              </a:rPr>
              <a:t> </a:t>
            </a:r>
            <a:r>
              <a:rPr lang="fa-IR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rPr>
              <a:t>مصرف برخی داروها به ویژه دیورتیک‌ها که برای درمان فشار خون تجویز می‌شود باعث تشدید بی‌اختیاری ادراری در بیماران سکته مغزی می‌شود.</a:t>
            </a:r>
          </a:p>
          <a:p>
            <a:pPr algn="r" rtl="1"/>
            <a:r>
              <a:rPr lang="fa-IR" sz="3200" b="1" dirty="0" smtClean="0">
                <a:solidFill>
                  <a:srgbClr val="08A8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عفونت‌های </a:t>
            </a:r>
            <a:r>
              <a:rPr lang="fa-IR" sz="3200" b="1" dirty="0">
                <a:solidFill>
                  <a:srgbClr val="08A8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ادراری</a:t>
            </a:r>
            <a:r>
              <a:rPr lang="fa-IR" b="1" i="1" dirty="0">
                <a:solidFill>
                  <a:schemeClr val="accent6">
                    <a:lumMod val="60000"/>
                    <a:lumOff val="40000"/>
                  </a:schemeClr>
                </a:solidFill>
                <a:cs typeface="B Nazanin" panose="00000400000000000000" pitchFamily="2" charset="-78"/>
              </a:rPr>
              <a:t/>
            </a:r>
            <a:br>
              <a:rPr lang="fa-IR" b="1" i="1" dirty="0">
                <a:solidFill>
                  <a:schemeClr val="accent6">
                    <a:lumMod val="60000"/>
                    <a:lumOff val="40000"/>
                  </a:schemeClr>
                </a:solidFill>
                <a:cs typeface="B Nazanin" panose="00000400000000000000" pitchFamily="2" charset="-78"/>
              </a:rPr>
            </a:b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rPr>
              <a:t>UTI </a:t>
            </a:r>
            <a:r>
              <a:rPr lang="fa-IR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rPr>
              <a:t> بعلت کم تحرکی و کم آبی بدن و بی‌اختیاری مدفوعی همزمان در بیماران سکته مغزی شایع تر می‌باشد و می‌تواند سبب بی‌اختیاری ادراری موقتی شود.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cs typeface="B Nazanin" panose="00000400000000000000" pitchFamily="2" charset="-78"/>
            </a:endParaRPr>
          </a:p>
          <a:p>
            <a:pPr algn="r" rtl="1"/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cs typeface="B Nazanin" panose="00000400000000000000" pitchFamily="2" charset="-78"/>
            </a:endParaRPr>
          </a:p>
          <a:p>
            <a:pPr algn="r" rtl="1"/>
            <a:endParaRPr lang="fa-IR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7825" y="6032500"/>
            <a:ext cx="814175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06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65125"/>
            <a:ext cx="11569700" cy="1463675"/>
          </a:xfrm>
        </p:spPr>
        <p:txBody>
          <a:bodyPr>
            <a:noAutofit/>
          </a:bodyPr>
          <a:lstStyle/>
          <a:p>
            <a:pPr algn="ctr"/>
            <a:r>
              <a:rPr lang="en-US" sz="3200" b="1" cap="all" dirty="0">
                <a:solidFill>
                  <a:srgbClr val="00B050"/>
                </a:solidFill>
                <a:latin typeface="Rockwell Condensed"/>
              </a:rPr>
              <a:t>Neural Mechanisms of Poststroke Urinary </a:t>
            </a:r>
            <a:r>
              <a:rPr lang="en-US" sz="3200" b="1" cap="all" dirty="0">
                <a:solidFill>
                  <a:srgbClr val="00B050"/>
                </a:solidFill>
                <a:latin typeface="Rockwell Condensed"/>
              </a:rPr>
              <a:t>Incontinence</a:t>
            </a:r>
            <a:endParaRPr lang="fa-IR" sz="3200" b="1" cap="all" dirty="0">
              <a:solidFill>
                <a:srgbClr val="00B050"/>
              </a:solidFill>
              <a:latin typeface="Rockwell Condensed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0908" y="1828800"/>
            <a:ext cx="6280810" cy="4015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9797" y="6483184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a-IR" sz="1600" dirty="0">
                <a:hlinkClick r:id="rId3"/>
              </a:rPr>
              <a:t>https://</a:t>
            </a:r>
            <a:r>
              <a:rPr lang="fa-IR" sz="1600" dirty="0" smtClean="0">
                <a:hlinkClick r:id="rId3"/>
              </a:rPr>
              <a:t>www.ahajournals.org/doi/10.1161/STROKEAHA.124.048057</a:t>
            </a:r>
            <a:r>
              <a:rPr lang="en-US" sz="1600" dirty="0" smtClean="0"/>
              <a:t> </a:t>
            </a:r>
            <a:endParaRPr lang="fa-IR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7825" y="6045200"/>
            <a:ext cx="814175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1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680" y="464544"/>
            <a:ext cx="9654639" cy="59812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7825" y="6045200"/>
            <a:ext cx="814175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19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700" y="829438"/>
            <a:ext cx="9815121" cy="55764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7825" y="6045200"/>
            <a:ext cx="814175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79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7575"/>
          </a:xfrm>
        </p:spPr>
        <p:txBody>
          <a:bodyPr>
            <a:normAutofit/>
          </a:bodyPr>
          <a:lstStyle/>
          <a:p>
            <a:pPr algn="ctr" rtl="1"/>
            <a:r>
              <a:rPr lang="fa-IR" b="1" dirty="0">
                <a:solidFill>
                  <a:srgbClr val="00B050"/>
                </a:solidFill>
                <a:cs typeface="B Titr" panose="00000700000000000000" pitchFamily="2" charset="-78"/>
              </a:rPr>
              <a:t>انواع بی‌اختیاری ادراری پس از سکته مغزی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092699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200" dirty="0">
                <a:cs typeface="B Nazanin" panose="00000400000000000000" pitchFamily="2" charset="-78"/>
              </a:rPr>
              <a:t>به دنبال سکته مغزی در چند روز اول ابتدا احتباس ادراری (رتانسیون) داریم و به دنبال رفع احتباس ، بی‌اختیاری ادرار به چند فرم زیر رخ می‌دهد:</a:t>
            </a:r>
            <a:endParaRPr lang="en-US" sz="2200" dirty="0">
              <a:cs typeface="B Nazanin" panose="00000400000000000000" pitchFamily="2" charset="-78"/>
            </a:endParaRPr>
          </a:p>
          <a:p>
            <a:pPr algn="r" rtl="1"/>
            <a:r>
              <a:rPr lang="fa-IR" sz="2600" b="1" dirty="0">
                <a:solidFill>
                  <a:srgbClr val="08A8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بی‌اختیاری ادراری ناخودآگاه</a:t>
            </a:r>
            <a:endParaRPr lang="en-US" sz="2600" dirty="0">
              <a:solidFill>
                <a:srgbClr val="08A85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2600" dirty="0">
                <a:cs typeface="B Nazanin" panose="00000400000000000000" pitchFamily="2" charset="-78"/>
              </a:rPr>
              <a:t>دفع بدون آگاهی و هوشیاری فرد نسبت به زمان دفع ادرار است.</a:t>
            </a:r>
            <a:endParaRPr lang="en-US" sz="2600" dirty="0">
              <a:cs typeface="B Nazanin" panose="00000400000000000000" pitchFamily="2" charset="-78"/>
            </a:endParaRPr>
          </a:p>
          <a:p>
            <a:pPr algn="r" rtl="1"/>
            <a:r>
              <a:rPr lang="fa-IR" sz="2600" b="1" dirty="0">
                <a:solidFill>
                  <a:srgbClr val="08A8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بی‌اختیاری ادراری فوریتی</a:t>
            </a:r>
            <a:endParaRPr lang="en-US" sz="2600" dirty="0">
              <a:solidFill>
                <a:srgbClr val="08A85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2600" dirty="0">
                <a:cs typeface="B Nazanin" panose="00000400000000000000" pitchFamily="2" charset="-78"/>
              </a:rPr>
              <a:t> همراه با درک حس پری مثانه و درک احساس فوریت بوده و قادر به کنترل ادرار نمیباشند.</a:t>
            </a:r>
            <a:endParaRPr lang="en-US" sz="2600" dirty="0">
              <a:cs typeface="B Nazanin" panose="00000400000000000000" pitchFamily="2" charset="-78"/>
            </a:endParaRPr>
          </a:p>
          <a:p>
            <a:pPr algn="r" rtl="1"/>
            <a:r>
              <a:rPr lang="fa-IR" sz="2600" b="1" dirty="0">
                <a:solidFill>
                  <a:srgbClr val="08A8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بی‌اختیاری ادراری عملکردی</a:t>
            </a:r>
            <a:endParaRPr lang="en-US" sz="2600" dirty="0">
              <a:solidFill>
                <a:srgbClr val="08A85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2600" dirty="0">
                <a:cs typeface="B Nazanin" panose="00000400000000000000" pitchFamily="2" charset="-78"/>
              </a:rPr>
              <a:t> فردی که دچار سکته مغزی شده به </a:t>
            </a:r>
            <a:r>
              <a:rPr lang="fa-IR" sz="2600" dirty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علت ناتوانی درحرکت و یا </a:t>
            </a:r>
            <a:r>
              <a:rPr lang="fa-IR" sz="2600" dirty="0">
                <a:cs typeface="B Nazanin" panose="00000400000000000000" pitchFamily="2" charset="-78"/>
              </a:rPr>
              <a:t>کندن لباس توانایی کنترل ادرار را ندارد.</a:t>
            </a:r>
            <a:endParaRPr lang="en-US" sz="2600" dirty="0">
              <a:cs typeface="B Nazanin" panose="00000400000000000000" pitchFamily="2" charset="-78"/>
            </a:endParaRPr>
          </a:p>
          <a:p>
            <a:pPr algn="r" rtl="1"/>
            <a:r>
              <a:rPr lang="fa-IR" sz="2600" b="1" dirty="0">
                <a:solidFill>
                  <a:srgbClr val="08A8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بی‌اختیاری ادراری استرسی</a:t>
            </a:r>
            <a:endParaRPr lang="en-US" sz="2600" dirty="0">
              <a:solidFill>
                <a:srgbClr val="08A85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2600" dirty="0">
                <a:cs typeface="B Nazanin" panose="00000400000000000000" pitchFamily="2" charset="-78"/>
              </a:rPr>
              <a:t>به ندرت در این بیماران دیده می‌شود که هنگام سرفه و عطسه به علت ضعف عضلات کف لگن یا اسفنکتر ادراری رخ می‌دهد.</a:t>
            </a:r>
            <a:endParaRPr lang="en-US" sz="2600" dirty="0">
              <a:cs typeface="B Nazanin" panose="00000400000000000000" pitchFamily="2" charset="-78"/>
            </a:endParaRPr>
          </a:p>
          <a:p>
            <a:pPr marL="0" indent="0" algn="r">
              <a:buNone/>
            </a:pPr>
            <a:endParaRPr lang="fa-IR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7824" y="6045200"/>
            <a:ext cx="814175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25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38388"/>
          </a:xfrm>
        </p:spPr>
        <p:txBody>
          <a:bodyPr>
            <a:normAutofit fontScale="90000"/>
          </a:bodyPr>
          <a:lstStyle/>
          <a:p>
            <a:pPr algn="r" rtl="1"/>
            <a:r>
              <a:rPr lang="fa-IR" b="1" dirty="0">
                <a:solidFill>
                  <a:srgbClr val="00B050"/>
                </a:solidFill>
                <a:cs typeface="B Titr" panose="00000700000000000000" pitchFamily="2" charset="-78"/>
              </a:rPr>
              <a:t>مراقبت‌های اولیه پس از سکته مغزی برای مشکل دفع ادرار </a:t>
            </a:r>
            <a:endParaRPr lang="fa-IR" dirty="0">
              <a:solidFill>
                <a:srgbClr val="00B05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7182" y="1351722"/>
            <a:ext cx="8716618" cy="4825241"/>
          </a:xfrm>
        </p:spPr>
        <p:txBody>
          <a:bodyPr>
            <a:normAutofit/>
          </a:bodyPr>
          <a:lstStyle/>
          <a:p>
            <a:pPr marL="0" indent="0" algn="just" rtl="1">
              <a:lnSpc>
                <a:spcPct val="150000"/>
              </a:lnSpc>
              <a:buNone/>
            </a:pPr>
            <a:r>
              <a:rPr lang="fa-IR" dirty="0">
                <a:cs typeface="B Nazanin" panose="00000400000000000000" pitchFamily="2" charset="-78"/>
              </a:rPr>
              <a:t>در هفته اول پس از سکته مغزی و در طول بستری بیمار در بیمارستان اغلب تا زمانی که احتباس ادرار وجود دارد برای بیمار سوند فولی تعبیه می‌شود.</a:t>
            </a:r>
            <a:endParaRPr lang="en-US" dirty="0">
              <a:cs typeface="B Nazanin" panose="00000400000000000000" pitchFamily="2" charset="-78"/>
            </a:endParaRPr>
          </a:p>
          <a:p>
            <a:pPr marL="0" indent="0" algn="just" rtl="1">
              <a:lnSpc>
                <a:spcPct val="150000"/>
              </a:lnSpc>
              <a:buNone/>
            </a:pPr>
            <a:r>
              <a:rPr lang="fa-IR" dirty="0">
                <a:cs typeface="B Nazanin" panose="00000400000000000000" pitchFamily="2" charset="-78"/>
              </a:rPr>
              <a:t>پس از بازگشت حس ادرار داشتن و  اعلام پر شدن مثانه (با بستن سوند فولی) توسط بیمار می توان سوند فولی را خارج و از ظرف ادرار استفاده نموده و در صورت عدم تخلیه کامل ادرار توسط بیمار بایستی از </a:t>
            </a:r>
            <a:r>
              <a:rPr lang="en-US" dirty="0">
                <a:cs typeface="B Nazanin" panose="00000400000000000000" pitchFamily="2" charset="-78"/>
              </a:rPr>
              <a:t>CIC</a:t>
            </a:r>
            <a:r>
              <a:rPr lang="fa-IR" dirty="0">
                <a:cs typeface="B Nazanin" panose="00000400000000000000" pitchFamily="2" charset="-78"/>
              </a:rPr>
              <a:t> و سوند یکبار مصرف هر ۶ ساعت اقدام به تخلیه باقیمانده ادراری نمود و پس از راه افتادن بیمار جهت تخلیه ادرار بیمار را تا توالت همراهی کرد.</a:t>
            </a:r>
            <a:endParaRPr lang="en-US" dirty="0">
              <a:cs typeface="B Nazanin" panose="00000400000000000000" pitchFamily="2" charset="-78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fa-IR" dirty="0">
              <a:cs typeface="B Nazanin" panose="00000400000000000000" pitchFamily="2" charset="-78"/>
            </a:endParaRPr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24" y="3479815"/>
            <a:ext cx="1413164" cy="2815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7825" y="6045200"/>
            <a:ext cx="814175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14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</TotalTime>
  <Words>662</Words>
  <Application>Microsoft Office PowerPoint</Application>
  <PresentationFormat>Widescreen</PresentationFormat>
  <Paragraphs>55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B Nazanin</vt:lpstr>
      <vt:lpstr>B Titr</vt:lpstr>
      <vt:lpstr>Calibri</vt:lpstr>
      <vt:lpstr>Calibri Light</vt:lpstr>
      <vt:lpstr>Rockwell Condensed</vt:lpstr>
      <vt:lpstr>Times New Roman</vt:lpstr>
      <vt:lpstr>Office Theme</vt:lpstr>
      <vt:lpstr>سکته مغزی و بی‌اختیاری ادراری  Poststroke Urinary Incontinence</vt:lpstr>
      <vt:lpstr>مقدمه</vt:lpstr>
      <vt:lpstr>علل و عوامل موثر بی‌اختیاری ادرار پس از سکته مغزی</vt:lpstr>
      <vt:lpstr>علل و عوامل موثر بی‌اختیاری ادرار پس از سکته مغزی</vt:lpstr>
      <vt:lpstr>Neural Mechanisms of Poststroke Urinary Incontinence</vt:lpstr>
      <vt:lpstr>PowerPoint Presentation</vt:lpstr>
      <vt:lpstr>PowerPoint Presentation</vt:lpstr>
      <vt:lpstr>انواع بی‌اختیاری ادراری پس از سکته مغزی</vt:lpstr>
      <vt:lpstr>مراقبت‌های اولیه پس از سکته مغزی برای مشکل دفع ادرار </vt:lpstr>
      <vt:lpstr>درمان بی‌اختیاری ادراری پس از هفته اول سکته مغزی</vt:lpstr>
      <vt:lpstr>اقدامات درمانی مناسب با توجه به شرایط هر بیمار</vt:lpstr>
      <vt:lpstr>اقدامات درمانی مناسب با توجه به شرایط هر بیمار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2017</dc:creator>
  <cp:lastModifiedBy>2017</cp:lastModifiedBy>
  <cp:revision>16</cp:revision>
  <dcterms:created xsi:type="dcterms:W3CDTF">2025-11-05T09:30:58Z</dcterms:created>
  <dcterms:modified xsi:type="dcterms:W3CDTF">2025-11-10T10:03:58Z</dcterms:modified>
</cp:coreProperties>
</file>