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41"/>
  </p:notesMasterIdLst>
  <p:sldIdLst>
    <p:sldId id="293" r:id="rId2"/>
    <p:sldId id="350" r:id="rId3"/>
    <p:sldId id="352" r:id="rId4"/>
    <p:sldId id="354" r:id="rId5"/>
    <p:sldId id="356" r:id="rId6"/>
    <p:sldId id="357" r:id="rId7"/>
    <p:sldId id="360" r:id="rId8"/>
    <p:sldId id="361" r:id="rId9"/>
    <p:sldId id="285" r:id="rId10"/>
    <p:sldId id="347" r:id="rId11"/>
    <p:sldId id="286" r:id="rId12"/>
    <p:sldId id="337" r:id="rId13"/>
    <p:sldId id="338" r:id="rId14"/>
    <p:sldId id="339" r:id="rId15"/>
    <p:sldId id="348" r:id="rId16"/>
    <p:sldId id="334" r:id="rId17"/>
    <p:sldId id="330" r:id="rId18"/>
    <p:sldId id="335" r:id="rId19"/>
    <p:sldId id="336" r:id="rId20"/>
    <p:sldId id="308" r:id="rId21"/>
    <p:sldId id="309" r:id="rId22"/>
    <p:sldId id="310" r:id="rId23"/>
    <p:sldId id="311" r:id="rId24"/>
    <p:sldId id="312" r:id="rId25"/>
    <p:sldId id="313" r:id="rId26"/>
    <p:sldId id="289" r:id="rId27"/>
    <p:sldId id="345" r:id="rId28"/>
    <p:sldId id="346" r:id="rId29"/>
    <p:sldId id="259" r:id="rId30"/>
    <p:sldId id="306" r:id="rId31"/>
    <p:sldId id="260" r:id="rId32"/>
    <p:sldId id="282" r:id="rId33"/>
    <p:sldId id="340" r:id="rId34"/>
    <p:sldId id="341" r:id="rId35"/>
    <p:sldId id="349" r:id="rId36"/>
    <p:sldId id="358" r:id="rId37"/>
    <p:sldId id="362" r:id="rId38"/>
    <p:sldId id="359" r:id="rId39"/>
    <p:sldId id="353" r:id="rId40"/>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380"/>
    <p:restoredTop sz="94660"/>
  </p:normalViewPr>
  <p:slideViewPr>
    <p:cSldViewPr>
      <p:cViewPr varScale="1">
        <p:scale>
          <a:sx n="73" d="100"/>
          <a:sy n="73" d="100"/>
        </p:scale>
        <p:origin x="-1296"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6558FE-9F83-47E7-98F9-53DC6A29A1D9}" type="datetimeFigureOut">
              <a:rPr lang="en-US" smtClean="0"/>
              <a:pPr/>
              <a:t>7/16/2025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B0D39C-598A-4E48-AA64-3E3FF1EF9BBD}" type="slidenum">
              <a:rPr lang="en-US" smtClean="0"/>
              <a:pPr/>
              <a:t>‹#›</a:t>
            </a:fld>
            <a:endParaRPr lang="en-US"/>
          </a:p>
        </p:txBody>
      </p:sp>
    </p:spTree>
    <p:extLst>
      <p:ext uri="{BB962C8B-B14F-4D97-AF65-F5344CB8AC3E}">
        <p14:creationId xmlns:p14="http://schemas.microsoft.com/office/powerpoint/2010/main" xmlns="" val="260703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fa.wikipedia.org/wiki/%D9%BE%D9%84%D8%A7%D8%B3%D9%85%D8%A7%DB%8C_%D8%AE%D9%88%D9%86"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fa.wikipedia.org/wiki/%D8%AD%D8%AC%D9%85_%D8%AA%D9%88%D8%B2%DB%8C%D8%B9" TargetMode="External"/><Relationship Id="rId3" Type="http://schemas.openxmlformats.org/officeDocument/2006/relationships/hyperlink" Target="https://fa.wikipedia.org/wiki/%D8%AF%D8%A7%D8%B1%D9%88%D8%B4%D9%86%D8%A7%D8%B3%DB%8C" TargetMode="External"/><Relationship Id="rId7" Type="http://schemas.openxmlformats.org/officeDocument/2006/relationships/hyperlink" Target="https://fa.wikipedia.org/wiki/%D9%86%DB%8C%D9%85%D9%87%E2%80%8C%D8%B9%D9%85%D8%B1_(%D8%AF%D8%A7%D8%B1%D9%88%D8%B4%D9%86%D8%A7%D8%B3%DB%8C)"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fa.wikipedia.org/wiki/%D9%85%D8%AA%D8%A7%D8%A8%D9%88%D9%84%DB%8C%D8%B3%D9%85" TargetMode="External"/><Relationship Id="rId5" Type="http://schemas.openxmlformats.org/officeDocument/2006/relationships/hyperlink" Target="https://fa.wikipedia.org/wiki/%DA%A9%D9%84%DB%8C%D8%B1%D8%A7%D9%86%D8%B3" TargetMode="External"/><Relationship Id="rId10" Type="http://schemas.openxmlformats.org/officeDocument/2006/relationships/hyperlink" Target="https://fa.wikipedia.org/wiki/%D9%81%D8%A7%D8%B1%D9%85%D8%A7%DA%A9%D9%88%D8%AF%DB%8C%D9%86%D8%A7%D9%85%DB%8C%DA%A9" TargetMode="External"/><Relationship Id="rId4" Type="http://schemas.openxmlformats.org/officeDocument/2006/relationships/hyperlink" Target="https://fa.wikipedia.org/wiki/%D9%81%D8%B1%D8%A7%D9%87%D9%85%DB%8C_%D8%B2%DB%8C%D8%B3%D8%AA%DB%8C" TargetMode="External"/><Relationship Id="rId9" Type="http://schemas.openxmlformats.org/officeDocument/2006/relationships/hyperlink" Target="https://fa.wikipedia.org/wiki/%D8%A7%D8%AB%D8%B1_%D8%B9%D8%A8%D9%88%D8%B1_%D8%A7%D9%88%D9%84_(%D8%AF%D8%A7%D8%B1%D9%88%D8%B4%D9%86%D8%A7%D8%B3%DB%8C)"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edscape.com/viewarticle/909120"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emedicine.medscape.com/article/186458-overview"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200" b="0" i="0" kern="1200" dirty="0" smtClean="0">
                <a:solidFill>
                  <a:schemeClr val="tx1"/>
                </a:solidFill>
                <a:effectLst/>
                <a:latin typeface="+mn-lt"/>
                <a:ea typeface="+mn-ea"/>
                <a:cs typeface="+mn-cs"/>
              </a:rPr>
              <a:t>چهار کلمهٔ جذب٬ توزیع٬ متابولیزم٬ دفع می‌باشد</a:t>
            </a:r>
            <a:endParaRPr lang="en-US" sz="1200" b="0" i="0" kern="1200" dirty="0" smtClean="0">
              <a:solidFill>
                <a:schemeClr val="tx1"/>
              </a:solidFill>
              <a:effectLst/>
              <a:latin typeface="+mn-lt"/>
              <a:ea typeface="+mn-ea"/>
              <a:cs typeface="+mn-cs"/>
            </a:endParaRPr>
          </a:p>
          <a:p>
            <a:r>
              <a:rPr lang="fa-IR" sz="1200" b="0" i="0" kern="1200" dirty="0" smtClean="0">
                <a:solidFill>
                  <a:schemeClr val="tx1"/>
                </a:solidFill>
                <a:effectLst/>
                <a:latin typeface="+mn-lt"/>
                <a:ea typeface="+mn-ea"/>
                <a:cs typeface="+mn-cs"/>
              </a:rPr>
              <a:t> اثر بدن بر دارو است</a:t>
            </a:r>
            <a:r>
              <a:rPr lang="fa-IR" dirty="0" smtClean="0"/>
              <a:t/>
            </a:r>
            <a:br>
              <a:rPr lang="fa-IR" dirty="0" smtClean="0"/>
            </a:br>
            <a:r>
              <a:rPr lang="fa-IR" sz="1200" b="0" i="0" kern="1200" dirty="0" smtClean="0">
                <a:solidFill>
                  <a:schemeClr val="tx1"/>
                </a:solidFill>
                <a:effectLst/>
                <a:latin typeface="+mn-lt"/>
                <a:ea typeface="+mn-ea"/>
                <a:cs typeface="+mn-cs"/>
              </a:rPr>
              <a:t>فاز جذب(</a:t>
            </a:r>
            <a:r>
              <a:rPr lang="en-US" sz="1200" b="0" i="0" kern="1200" dirty="0" smtClean="0">
                <a:solidFill>
                  <a:schemeClr val="tx1"/>
                </a:solidFill>
                <a:effectLst/>
                <a:latin typeface="+mn-lt"/>
                <a:ea typeface="+mn-ea"/>
                <a:cs typeface="+mn-cs"/>
              </a:rPr>
              <a:t>Absorption) </a:t>
            </a:r>
            <a:r>
              <a:rPr lang="fa-IR" sz="1200" b="0" i="0" kern="1200" dirty="0" smtClean="0">
                <a:solidFill>
                  <a:schemeClr val="tx1"/>
                </a:solidFill>
                <a:effectLst/>
                <a:latin typeface="+mn-lt"/>
                <a:ea typeface="+mn-ea"/>
                <a:cs typeface="+mn-cs"/>
              </a:rPr>
              <a:t>فرایند ورود و گذشتن دارو از مسیر تجویز شده به درون جریان خون و </a:t>
            </a:r>
            <a:r>
              <a:rPr lang="fa-IR" sz="1200" b="0" i="0" u="none" strike="noStrike" kern="1200" dirty="0" smtClean="0">
                <a:solidFill>
                  <a:schemeClr val="tx1"/>
                </a:solidFill>
                <a:effectLst/>
                <a:latin typeface="+mn-lt"/>
                <a:ea typeface="+mn-ea"/>
                <a:cs typeface="+mn-cs"/>
                <a:hlinkClick r:id="rId3" tooltip="پلاسمای خون"/>
              </a:rPr>
              <a:t>پلاسما</a:t>
            </a:r>
            <a:r>
              <a:rPr lang="fa-IR" sz="1200" b="0" i="0" kern="1200" dirty="0" smtClean="0">
                <a:solidFill>
                  <a:schemeClr val="tx1"/>
                </a:solidFill>
                <a:effectLst/>
                <a:latin typeface="+mn-lt"/>
                <a:ea typeface="+mn-ea"/>
                <a:cs typeface="+mn-cs"/>
              </a:rPr>
              <a:t> است.</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5B0D39C-598A-4E48-AA64-3E3FF1EF9BBD}" type="slidenum">
              <a:rPr lang="en-US" smtClean="0"/>
              <a:pPr/>
              <a:t>20</a:t>
            </a:fld>
            <a:endParaRPr lang="en-US"/>
          </a:p>
        </p:txBody>
      </p:sp>
    </p:spTree>
    <p:extLst>
      <p:ext uri="{BB962C8B-B14F-4D97-AF65-F5344CB8AC3E}">
        <p14:creationId xmlns:p14="http://schemas.microsoft.com/office/powerpoint/2010/main" xmlns="" val="29957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fa-IR" sz="1200" b="1" i="0" kern="1200" dirty="0" smtClean="0">
                <a:solidFill>
                  <a:schemeClr val="tx1"/>
                </a:solidFill>
                <a:effectLst/>
                <a:latin typeface="+mn-lt"/>
                <a:ea typeface="+mn-ea"/>
                <a:cs typeface="+mn-cs"/>
              </a:rPr>
              <a:t>فارماکوکینتیک</a:t>
            </a:r>
            <a:r>
              <a:rPr lang="fa-IR" sz="1200" b="0" i="0" kern="1200" dirty="0" smtClean="0">
                <a:solidFill>
                  <a:schemeClr val="tx1"/>
                </a:solidFill>
                <a:effectLst/>
                <a:latin typeface="+mn-lt"/>
                <a:ea typeface="+mn-ea"/>
                <a:cs typeface="+mn-cs"/>
              </a:rPr>
              <a:t> جنبه‌ای از </a:t>
            </a:r>
            <a:r>
              <a:rPr lang="fa-IR" sz="1200" b="0" i="0" u="none" strike="noStrike" kern="1200" dirty="0" smtClean="0">
                <a:solidFill>
                  <a:schemeClr val="tx1"/>
                </a:solidFill>
                <a:effectLst/>
                <a:latin typeface="+mn-lt"/>
                <a:ea typeface="+mn-ea"/>
                <a:cs typeface="+mn-cs"/>
                <a:hlinkClick r:id="rId3" tooltip="داروشناسی"/>
              </a:rPr>
              <a:t>داروشناسی</a:t>
            </a:r>
            <a:r>
              <a:rPr lang="fa-IR" sz="1200" b="0" i="0" kern="1200" dirty="0" smtClean="0">
                <a:solidFill>
                  <a:schemeClr val="tx1"/>
                </a:solidFill>
                <a:effectLst/>
                <a:latin typeface="+mn-lt"/>
                <a:ea typeface="+mn-ea"/>
                <a:cs typeface="+mn-cs"/>
              </a:rPr>
              <a:t> می‌باشد که به بررسی پارامترهائی چون </a:t>
            </a:r>
            <a:r>
              <a:rPr lang="fa-IR" sz="1200" b="0" i="0" u="none" strike="noStrike" kern="1200" dirty="0" smtClean="0">
                <a:solidFill>
                  <a:schemeClr val="tx1"/>
                </a:solidFill>
                <a:effectLst/>
                <a:latin typeface="+mn-lt"/>
                <a:ea typeface="+mn-ea"/>
                <a:cs typeface="+mn-cs"/>
                <a:hlinkClick r:id="rId4" tooltip="فراهمی زیستی"/>
              </a:rPr>
              <a:t>فراهمی زیستی</a:t>
            </a:r>
            <a:r>
              <a:rPr lang="fa-IR" sz="1200" b="0" i="0" kern="1200" dirty="0" smtClean="0">
                <a:solidFill>
                  <a:schemeClr val="tx1"/>
                </a:solidFill>
                <a:effectLst/>
                <a:latin typeface="+mn-lt"/>
                <a:ea typeface="+mn-ea"/>
                <a:cs typeface="+mn-cs"/>
              </a:rPr>
              <a:t>، </a:t>
            </a:r>
            <a:r>
              <a:rPr lang="fa-IR" sz="1200" b="0" i="0" u="none" strike="noStrike" kern="1200" dirty="0" smtClean="0">
                <a:solidFill>
                  <a:schemeClr val="tx1"/>
                </a:solidFill>
                <a:effectLst/>
                <a:latin typeface="+mn-lt"/>
                <a:ea typeface="+mn-ea"/>
                <a:cs typeface="+mn-cs"/>
                <a:hlinkClick r:id="rId5" tooltip="کلیرانس"/>
              </a:rPr>
              <a:t>کلیرانس</a:t>
            </a:r>
            <a:r>
              <a:rPr lang="fa-IR" sz="1200" b="0" i="0" kern="1200" dirty="0" smtClean="0">
                <a:solidFill>
                  <a:schemeClr val="tx1"/>
                </a:solidFill>
                <a:effectLst/>
                <a:latin typeface="+mn-lt"/>
                <a:ea typeface="+mn-ea"/>
                <a:cs typeface="+mn-cs"/>
              </a:rPr>
              <a:t>، </a:t>
            </a:r>
            <a:r>
              <a:rPr lang="fa-IR" sz="1200" b="0" i="0" u="none" strike="noStrike" kern="1200" dirty="0" smtClean="0">
                <a:solidFill>
                  <a:schemeClr val="tx1"/>
                </a:solidFill>
                <a:effectLst/>
                <a:latin typeface="+mn-lt"/>
                <a:ea typeface="+mn-ea"/>
                <a:cs typeface="+mn-cs"/>
                <a:hlinkClick r:id="rId6" tooltip="متابولیسم"/>
              </a:rPr>
              <a:t>متابولیسم</a:t>
            </a:r>
            <a:r>
              <a:rPr lang="fa-IR" sz="1200" b="0" i="0" kern="1200" dirty="0" smtClean="0">
                <a:solidFill>
                  <a:schemeClr val="tx1"/>
                </a:solidFill>
                <a:effectLst/>
                <a:latin typeface="+mn-lt"/>
                <a:ea typeface="+mn-ea"/>
                <a:cs typeface="+mn-cs"/>
              </a:rPr>
              <a:t>، </a:t>
            </a:r>
            <a:r>
              <a:rPr lang="fa-IR" sz="1200" b="0" i="0" u="none" strike="noStrike" kern="1200" dirty="0" smtClean="0">
                <a:solidFill>
                  <a:schemeClr val="tx1"/>
                </a:solidFill>
                <a:effectLst/>
                <a:latin typeface="+mn-lt"/>
                <a:ea typeface="+mn-ea"/>
                <a:cs typeface="+mn-cs"/>
                <a:hlinkClick r:id="rId7" tooltip="نیمه‌عمر (داروشناسی)"/>
              </a:rPr>
              <a:t>نیمه‌عمر</a:t>
            </a:r>
            <a:r>
              <a:rPr lang="fa-IR" sz="1200" b="0" i="0" kern="1200" dirty="0" smtClean="0">
                <a:solidFill>
                  <a:schemeClr val="tx1"/>
                </a:solidFill>
                <a:effectLst/>
                <a:latin typeface="+mn-lt"/>
                <a:ea typeface="+mn-ea"/>
                <a:cs typeface="+mn-cs"/>
              </a:rPr>
              <a:t>، </a:t>
            </a:r>
            <a:r>
              <a:rPr lang="fa-IR" sz="1200" b="0" i="0" u="none" strike="noStrike" kern="1200" dirty="0" smtClean="0">
                <a:solidFill>
                  <a:schemeClr val="tx1"/>
                </a:solidFill>
                <a:effectLst/>
                <a:latin typeface="+mn-lt"/>
                <a:ea typeface="+mn-ea"/>
                <a:cs typeface="+mn-cs"/>
                <a:hlinkClick r:id="rId8" tooltip="حجم توزیع"/>
              </a:rPr>
              <a:t>حجم توزیع</a:t>
            </a:r>
            <a:r>
              <a:rPr lang="fa-IR" sz="1200" b="0" i="0" kern="1200" dirty="0" smtClean="0">
                <a:solidFill>
                  <a:schemeClr val="tx1"/>
                </a:solidFill>
                <a:effectLst/>
                <a:latin typeface="+mn-lt"/>
                <a:ea typeface="+mn-ea"/>
                <a:cs typeface="+mn-cs"/>
              </a:rPr>
              <a:t> و </a:t>
            </a:r>
            <a:r>
              <a:rPr lang="fa-IR" sz="1200" b="0" i="0" u="none" strike="noStrike" kern="1200" dirty="0" smtClean="0">
                <a:solidFill>
                  <a:schemeClr val="tx1"/>
                </a:solidFill>
                <a:effectLst/>
                <a:latin typeface="+mn-lt"/>
                <a:ea typeface="+mn-ea"/>
                <a:cs typeface="+mn-cs"/>
                <a:hlinkClick r:id="rId9" tooltip="اثر عبور اول (داروشناسی)"/>
              </a:rPr>
              <a:t>اثر عبور اوّل</a:t>
            </a:r>
            <a:r>
              <a:rPr lang="fa-IR" sz="1200" b="0" i="0" kern="1200" dirty="0" smtClean="0">
                <a:solidFill>
                  <a:schemeClr val="tx1"/>
                </a:solidFill>
                <a:effectLst/>
                <a:latin typeface="+mn-lt"/>
                <a:ea typeface="+mn-ea"/>
                <a:cs typeface="+mn-cs"/>
              </a:rPr>
              <a:t> داروها می‌پردازد. اغلب فارماکوکینتیک به </a:t>
            </a:r>
            <a:endParaRPr lang="en-US" sz="1200" b="0" i="0" kern="1200" dirty="0" smtClean="0">
              <a:solidFill>
                <a:schemeClr val="tx1"/>
              </a:solidFill>
              <a:effectLst/>
              <a:latin typeface="+mn-lt"/>
              <a:ea typeface="+mn-ea"/>
              <a:cs typeface="+mn-cs"/>
            </a:endParaRPr>
          </a:p>
          <a:p>
            <a:pPr algn="r"/>
            <a:endParaRPr lang="en-US" sz="1200" b="0" i="0" kern="1200" dirty="0" smtClean="0">
              <a:solidFill>
                <a:schemeClr val="tx1"/>
              </a:solidFill>
              <a:effectLst/>
              <a:latin typeface="+mn-lt"/>
              <a:ea typeface="+mn-ea"/>
              <a:cs typeface="+mn-cs"/>
            </a:endParaRPr>
          </a:p>
          <a:p>
            <a:pPr algn="r"/>
            <a:r>
              <a:rPr lang="fa-IR" sz="1200" b="0" i="0" kern="1200" dirty="0" smtClean="0">
                <a:solidFill>
                  <a:schemeClr val="tx1"/>
                </a:solidFill>
                <a:effectLst/>
                <a:latin typeface="+mn-lt"/>
                <a:ea typeface="+mn-ea"/>
                <a:cs typeface="+mn-cs"/>
              </a:rPr>
              <a:t>چهار کلمهٔ جذب٬ توزیع٬ متابولیزم٬ دفع می‌باشدصورت مزدوج همراه با </a:t>
            </a:r>
            <a:r>
              <a:rPr lang="fa-IR" sz="1200" b="0" i="0" u="none" strike="noStrike" kern="1200" dirty="0" smtClean="0">
                <a:solidFill>
                  <a:schemeClr val="tx1"/>
                </a:solidFill>
                <a:effectLst/>
                <a:latin typeface="+mn-lt"/>
                <a:ea typeface="+mn-ea"/>
                <a:cs typeface="+mn-cs"/>
                <a:hlinkClick r:id="rId10" tooltip="فارماکودینامیک"/>
              </a:rPr>
              <a:t>فارماکودینامیک</a:t>
            </a:r>
            <a:r>
              <a:rPr lang="fa-IR" sz="1200" b="0" i="0" kern="1200" dirty="0" smtClean="0">
                <a:solidFill>
                  <a:schemeClr val="tx1"/>
                </a:solidFill>
                <a:effectLst/>
                <a:latin typeface="+mn-lt"/>
                <a:ea typeface="+mn-ea"/>
                <a:cs typeface="+mn-cs"/>
              </a:rPr>
              <a:t> مطالعه می‌شود. در واقع اولی اثر بدن بر دارو است و دومی اثر دارو بر بدن</a:t>
            </a:r>
            <a:endParaRPr lang="en-US" dirty="0"/>
          </a:p>
        </p:txBody>
      </p:sp>
      <p:sp>
        <p:nvSpPr>
          <p:cNvPr id="4" name="Slide Number Placeholder 3"/>
          <p:cNvSpPr>
            <a:spLocks noGrp="1"/>
          </p:cNvSpPr>
          <p:nvPr>
            <p:ph type="sldNum" sz="quarter" idx="10"/>
          </p:nvPr>
        </p:nvSpPr>
        <p:spPr/>
        <p:txBody>
          <a:bodyPr/>
          <a:lstStyle/>
          <a:p>
            <a:fld id="{15B0D39C-598A-4E48-AA64-3E3FF1EF9BBD}" type="slidenum">
              <a:rPr lang="en-US" smtClean="0"/>
              <a:pPr/>
              <a:t>23</a:t>
            </a:fld>
            <a:endParaRPr lang="en-US"/>
          </a:p>
        </p:txBody>
      </p:sp>
    </p:spTree>
    <p:extLst>
      <p:ext uri="{BB962C8B-B14F-4D97-AF65-F5344CB8AC3E}">
        <p14:creationId xmlns:p14="http://schemas.microsoft.com/office/powerpoint/2010/main" xmlns="" val="2748783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a:defRPr/>
            </a:pPr>
            <a:r>
              <a:rPr lang="en-GB" dirty="0" smtClean="0"/>
              <a:t>Implications.</a:t>
            </a:r>
          </a:p>
          <a:p>
            <a:pPr>
              <a:defRPr/>
            </a:pPr>
            <a:r>
              <a:rPr lang="en-GB" dirty="0" smtClean="0">
                <a:hlinkClick r:id="rId3"/>
              </a:rPr>
              <a:t>https://www.medscape.com/viewarticle/909120</a:t>
            </a:r>
            <a:endParaRPr lang="en-GB" dirty="0" smtClean="0"/>
          </a:p>
          <a:p>
            <a:pPr>
              <a:defRPr/>
            </a:pPr>
            <a:r>
              <a:rPr lang="en-GB" dirty="0" smtClean="0"/>
              <a:t>What's Changed?</a:t>
            </a:r>
          </a:p>
          <a:p>
            <a:pPr>
              <a:defRPr/>
            </a:pPr>
            <a:r>
              <a:rPr lang="en-GB" dirty="0" smtClean="0"/>
              <a:t>The 2019 update drops 25 medications or medication classes included in earlier versions because they are no longer available in the United States or because concerns with the drugs are not limited to the older population alone.</a:t>
            </a:r>
          </a:p>
          <a:p>
            <a:pPr>
              <a:defRPr/>
            </a:pPr>
            <a:r>
              <a:rPr lang="en-GB" dirty="0" smtClean="0"/>
              <a:t>Otherwise, the new recommendations do not differ extensively from those of 2015.</a:t>
            </a:r>
            <a:r>
              <a:rPr lang="en-GB" baseline="30000" dirty="0" smtClean="0"/>
              <a:t>[5]</a:t>
            </a:r>
            <a:r>
              <a:rPr lang="en-GB" dirty="0" smtClean="0"/>
              <a:t> "That reflects the stability of our recommendations and a maturity in the evidence for many of the drugs," Steinman contended. He did caution, however, that "the literature isn't as robust as we would like for some of these medications."</a:t>
            </a:r>
          </a:p>
          <a:p>
            <a:pPr>
              <a:defRPr/>
            </a:pPr>
            <a:r>
              <a:rPr lang="en-GB" dirty="0" smtClean="0"/>
              <a:t>The rationale for each recommendation, the quality of supporting evidence, and the graded strength of the recommendation are clearly noted. For example, the criteria list 15 first-generation antihistamines as drugs to avoid, noting, among other reasons, that they are highly </a:t>
            </a:r>
            <a:r>
              <a:rPr lang="en-GB" dirty="0" err="1" smtClean="0"/>
              <a:t>anticholinergic</a:t>
            </a:r>
            <a:r>
              <a:rPr lang="en-GB" dirty="0" smtClean="0"/>
              <a:t> and that clearance is reduced with advanced age. While the quality of evidence is determined to be moderate, the Beers committee grades the recommendation as strong. Another example: proton-pump inhibitors. These drugs are associated with a risk for </a:t>
            </a:r>
            <a:r>
              <a:rPr lang="en-GB" i="1" dirty="0" smtClean="0">
                <a:hlinkClick r:id="rId4"/>
              </a:rPr>
              <a:t>Clostridium </a:t>
            </a:r>
            <a:r>
              <a:rPr lang="en-GB" i="1" dirty="0" err="1" smtClean="0">
                <a:hlinkClick r:id="rId4"/>
              </a:rPr>
              <a:t>difficile</a:t>
            </a:r>
            <a:r>
              <a:rPr lang="en-GB" dirty="0" smtClean="0"/>
              <a:t> infection as well as bone loss; evidence is high. But the strong recommendation to avoid is more nuanced, noting that scheduled use for more than 8 weeks should be avoided except for certain high-risk patients.</a:t>
            </a:r>
          </a:p>
          <a:p>
            <a:pPr>
              <a:defRPr/>
            </a:pPr>
            <a:r>
              <a:rPr lang="en-GB" dirty="0" smtClean="0"/>
              <a:t>However, the Beers Criteria are not intended to be taken as gospel. In an accompanying editorial,</a:t>
            </a:r>
            <a:r>
              <a:rPr lang="en-GB" baseline="30000" dirty="0" smtClean="0"/>
              <a:t>[6]</a:t>
            </a:r>
            <a:r>
              <a:rPr lang="en-GB" dirty="0" smtClean="0"/>
              <a:t> Steinman and his AGS panel co-chair Donna </a:t>
            </a:r>
            <a:r>
              <a:rPr lang="en-GB" dirty="0" err="1" smtClean="0"/>
              <a:t>Fick</a:t>
            </a:r>
            <a:r>
              <a:rPr lang="en-GB" dirty="0" smtClean="0"/>
              <a:t>, PhD, RN, caution against strict adherence to the criteria without considering individual patient circumstances.</a:t>
            </a:r>
          </a:p>
          <a:p>
            <a:pPr>
              <a:defRPr/>
            </a:pPr>
            <a:r>
              <a:rPr lang="en-GB" dirty="0" smtClean="0"/>
              <a:t>In practice, the quality of the evidence is probably not the primary driver of clinician decision-making, Steinman believes. "It's a question of doing the best with the evidence that is out there. The vast majority of recommendations in most guidelines do not have a strong evidence base to support them."</a:t>
            </a:r>
          </a:p>
          <a:p>
            <a:pPr>
              <a:defRPr/>
            </a:pPr>
            <a:endParaRPr lang="en-GB"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5AEFDBE0-1D4C-4AB5-ABFD-B7875061513F}" type="slidenum">
              <a:rPr lang="en-US" altLang="en-US"/>
              <a:pPr/>
              <a:t>30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1F34F44-9A49-46D9-9511-AB30878C12E6}" type="datetimeFigureOut">
              <a:rPr lang="fa-IR" smtClean="0"/>
              <a:pPr/>
              <a:t>01/21/1447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70F3C84-F346-4422-A95F-55C071D09EAE}" type="slidenum">
              <a:rPr lang="fa-IR" smtClean="0"/>
              <a:pPr/>
              <a:t>‹#›</a:t>
            </a:fld>
            <a:endParaRPr lang="fa-I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60668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F34F44-9A49-46D9-9511-AB30878C12E6}" type="datetimeFigureOut">
              <a:rPr lang="fa-IR" smtClean="0"/>
              <a:pPr/>
              <a:t>01/21/1447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70F3C84-F346-4422-A95F-55C071D09EAE}" type="slidenum">
              <a:rPr lang="fa-IR" smtClean="0"/>
              <a:pPr/>
              <a:t>‹#›</a:t>
            </a:fld>
            <a:endParaRPr lang="fa-IR"/>
          </a:p>
        </p:txBody>
      </p:sp>
    </p:spTree>
    <p:extLst>
      <p:ext uri="{BB962C8B-B14F-4D97-AF65-F5344CB8AC3E}">
        <p14:creationId xmlns:p14="http://schemas.microsoft.com/office/powerpoint/2010/main" xmlns="" val="3769941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F34F44-9A49-46D9-9511-AB30878C12E6}" type="datetimeFigureOut">
              <a:rPr lang="fa-IR" smtClean="0"/>
              <a:pPr/>
              <a:t>01/21/1447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70F3C84-F346-4422-A95F-55C071D09EAE}" type="slidenum">
              <a:rPr lang="fa-IR" smtClean="0"/>
              <a:pPr/>
              <a:t>‹#›</a:t>
            </a:fld>
            <a:endParaRPr lang="fa-IR"/>
          </a:p>
        </p:txBody>
      </p:sp>
    </p:spTree>
    <p:extLst>
      <p:ext uri="{BB962C8B-B14F-4D97-AF65-F5344CB8AC3E}">
        <p14:creationId xmlns:p14="http://schemas.microsoft.com/office/powerpoint/2010/main" xmlns="" val="232981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F34F44-9A49-46D9-9511-AB30878C12E6}" type="datetimeFigureOut">
              <a:rPr lang="fa-IR" smtClean="0"/>
              <a:pPr/>
              <a:t>01/21/1447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70F3C84-F346-4422-A95F-55C071D09EAE}" type="slidenum">
              <a:rPr lang="fa-IR" smtClean="0"/>
              <a:pPr/>
              <a:t>‹#›</a:t>
            </a:fld>
            <a:endParaRPr lang="fa-IR"/>
          </a:p>
        </p:txBody>
      </p:sp>
    </p:spTree>
    <p:extLst>
      <p:ext uri="{BB962C8B-B14F-4D97-AF65-F5344CB8AC3E}">
        <p14:creationId xmlns:p14="http://schemas.microsoft.com/office/powerpoint/2010/main" xmlns="" val="1230120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1F34F44-9A49-46D9-9511-AB30878C12E6}" type="datetimeFigureOut">
              <a:rPr lang="fa-IR" smtClean="0"/>
              <a:pPr/>
              <a:t>01/21/1447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70F3C84-F346-4422-A95F-55C071D09EAE}" type="slidenum">
              <a:rPr lang="fa-IR" smtClean="0"/>
              <a:pPr/>
              <a:t>‹#›</a:t>
            </a:fld>
            <a:endParaRPr lang="fa-I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12314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F34F44-9A49-46D9-9511-AB30878C12E6}" type="datetimeFigureOut">
              <a:rPr lang="fa-IR" smtClean="0"/>
              <a:pPr/>
              <a:t>01/21/1447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70F3C84-F346-4422-A95F-55C071D09EAE}" type="slidenum">
              <a:rPr lang="fa-IR" smtClean="0"/>
              <a:pPr/>
              <a:t>‹#›</a:t>
            </a:fld>
            <a:endParaRPr lang="fa-IR"/>
          </a:p>
        </p:txBody>
      </p:sp>
    </p:spTree>
    <p:extLst>
      <p:ext uri="{BB962C8B-B14F-4D97-AF65-F5344CB8AC3E}">
        <p14:creationId xmlns:p14="http://schemas.microsoft.com/office/powerpoint/2010/main" xmlns="" val="1444661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1F34F44-9A49-46D9-9511-AB30878C12E6}" type="datetimeFigureOut">
              <a:rPr lang="fa-IR" smtClean="0"/>
              <a:pPr/>
              <a:t>01/21/1447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070F3C84-F346-4422-A95F-55C071D09EAE}" type="slidenum">
              <a:rPr lang="fa-IR" smtClean="0"/>
              <a:pPr/>
              <a:t>‹#›</a:t>
            </a:fld>
            <a:endParaRPr lang="fa-IR"/>
          </a:p>
        </p:txBody>
      </p:sp>
    </p:spTree>
    <p:extLst>
      <p:ext uri="{BB962C8B-B14F-4D97-AF65-F5344CB8AC3E}">
        <p14:creationId xmlns:p14="http://schemas.microsoft.com/office/powerpoint/2010/main" xmlns="" val="1173147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F34F44-9A49-46D9-9511-AB30878C12E6}" type="datetimeFigureOut">
              <a:rPr lang="fa-IR" smtClean="0"/>
              <a:pPr/>
              <a:t>01/21/1447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070F3C84-F346-4422-A95F-55C071D09EAE}" type="slidenum">
              <a:rPr lang="fa-IR" smtClean="0"/>
              <a:pPr/>
              <a:t>‹#›</a:t>
            </a:fld>
            <a:endParaRPr lang="fa-IR"/>
          </a:p>
        </p:txBody>
      </p:sp>
    </p:spTree>
    <p:extLst>
      <p:ext uri="{BB962C8B-B14F-4D97-AF65-F5344CB8AC3E}">
        <p14:creationId xmlns:p14="http://schemas.microsoft.com/office/powerpoint/2010/main" xmlns="" val="484048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1F34F44-9A49-46D9-9511-AB30878C12E6}" type="datetimeFigureOut">
              <a:rPr lang="fa-IR" smtClean="0"/>
              <a:pPr/>
              <a:t>01/21/1447</a:t>
            </a:fld>
            <a:endParaRPr lang="fa-I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a-IR"/>
          </a:p>
        </p:txBody>
      </p:sp>
      <p:sp>
        <p:nvSpPr>
          <p:cNvPr id="9" name="Slide Number Placeholder 8"/>
          <p:cNvSpPr>
            <a:spLocks noGrp="1"/>
          </p:cNvSpPr>
          <p:nvPr>
            <p:ph type="sldNum" sz="quarter" idx="12"/>
          </p:nvPr>
        </p:nvSpPr>
        <p:spPr/>
        <p:txBody>
          <a:bodyPr/>
          <a:lstStyle/>
          <a:p>
            <a:fld id="{070F3C84-F346-4422-A95F-55C071D09EAE}" type="slidenum">
              <a:rPr lang="fa-IR" smtClean="0"/>
              <a:pPr/>
              <a:t>‹#›</a:t>
            </a:fld>
            <a:endParaRPr lang="fa-IR"/>
          </a:p>
        </p:txBody>
      </p:sp>
    </p:spTree>
    <p:extLst>
      <p:ext uri="{BB962C8B-B14F-4D97-AF65-F5344CB8AC3E}">
        <p14:creationId xmlns:p14="http://schemas.microsoft.com/office/powerpoint/2010/main" xmlns="" val="844434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1F34F44-9A49-46D9-9511-AB30878C12E6}" type="datetimeFigureOut">
              <a:rPr lang="fa-IR" smtClean="0"/>
              <a:pPr/>
              <a:t>01/21/1447</a:t>
            </a:fld>
            <a:endParaRPr lang="fa-I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fa-I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70F3C84-F346-4422-A95F-55C071D09EAE}" type="slidenum">
              <a:rPr lang="fa-IR" smtClean="0"/>
              <a:pPr/>
              <a:t>‹#›</a:t>
            </a:fld>
            <a:endParaRPr lang="fa-IR"/>
          </a:p>
        </p:txBody>
      </p:sp>
    </p:spTree>
    <p:extLst>
      <p:ext uri="{BB962C8B-B14F-4D97-AF65-F5344CB8AC3E}">
        <p14:creationId xmlns:p14="http://schemas.microsoft.com/office/powerpoint/2010/main" xmlns="" val="2287024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1F34F44-9A49-46D9-9511-AB30878C12E6}" type="datetimeFigureOut">
              <a:rPr lang="fa-IR" smtClean="0"/>
              <a:pPr/>
              <a:t>01/21/1447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70F3C84-F346-4422-A95F-55C071D09EAE}" type="slidenum">
              <a:rPr lang="fa-IR" smtClean="0"/>
              <a:pPr/>
              <a:t>‹#›</a:t>
            </a:fld>
            <a:endParaRPr lang="fa-IR"/>
          </a:p>
        </p:txBody>
      </p:sp>
    </p:spTree>
    <p:extLst>
      <p:ext uri="{BB962C8B-B14F-4D97-AF65-F5344CB8AC3E}">
        <p14:creationId xmlns:p14="http://schemas.microsoft.com/office/powerpoint/2010/main" xmlns="" val="1896711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21F34F44-9A49-46D9-9511-AB30878C12E6}" type="datetimeFigureOut">
              <a:rPr lang="fa-IR" smtClean="0"/>
              <a:pPr/>
              <a:t>01/21/1447</a:t>
            </a:fld>
            <a:endParaRPr lang="fa-I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a-I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070F3C84-F346-4422-A95F-55C071D09EAE}" type="slidenum">
              <a:rPr lang="fa-IR" smtClean="0"/>
              <a:pPr/>
              <a:t>‹#›</a:t>
            </a:fld>
            <a:endParaRPr lang="fa-I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5088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nursinghomehelp.org/wp-content/uploads/formidable/17/Panel-2019-Journal_of_the_American_Geriatrics_Society.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doi.org/10.1093/ageing/afx005"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4021" y="2362682"/>
            <a:ext cx="5932259" cy="2308324"/>
          </a:xfrm>
          <a:prstGeom prst="rect">
            <a:avLst/>
          </a:prstGeom>
        </p:spPr>
        <p:txBody>
          <a:bodyPr wrap="square">
            <a:spAutoFit/>
          </a:bodyPr>
          <a:lstStyle/>
          <a:p>
            <a:pPr algn="ctr"/>
            <a:endParaRPr lang="en-US" sz="3200" b="1" dirty="0" smtClean="0">
              <a:solidFill>
                <a:srgbClr val="FFFF00"/>
              </a:solidFill>
            </a:endParaRPr>
          </a:p>
          <a:p>
            <a:pPr algn="ctr"/>
            <a:endParaRPr lang="en-US" sz="2800" b="1" dirty="0" smtClean="0"/>
          </a:p>
          <a:p>
            <a:pPr algn="ctr"/>
            <a:endParaRPr lang="en-US" sz="2800" b="1" dirty="0" smtClean="0"/>
          </a:p>
          <a:p>
            <a:pPr algn="l"/>
            <a:r>
              <a:rPr lang="en-US" sz="2000" b="1" dirty="0" err="1" smtClean="0">
                <a:solidFill>
                  <a:schemeClr val="accent1">
                    <a:lumMod val="50000"/>
                  </a:schemeClr>
                </a:solidFill>
              </a:rPr>
              <a:t>Dr.Maryam</a:t>
            </a:r>
            <a:r>
              <a:rPr lang="en-US" sz="2000" b="1" dirty="0" smtClean="0">
                <a:solidFill>
                  <a:schemeClr val="accent1">
                    <a:lumMod val="50000"/>
                  </a:schemeClr>
                </a:solidFill>
              </a:rPr>
              <a:t> </a:t>
            </a:r>
            <a:r>
              <a:rPr lang="en-US" sz="2000" b="1" dirty="0" err="1" smtClean="0">
                <a:solidFill>
                  <a:schemeClr val="accent1">
                    <a:lumMod val="50000"/>
                  </a:schemeClr>
                </a:solidFill>
              </a:rPr>
              <a:t>Niksolat</a:t>
            </a:r>
            <a:r>
              <a:rPr lang="en-US" sz="2000" b="1" dirty="0" smtClean="0">
                <a:solidFill>
                  <a:schemeClr val="accent1">
                    <a:lumMod val="50000"/>
                  </a:schemeClr>
                </a:solidFill>
              </a:rPr>
              <a:t>(MD)</a:t>
            </a:r>
          </a:p>
          <a:p>
            <a:pPr algn="l"/>
            <a:r>
              <a:rPr lang="en-US" sz="2000" b="1" dirty="0" smtClean="0">
                <a:solidFill>
                  <a:schemeClr val="accent1">
                    <a:lumMod val="50000"/>
                  </a:schemeClr>
                </a:solidFill>
              </a:rPr>
              <a:t>Geriatrician</a:t>
            </a:r>
          </a:p>
          <a:p>
            <a:pPr algn="l"/>
            <a:r>
              <a:rPr lang="en-US" sz="1600" b="1" dirty="0" smtClean="0">
                <a:solidFill>
                  <a:schemeClr val="accent1">
                    <a:lumMod val="50000"/>
                  </a:schemeClr>
                </a:solidFill>
              </a:rPr>
              <a:t>Assistant </a:t>
            </a:r>
            <a:r>
              <a:rPr lang="en-US" sz="1600" b="1" dirty="0" err="1" smtClean="0">
                <a:solidFill>
                  <a:schemeClr val="accent1">
                    <a:lumMod val="50000"/>
                  </a:schemeClr>
                </a:solidFill>
              </a:rPr>
              <a:t>prefossor</a:t>
            </a:r>
            <a:r>
              <a:rPr lang="en-US" sz="1600" b="1" dirty="0" smtClean="0">
                <a:solidFill>
                  <a:schemeClr val="accent1">
                    <a:lumMod val="50000"/>
                  </a:schemeClr>
                </a:solidFill>
              </a:rPr>
              <a:t> of IUMS</a:t>
            </a:r>
            <a:endParaRPr lang="fa-IR" sz="1100" b="1" dirty="0">
              <a:solidFill>
                <a:schemeClr val="accent1">
                  <a:lumMod val="50000"/>
                </a:schemeClr>
              </a:solidFill>
            </a:endParaRPr>
          </a:p>
        </p:txBody>
      </p:sp>
      <p:pic>
        <p:nvPicPr>
          <p:cNvPr id="3" name="Picture 2">
            <a:extLst>
              <a:ext uri="{FF2B5EF4-FFF2-40B4-BE49-F238E27FC236}">
                <a16:creationId xmlns:a16="http://schemas.microsoft.com/office/drawing/2014/main" xmlns="" id="{099FB31A-088D-6149-8950-75A288B89435}"/>
              </a:ext>
            </a:extLst>
          </p:cNvPr>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5868144" y="2353019"/>
            <a:ext cx="2788302" cy="2557391"/>
          </a:xfrm>
          <a:prstGeom prst="rect">
            <a:avLst/>
          </a:prstGeom>
        </p:spPr>
      </p:pic>
      <p:sp>
        <p:nvSpPr>
          <p:cNvPr id="4" name="Rounded Rectangle 3"/>
          <p:cNvSpPr/>
          <p:nvPr/>
        </p:nvSpPr>
        <p:spPr>
          <a:xfrm>
            <a:off x="1274021" y="2353019"/>
            <a:ext cx="4378099" cy="648072"/>
          </a:xfrm>
          <a:prstGeom prst="round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r>
              <a:rPr lang="en-US" sz="3600" b="1" i="1" dirty="0">
                <a:solidFill>
                  <a:srgbClr val="FF0000"/>
                </a:solidFill>
                <a:latin typeface="Helvetica"/>
                <a:ea typeface="Times New Roman" pitchFamily="18" charset="0"/>
                <a:cs typeface="Arial" pitchFamily="34" charset="0"/>
              </a:rPr>
              <a:t>Polypharmacy</a:t>
            </a:r>
            <a:endParaRPr lang="en-US" sz="2400" b="1" dirty="0">
              <a:solidFill>
                <a:srgbClr val="FF0000"/>
              </a:solidFill>
              <a:latin typeface="Helvetica"/>
              <a:ea typeface="Times New Roman" pitchFamily="18" charset="0"/>
              <a:cs typeface="Arial" pitchFamily="34" charset="0"/>
            </a:endParaRPr>
          </a:p>
        </p:txBody>
      </p:sp>
    </p:spTree>
    <p:extLst>
      <p:ext uri="{BB962C8B-B14F-4D97-AF65-F5344CB8AC3E}">
        <p14:creationId xmlns:p14="http://schemas.microsoft.com/office/powerpoint/2010/main" xmlns="" val="4034744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4495" y="2636912"/>
            <a:ext cx="8136904" cy="1938992"/>
          </a:xfrm>
          <a:prstGeom prst="rect">
            <a:avLst/>
          </a:prstGeom>
        </p:spPr>
        <p:txBody>
          <a:bodyPr wrap="square">
            <a:spAutoFit/>
          </a:bodyPr>
          <a:lstStyle/>
          <a:p>
            <a:pPr marL="342900" indent="-342900" algn="l" rtl="0">
              <a:buFont typeface="Wingdings" pitchFamily="2" charset="2"/>
              <a:buChar char="Ø"/>
            </a:pPr>
            <a:r>
              <a:rPr lang="en-US" sz="2400" dirty="0" smtClean="0"/>
              <a:t> </a:t>
            </a:r>
            <a:r>
              <a:rPr lang="en-US" sz="2400" dirty="0"/>
              <a:t>co-prescribing </a:t>
            </a:r>
            <a:r>
              <a:rPr lang="en-US" sz="2400" dirty="0" smtClean="0"/>
              <a:t>multiple medicines </a:t>
            </a:r>
            <a:r>
              <a:rPr lang="en-US" sz="2400" dirty="0"/>
              <a:t>increases the risk of adverse </a:t>
            </a:r>
            <a:r>
              <a:rPr lang="en-US" sz="2400" dirty="0" smtClean="0"/>
              <a:t>events, it </a:t>
            </a:r>
            <a:r>
              <a:rPr lang="en-US" sz="2400" dirty="0"/>
              <a:t>is important to note that assigning a </a:t>
            </a:r>
            <a:r>
              <a:rPr lang="en-US" sz="2400" dirty="0" smtClean="0"/>
              <a:t>numeric threshold </a:t>
            </a:r>
            <a:r>
              <a:rPr lang="en-US" sz="2400" dirty="0"/>
              <a:t>to define polypharmacy is not </a:t>
            </a:r>
            <a:r>
              <a:rPr lang="en-US" sz="2400" dirty="0" smtClean="0"/>
              <a:t>always useful</a:t>
            </a:r>
            <a:r>
              <a:rPr lang="en-US" sz="2400" dirty="0"/>
              <a:t>. </a:t>
            </a:r>
            <a:endParaRPr lang="en-US" sz="2400" dirty="0" smtClean="0"/>
          </a:p>
          <a:p>
            <a:pPr algn="l"/>
            <a:endParaRPr lang="en-US" sz="2400" dirty="0" smtClean="0"/>
          </a:p>
        </p:txBody>
      </p:sp>
    </p:spTree>
    <p:extLst>
      <p:ext uri="{BB962C8B-B14F-4D97-AF65-F5344CB8AC3E}">
        <p14:creationId xmlns:p14="http://schemas.microsoft.com/office/powerpoint/2010/main" xmlns="" val="1570668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609909"/>
            <a:ext cx="8136904" cy="954107"/>
          </a:xfrm>
          <a:prstGeom prst="rect">
            <a:avLst/>
          </a:prstGeom>
        </p:spPr>
        <p:txBody>
          <a:bodyPr wrap="square">
            <a:spAutoFit/>
          </a:bodyPr>
          <a:lstStyle/>
          <a:p>
            <a:pPr marL="457200" indent="-457200" algn="l" rtl="0">
              <a:buFont typeface="Wingdings" pitchFamily="2" charset="2"/>
              <a:buChar char="v"/>
            </a:pPr>
            <a:r>
              <a:rPr lang="en-US" sz="2800" dirty="0"/>
              <a:t>The goal should be to </a:t>
            </a:r>
            <a:r>
              <a:rPr lang="en-US" sz="2800" dirty="0" smtClean="0"/>
              <a:t>reduced inappropriate </a:t>
            </a:r>
            <a:r>
              <a:rPr lang="en-US" sz="2800" dirty="0"/>
              <a:t>polypharmacy .</a:t>
            </a:r>
            <a:endParaRPr lang="fa-IR" dirty="0"/>
          </a:p>
        </p:txBody>
      </p:sp>
      <p:pic>
        <p:nvPicPr>
          <p:cNvPr id="3" name="Picture 2"/>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11000"/>
                    </a14:imgEffect>
                  </a14:imgLayer>
                </a14:imgProps>
              </a:ext>
              <a:ext uri="{28A0092B-C50C-407E-A947-70E740481C1C}">
                <a14:useLocalDpi xmlns:a14="http://schemas.microsoft.com/office/drawing/2010/main" xmlns="" val="0"/>
              </a:ext>
            </a:extLst>
          </a:blip>
          <a:stretch>
            <a:fillRect/>
          </a:stretch>
        </p:blipFill>
        <p:spPr>
          <a:xfrm>
            <a:off x="6228184" y="4509120"/>
            <a:ext cx="2625112" cy="1829850"/>
          </a:xfrm>
          <a:prstGeom prst="rect">
            <a:avLst/>
          </a:prstGeom>
        </p:spPr>
      </p:pic>
    </p:spTree>
    <p:extLst>
      <p:ext uri="{BB962C8B-B14F-4D97-AF65-F5344CB8AC3E}">
        <p14:creationId xmlns:p14="http://schemas.microsoft.com/office/powerpoint/2010/main" xmlns="" val="1620067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412776"/>
            <a:ext cx="7272808" cy="3170099"/>
          </a:xfrm>
          <a:prstGeom prst="rect">
            <a:avLst/>
          </a:prstGeom>
        </p:spPr>
        <p:txBody>
          <a:bodyPr wrap="square">
            <a:spAutoFit/>
          </a:bodyPr>
          <a:lstStyle/>
          <a:p>
            <a:pPr algn="l"/>
            <a:r>
              <a:rPr lang="en-US" sz="3200" b="1" dirty="0" smtClean="0">
                <a:solidFill>
                  <a:srgbClr val="FF0000"/>
                </a:solidFill>
                <a:latin typeface="Times New Roman" pitchFamily="18" charset="0"/>
                <a:cs typeface="Times New Roman" pitchFamily="18" charset="0"/>
              </a:rPr>
              <a:t> Prevalence:</a:t>
            </a:r>
            <a:endParaRPr lang="en-US" sz="2400" dirty="0" smtClean="0">
              <a:latin typeface="Times New Roman" pitchFamily="18" charset="0"/>
              <a:cs typeface="Times New Roman" pitchFamily="18" charset="0"/>
            </a:endParaRPr>
          </a:p>
          <a:p>
            <a:pPr algn="l" rtl="0"/>
            <a:endParaRPr lang="en-US" sz="2400" dirty="0" smtClean="0"/>
          </a:p>
          <a:p>
            <a:pPr algn="l" rtl="0">
              <a:lnSpc>
                <a:spcPct val="150000"/>
              </a:lnSpc>
            </a:pPr>
            <a:r>
              <a:rPr lang="en-US" sz="2400" dirty="0" smtClean="0"/>
              <a:t>As much as 25% of the overall population.</a:t>
            </a:r>
          </a:p>
          <a:p>
            <a:pPr algn="l" rtl="0">
              <a:lnSpc>
                <a:spcPct val="150000"/>
              </a:lnSpc>
            </a:pPr>
            <a:r>
              <a:rPr lang="en-US" sz="2400" dirty="0" smtClean="0"/>
              <a:t>• For those &gt;65 years old, prevalence increases to 50%</a:t>
            </a:r>
            <a:r>
              <a:rPr lang="fa-IR" sz="2400" dirty="0" smtClean="0"/>
              <a:t>.</a:t>
            </a:r>
            <a:endParaRPr lang="en-US" sz="2400" dirty="0" smtClean="0"/>
          </a:p>
          <a:p>
            <a:pPr algn="l" rtl="0">
              <a:lnSpc>
                <a:spcPct val="150000"/>
              </a:lnSpc>
            </a:pPr>
            <a:r>
              <a:rPr lang="en-US" sz="2400" dirty="0" smtClean="0"/>
              <a:t>• Prevalence may also be dependent on comorbidity. </a:t>
            </a:r>
          </a:p>
          <a:p>
            <a:pPr algn="l" rtl="0">
              <a:lnSpc>
                <a:spcPct val="150000"/>
              </a:lnSpc>
            </a:pPr>
            <a:r>
              <a:rPr lang="en-US" sz="2400" dirty="0" smtClean="0"/>
              <a:t>   </a:t>
            </a:r>
            <a:endParaRPr lang="en-US" sz="2400" dirty="0"/>
          </a:p>
        </p:txBody>
      </p:sp>
      <p:pic>
        <p:nvPicPr>
          <p:cNvPr id="3" name="Picture 2"/>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11000"/>
                    </a14:imgEffect>
                  </a14:imgLayer>
                </a14:imgProps>
              </a:ext>
              <a:ext uri="{28A0092B-C50C-407E-A947-70E740481C1C}">
                <a14:useLocalDpi xmlns:a14="http://schemas.microsoft.com/office/drawing/2010/main" xmlns="" val="0"/>
              </a:ext>
            </a:extLst>
          </a:blip>
          <a:stretch>
            <a:fillRect/>
          </a:stretch>
        </p:blipFill>
        <p:spPr>
          <a:xfrm>
            <a:off x="7524328" y="4005064"/>
            <a:ext cx="1224136" cy="1656184"/>
          </a:xfrm>
          <a:prstGeom prst="rect">
            <a:avLst/>
          </a:prstGeom>
        </p:spPr>
      </p:pic>
    </p:spTree>
    <p:extLst>
      <p:ext uri="{BB962C8B-B14F-4D97-AF65-F5344CB8AC3E}">
        <p14:creationId xmlns:p14="http://schemas.microsoft.com/office/powerpoint/2010/main" xmlns="" val="668824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836712"/>
            <a:ext cx="7056784" cy="4985980"/>
          </a:xfrm>
          <a:prstGeom prst="rect">
            <a:avLst/>
          </a:prstGeom>
        </p:spPr>
        <p:txBody>
          <a:bodyPr wrap="square">
            <a:spAutoFit/>
          </a:bodyPr>
          <a:lstStyle/>
          <a:p>
            <a:pPr algn="l">
              <a:lnSpc>
                <a:spcPct val="150000"/>
              </a:lnSpc>
            </a:pPr>
            <a:r>
              <a:rPr lang="en-US" sz="3200" b="1" i="1" dirty="0">
                <a:solidFill>
                  <a:srgbClr val="FF0000"/>
                </a:solidFill>
              </a:rPr>
              <a:t>Appropriate polypharmacy </a:t>
            </a:r>
            <a:r>
              <a:rPr lang="en-US" sz="2400" dirty="0">
                <a:solidFill>
                  <a:srgbClr val="FF0000"/>
                </a:solidFill>
              </a:rPr>
              <a:t>:</a:t>
            </a:r>
            <a:r>
              <a:rPr lang="en-US" sz="2400" dirty="0"/>
              <a:t> </a:t>
            </a:r>
          </a:p>
          <a:p>
            <a:pPr algn="l">
              <a:lnSpc>
                <a:spcPct val="150000"/>
              </a:lnSpc>
            </a:pPr>
            <a:r>
              <a:rPr lang="en-US" dirty="0"/>
              <a:t>(a) all drugs are prescribed for the purpose of achieving specific </a:t>
            </a:r>
            <a:r>
              <a:rPr lang="fa-IR" dirty="0"/>
              <a:t>.</a:t>
            </a:r>
            <a:r>
              <a:rPr lang="en-US" dirty="0"/>
              <a:t>therapeutic objectives that have been agreed with the patient</a:t>
            </a:r>
          </a:p>
          <a:p>
            <a:pPr algn="l">
              <a:lnSpc>
                <a:spcPct val="150000"/>
              </a:lnSpc>
            </a:pPr>
            <a:endParaRPr lang="en-US" dirty="0" smtClean="0"/>
          </a:p>
          <a:p>
            <a:pPr algn="l">
              <a:lnSpc>
                <a:spcPct val="150000"/>
              </a:lnSpc>
            </a:pPr>
            <a:r>
              <a:rPr lang="en-US" dirty="0" smtClean="0"/>
              <a:t>(</a:t>
            </a:r>
            <a:r>
              <a:rPr lang="en-US" dirty="0"/>
              <a:t>b) therapeutic objectives are actually being achieved or there is a </a:t>
            </a:r>
            <a:r>
              <a:rPr lang="fa-IR" dirty="0"/>
              <a:t>.</a:t>
            </a:r>
            <a:r>
              <a:rPr lang="en-US" dirty="0"/>
              <a:t>reasonable chance they will be achieved in the future </a:t>
            </a:r>
          </a:p>
          <a:p>
            <a:pPr algn="l">
              <a:lnSpc>
                <a:spcPct val="150000"/>
              </a:lnSpc>
            </a:pPr>
            <a:endParaRPr lang="en-US" dirty="0" smtClean="0"/>
          </a:p>
          <a:p>
            <a:pPr algn="l">
              <a:lnSpc>
                <a:spcPct val="150000"/>
              </a:lnSpc>
            </a:pPr>
            <a:r>
              <a:rPr lang="en-US" dirty="0" smtClean="0"/>
              <a:t>(</a:t>
            </a:r>
            <a:r>
              <a:rPr lang="en-US" dirty="0"/>
              <a:t>c) drug therapy has been </a:t>
            </a:r>
            <a:r>
              <a:rPr lang="en-US" dirty="0" err="1"/>
              <a:t>optimised</a:t>
            </a:r>
            <a:r>
              <a:rPr lang="en-US" dirty="0"/>
              <a:t> to </a:t>
            </a:r>
            <a:r>
              <a:rPr lang="en-US" dirty="0" err="1"/>
              <a:t>minimise</a:t>
            </a:r>
            <a:r>
              <a:rPr lang="en-US" dirty="0"/>
              <a:t> the risk of adverse drug reactions (ADRs). </a:t>
            </a:r>
          </a:p>
          <a:p>
            <a:pPr algn="l">
              <a:lnSpc>
                <a:spcPct val="150000"/>
              </a:lnSpc>
            </a:pPr>
            <a:endParaRPr lang="en-US" dirty="0" smtClean="0"/>
          </a:p>
          <a:p>
            <a:pPr algn="l">
              <a:lnSpc>
                <a:spcPct val="150000"/>
              </a:lnSpc>
            </a:pPr>
            <a:r>
              <a:rPr lang="en-US" dirty="0" smtClean="0"/>
              <a:t>(</a:t>
            </a:r>
            <a:r>
              <a:rPr lang="en-US" dirty="0"/>
              <a:t>d) the patient is motivated and able to take all </a:t>
            </a:r>
            <a:r>
              <a:rPr lang="en-US" dirty="0" smtClean="0"/>
              <a:t>medicines.</a:t>
            </a:r>
            <a:endParaRPr lang="fa-IR" dirty="0"/>
          </a:p>
        </p:txBody>
      </p:sp>
    </p:spTree>
    <p:extLst>
      <p:ext uri="{BB962C8B-B14F-4D97-AF65-F5344CB8AC3E}">
        <p14:creationId xmlns:p14="http://schemas.microsoft.com/office/powerpoint/2010/main" xmlns="" val="1717082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412776"/>
            <a:ext cx="6912768" cy="4216539"/>
          </a:xfrm>
          <a:prstGeom prst="rect">
            <a:avLst/>
          </a:prstGeom>
        </p:spPr>
        <p:txBody>
          <a:bodyPr wrap="square">
            <a:spAutoFit/>
          </a:bodyPr>
          <a:lstStyle/>
          <a:p>
            <a:pPr algn="l"/>
            <a:r>
              <a:rPr lang="en-US" sz="2800" b="1" i="1" dirty="0">
                <a:solidFill>
                  <a:srgbClr val="FF0000"/>
                </a:solidFill>
              </a:rPr>
              <a:t>Inappropriate polypharmacy </a:t>
            </a:r>
            <a:r>
              <a:rPr lang="en-US" sz="2000" dirty="0"/>
              <a:t>:</a:t>
            </a:r>
          </a:p>
          <a:p>
            <a:pPr algn="l"/>
            <a:r>
              <a:rPr lang="en-US" sz="2000" dirty="0"/>
              <a:t> </a:t>
            </a:r>
          </a:p>
          <a:p>
            <a:pPr algn="l"/>
            <a:r>
              <a:rPr lang="en-US" sz="2000" dirty="0"/>
              <a:t>(a) there is no evidence based indication, the indication has </a:t>
            </a:r>
            <a:r>
              <a:rPr lang="en-US" sz="2000" dirty="0" smtClean="0"/>
              <a:t>expired</a:t>
            </a:r>
          </a:p>
          <a:p>
            <a:pPr algn="l"/>
            <a:endParaRPr lang="en-US" sz="2000" dirty="0" smtClean="0"/>
          </a:p>
          <a:p>
            <a:pPr algn="l"/>
            <a:r>
              <a:rPr lang="en-US" sz="2000" dirty="0" smtClean="0"/>
              <a:t>(</a:t>
            </a:r>
            <a:r>
              <a:rPr lang="en-US" sz="2000" dirty="0"/>
              <a:t>b) one or more medicines fail to achieve the therapeutic objectives they are intended to </a:t>
            </a:r>
            <a:r>
              <a:rPr lang="en-US" sz="2000" dirty="0" smtClean="0"/>
              <a:t>achieve</a:t>
            </a:r>
            <a:endParaRPr lang="en-US" sz="2000" dirty="0"/>
          </a:p>
          <a:p>
            <a:pPr algn="l"/>
            <a:r>
              <a:rPr lang="en-US" sz="2000" dirty="0"/>
              <a:t> </a:t>
            </a:r>
            <a:endParaRPr lang="en-US" sz="2000" dirty="0" smtClean="0"/>
          </a:p>
          <a:p>
            <a:pPr algn="l"/>
            <a:r>
              <a:rPr lang="en-US" sz="2000" dirty="0" smtClean="0"/>
              <a:t>(</a:t>
            </a:r>
            <a:r>
              <a:rPr lang="en-US" sz="2000" dirty="0"/>
              <a:t>c) one, or the combination of several drugs cause inacceptable adverse drug reactions (</a:t>
            </a:r>
            <a:r>
              <a:rPr lang="en-US" sz="2000" dirty="0" smtClean="0"/>
              <a:t>ADRs)</a:t>
            </a:r>
          </a:p>
          <a:p>
            <a:pPr algn="l"/>
            <a:endParaRPr lang="en-US" sz="2000" dirty="0" smtClean="0"/>
          </a:p>
          <a:p>
            <a:pPr algn="l"/>
            <a:r>
              <a:rPr lang="en-US" sz="2000" dirty="0" smtClean="0"/>
              <a:t>(</a:t>
            </a:r>
            <a:r>
              <a:rPr lang="en-US" sz="2000" dirty="0"/>
              <a:t>d) the patient is not willing or able to take one or more medicines as intended.</a:t>
            </a:r>
            <a:endParaRPr lang="fa-IR" sz="2000" dirty="0"/>
          </a:p>
        </p:txBody>
      </p:sp>
      <p:pic>
        <p:nvPicPr>
          <p:cNvPr id="3" name="Picture 2">
            <a:extLst>
              <a:ext uri="{FF2B5EF4-FFF2-40B4-BE49-F238E27FC236}">
                <a16:creationId xmlns:a16="http://schemas.microsoft.com/office/drawing/2014/main" xmlns="" id="{756B3367-C611-AD46-BA24-8F5AE4474348}"/>
              </a:ext>
            </a:extLst>
          </p:cNvPr>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a:off x="7308304" y="2868441"/>
            <a:ext cx="1656184" cy="2648792"/>
          </a:xfrm>
          <a:prstGeom prst="rect">
            <a:avLst/>
          </a:prstGeom>
        </p:spPr>
      </p:pic>
    </p:spTree>
    <p:extLst>
      <p:ext uri="{BB962C8B-B14F-4D97-AF65-F5344CB8AC3E}">
        <p14:creationId xmlns:p14="http://schemas.microsoft.com/office/powerpoint/2010/main" xmlns="" val="3719925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492896"/>
            <a:ext cx="8136904" cy="2246769"/>
          </a:xfrm>
          <a:prstGeom prst="rect">
            <a:avLst/>
          </a:prstGeom>
        </p:spPr>
        <p:txBody>
          <a:bodyPr wrap="square">
            <a:spAutoFit/>
          </a:bodyPr>
          <a:lstStyle/>
          <a:p>
            <a:pPr algn="l" rtl="0"/>
            <a:r>
              <a:rPr lang="en-US" sz="2800" dirty="0"/>
              <a:t>There are cases where polypharmacy is necessary and beneficial, such as the secondary prevention of myocardial infarction, which requires the use of four different </a:t>
            </a:r>
            <a:r>
              <a:rPr lang="en-US" sz="2800" dirty="0" smtClean="0"/>
              <a:t>classes of medications (beta </a:t>
            </a:r>
            <a:r>
              <a:rPr lang="en-US" sz="2800" dirty="0"/>
              <a:t>blocker, </a:t>
            </a:r>
            <a:r>
              <a:rPr lang="en-US" sz="2800" dirty="0" smtClean="0"/>
              <a:t> </a:t>
            </a:r>
            <a:r>
              <a:rPr lang="en-US" sz="2800" dirty="0"/>
              <a:t>statin, </a:t>
            </a:r>
            <a:r>
              <a:rPr lang="en-US" sz="2800" dirty="0" smtClean="0"/>
              <a:t> antiplatelet ,</a:t>
            </a:r>
            <a:r>
              <a:rPr lang="en-US" sz="2400" dirty="0" smtClean="0"/>
              <a:t>an ACE</a:t>
            </a:r>
            <a:r>
              <a:rPr lang="fa-IR" sz="2400" dirty="0" smtClean="0"/>
              <a:t>.</a:t>
            </a:r>
            <a:r>
              <a:rPr lang="en-US" sz="2400" dirty="0" smtClean="0"/>
              <a:t>inhibitor</a:t>
            </a:r>
            <a:r>
              <a:rPr lang="en-US" sz="2400" dirty="0"/>
              <a:t>)</a:t>
            </a:r>
            <a:endParaRPr lang="fa-IR" sz="2400" dirty="0"/>
          </a:p>
        </p:txBody>
      </p:sp>
    </p:spTree>
    <p:extLst>
      <p:ext uri="{BB962C8B-B14F-4D97-AF65-F5344CB8AC3E}">
        <p14:creationId xmlns:p14="http://schemas.microsoft.com/office/powerpoint/2010/main" xmlns="" val="1375570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476672"/>
            <a:ext cx="4650632" cy="400110"/>
          </a:xfrm>
          <a:prstGeom prst="rect">
            <a:avLst/>
          </a:prstGeom>
        </p:spPr>
        <p:txBody>
          <a:bodyPr wrap="none">
            <a:spAutoFit/>
          </a:bodyPr>
          <a:lstStyle/>
          <a:p>
            <a:pPr algn="ctr"/>
            <a:r>
              <a:rPr lang="en-US" sz="2000" dirty="0"/>
              <a:t>Impact of polypharmacy on the older adult</a:t>
            </a:r>
          </a:p>
        </p:txBody>
      </p:sp>
      <p:sp>
        <p:nvSpPr>
          <p:cNvPr id="3" name="Rectangle 2"/>
          <p:cNvSpPr/>
          <p:nvPr/>
        </p:nvSpPr>
        <p:spPr>
          <a:xfrm>
            <a:off x="899592" y="1844824"/>
            <a:ext cx="4950779" cy="400110"/>
          </a:xfrm>
          <a:prstGeom prst="rect">
            <a:avLst/>
          </a:prstGeom>
        </p:spPr>
        <p:txBody>
          <a:bodyPr wrap="none">
            <a:spAutoFit/>
          </a:bodyPr>
          <a:lstStyle/>
          <a:p>
            <a:r>
              <a:rPr lang="en-US" sz="2000" dirty="0"/>
              <a:t>The following risks accompany polypharmacy</a:t>
            </a:r>
            <a:r>
              <a:rPr lang="en-US" dirty="0"/>
              <a:t>:</a:t>
            </a:r>
          </a:p>
        </p:txBody>
      </p:sp>
      <p:cxnSp>
        <p:nvCxnSpPr>
          <p:cNvPr id="5" name="Straight Connector 4"/>
          <p:cNvCxnSpPr/>
          <p:nvPr/>
        </p:nvCxnSpPr>
        <p:spPr>
          <a:xfrm>
            <a:off x="1043608" y="2286164"/>
            <a:ext cx="4482637"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043608" y="2647856"/>
            <a:ext cx="4572000" cy="2923877"/>
          </a:xfrm>
          <a:prstGeom prst="rect">
            <a:avLst/>
          </a:prstGeom>
        </p:spPr>
        <p:txBody>
          <a:bodyPr>
            <a:spAutoFit/>
          </a:bodyPr>
          <a:lstStyle/>
          <a:p>
            <a:pPr marL="236538" indent="-236538" algn="l" rtl="0">
              <a:spcAft>
                <a:spcPts val="800"/>
              </a:spcAft>
              <a:buClr>
                <a:srgbClr val="F26523"/>
              </a:buClr>
              <a:buSzPct val="90000"/>
              <a:buFont typeface="+mj-lt"/>
              <a:buAutoNum type="arabicPeriod"/>
            </a:pPr>
            <a:r>
              <a:rPr lang="en-CA" dirty="0">
                <a:sym typeface="Wingdings"/>
              </a:rPr>
              <a:t> adverse drug reactions</a:t>
            </a:r>
          </a:p>
          <a:p>
            <a:pPr marL="236538" indent="-236538" algn="l" rtl="0">
              <a:spcAft>
                <a:spcPts val="800"/>
              </a:spcAft>
              <a:buClr>
                <a:srgbClr val="F26523"/>
              </a:buClr>
              <a:buSzPct val="90000"/>
              <a:buFont typeface="+mj-lt"/>
              <a:buAutoNum type="arabicPeriod"/>
            </a:pPr>
            <a:r>
              <a:rPr lang="en-CA" dirty="0">
                <a:sym typeface="Wingdings"/>
              </a:rPr>
              <a:t> drug interactions</a:t>
            </a:r>
          </a:p>
          <a:p>
            <a:pPr marL="236538" indent="-236538" algn="l" rtl="0">
              <a:spcAft>
                <a:spcPts val="800"/>
              </a:spcAft>
              <a:buClr>
                <a:srgbClr val="F26523"/>
              </a:buClr>
              <a:buSzPct val="90000"/>
              <a:buFont typeface="+mj-lt"/>
              <a:buAutoNum type="arabicPeriod"/>
            </a:pPr>
            <a:r>
              <a:rPr lang="en-CA" dirty="0">
                <a:sym typeface="Wingdings"/>
              </a:rPr>
              <a:t> cost</a:t>
            </a:r>
          </a:p>
          <a:p>
            <a:pPr marL="236538" indent="-236538" algn="l" rtl="0">
              <a:spcAft>
                <a:spcPts val="800"/>
              </a:spcAft>
              <a:buClr>
                <a:srgbClr val="F26523"/>
              </a:buClr>
              <a:buSzPct val="90000"/>
              <a:buFont typeface="+mj-lt"/>
              <a:buAutoNum type="arabicPeriod"/>
            </a:pPr>
            <a:r>
              <a:rPr lang="en-CA" dirty="0">
                <a:sym typeface="Wingdings"/>
              </a:rPr>
              <a:t> risk of non adherence</a:t>
            </a:r>
          </a:p>
          <a:p>
            <a:pPr marL="236538" indent="-236538" algn="l" rtl="0">
              <a:spcAft>
                <a:spcPts val="800"/>
              </a:spcAft>
              <a:buClr>
                <a:srgbClr val="F26523"/>
              </a:buClr>
              <a:buSzPct val="90000"/>
              <a:buFont typeface="+mj-lt"/>
              <a:buAutoNum type="arabicPeriod"/>
            </a:pPr>
            <a:r>
              <a:rPr lang="en-CA" dirty="0">
                <a:sym typeface="Wingdings"/>
              </a:rPr>
              <a:t> risk of medication errors</a:t>
            </a:r>
          </a:p>
          <a:p>
            <a:pPr marL="236538" indent="-236538" algn="l" rtl="0">
              <a:spcAft>
                <a:spcPts val="800"/>
              </a:spcAft>
              <a:buClr>
                <a:srgbClr val="F26523"/>
              </a:buClr>
              <a:buSzPct val="90000"/>
              <a:buFont typeface="+mj-lt"/>
              <a:buAutoNum type="arabicPeriod"/>
            </a:pPr>
            <a:r>
              <a:rPr lang="en-CA" dirty="0">
                <a:sym typeface="Wingdings"/>
              </a:rPr>
              <a:t>Precipitate or exacerbate geriatric syndromes</a:t>
            </a:r>
            <a:endParaRPr lang="en-CA" dirty="0"/>
          </a:p>
          <a:p>
            <a:pPr marL="342900" indent="-342900" algn="l" rtl="0">
              <a:spcAft>
                <a:spcPts val="800"/>
              </a:spcAft>
              <a:buClr>
                <a:srgbClr val="821965"/>
              </a:buClr>
              <a:buSzPct val="90000"/>
              <a:buFont typeface="+mj-lt"/>
              <a:buAutoNum type="arabicPeriod"/>
            </a:pPr>
            <a:endParaRPr lang="en-US" spc="-50" dirty="0">
              <a:solidFill>
                <a:srgbClr val="FF0000"/>
              </a:solidFill>
            </a:endParaRPr>
          </a:p>
        </p:txBody>
      </p:sp>
    </p:spTree>
    <p:extLst>
      <p:ext uri="{BB962C8B-B14F-4D97-AF65-F5344CB8AC3E}">
        <p14:creationId xmlns:p14="http://schemas.microsoft.com/office/powerpoint/2010/main" xmlns="" val="2880286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35696" y="555843"/>
            <a:ext cx="5561028" cy="461665"/>
          </a:xfrm>
          <a:prstGeom prst="rect">
            <a:avLst/>
          </a:prstGeom>
        </p:spPr>
        <p:txBody>
          <a:bodyPr wrap="square">
            <a:spAutoFit/>
          </a:bodyPr>
          <a:lstStyle/>
          <a:p>
            <a:r>
              <a:rPr lang="en-US" sz="2400" dirty="0"/>
              <a:t>Impact of polypharmacy on the older adult</a:t>
            </a:r>
          </a:p>
        </p:txBody>
      </p:sp>
      <p:sp>
        <p:nvSpPr>
          <p:cNvPr id="5" name="TextBox 4">
            <a:extLst>
              <a:ext uri="{FF2B5EF4-FFF2-40B4-BE49-F238E27FC236}">
                <a16:creationId xmlns:a16="http://schemas.microsoft.com/office/drawing/2014/main" xmlns="" id="{E4EC5708-4C44-2642-A776-034A9A0B82FE}"/>
              </a:ext>
            </a:extLst>
          </p:cNvPr>
          <p:cNvSpPr txBox="1"/>
          <p:nvPr/>
        </p:nvSpPr>
        <p:spPr>
          <a:xfrm>
            <a:off x="827584" y="2032234"/>
            <a:ext cx="3502171" cy="3026470"/>
          </a:xfrm>
          <a:prstGeom prst="rect">
            <a:avLst/>
          </a:prstGeom>
          <a:noFill/>
        </p:spPr>
        <p:txBody>
          <a:bodyPr wrap="square" rtlCol="0">
            <a:spAutoFit/>
          </a:bodyPr>
          <a:lstStyle/>
          <a:p>
            <a:pPr marL="285750" indent="-285750" algn="l" rtl="0">
              <a:spcAft>
                <a:spcPts val="800"/>
              </a:spcAft>
              <a:buClr>
                <a:srgbClr val="F26523"/>
              </a:buClr>
              <a:buSzPct val="90000"/>
              <a:buFont typeface="Wingdings" panose="05000000000000000000" pitchFamily="2" charset="2"/>
              <a:buChar char="§"/>
            </a:pPr>
            <a:r>
              <a:rPr lang="en-CA" dirty="0" smtClean="0">
                <a:sym typeface="Wingdings"/>
              </a:rPr>
              <a:t>Falls</a:t>
            </a:r>
          </a:p>
          <a:p>
            <a:pPr marL="285750" indent="-285750" algn="l" rtl="0">
              <a:spcAft>
                <a:spcPts val="800"/>
              </a:spcAft>
              <a:buClr>
                <a:srgbClr val="F26523"/>
              </a:buClr>
              <a:buSzPct val="90000"/>
              <a:buFont typeface="Wingdings" panose="05000000000000000000" pitchFamily="2" charset="2"/>
              <a:buChar char="§"/>
            </a:pPr>
            <a:r>
              <a:rPr lang="en-CA" dirty="0" smtClean="0">
                <a:sym typeface="Wingdings"/>
              </a:rPr>
              <a:t>Functional impairment</a:t>
            </a:r>
          </a:p>
          <a:p>
            <a:pPr marL="285750" indent="-285750" algn="l" rtl="0">
              <a:spcAft>
                <a:spcPts val="800"/>
              </a:spcAft>
              <a:buClr>
                <a:srgbClr val="F26523"/>
              </a:buClr>
              <a:buSzPct val="90000"/>
              <a:buFont typeface="Wingdings" panose="05000000000000000000" pitchFamily="2" charset="2"/>
              <a:buChar char="§"/>
            </a:pPr>
            <a:r>
              <a:rPr lang="en-CA" dirty="0" smtClean="0">
                <a:sym typeface="Wingdings"/>
              </a:rPr>
              <a:t>Cognitive impairment </a:t>
            </a:r>
          </a:p>
          <a:p>
            <a:pPr marL="285750" indent="-285750" algn="l" rtl="0">
              <a:spcAft>
                <a:spcPts val="800"/>
              </a:spcAft>
              <a:buClr>
                <a:srgbClr val="F26523"/>
              </a:buClr>
              <a:buSzPct val="90000"/>
              <a:buFont typeface="Wingdings" panose="05000000000000000000" pitchFamily="2" charset="2"/>
              <a:buChar char="§"/>
            </a:pPr>
            <a:r>
              <a:rPr lang="en-CA" dirty="0" smtClean="0">
                <a:sym typeface="Wingdings"/>
              </a:rPr>
              <a:t>Urinary incontinence</a:t>
            </a:r>
          </a:p>
          <a:p>
            <a:pPr marL="285750" indent="-285750" algn="l" rtl="0">
              <a:spcAft>
                <a:spcPts val="800"/>
              </a:spcAft>
              <a:buClr>
                <a:srgbClr val="F26523"/>
              </a:buClr>
              <a:buSzPct val="90000"/>
              <a:buFont typeface="Wingdings" panose="05000000000000000000" pitchFamily="2" charset="2"/>
              <a:buChar char="§"/>
            </a:pPr>
            <a:r>
              <a:rPr lang="en-CA" dirty="0" smtClean="0">
                <a:sym typeface="Wingdings"/>
              </a:rPr>
              <a:t>Impaired nutrition</a:t>
            </a:r>
          </a:p>
          <a:p>
            <a:pPr marL="285750" indent="-285750" algn="l" rtl="0">
              <a:spcAft>
                <a:spcPts val="800"/>
              </a:spcAft>
              <a:buClr>
                <a:srgbClr val="F26523"/>
              </a:buClr>
              <a:buSzPct val="90000"/>
              <a:buFont typeface="Wingdings" panose="05000000000000000000" pitchFamily="2" charset="2"/>
              <a:buChar char="§"/>
            </a:pPr>
            <a:r>
              <a:rPr lang="en-CA" dirty="0" smtClean="0">
                <a:sym typeface="Wingdings"/>
              </a:rPr>
              <a:t>Dehydration</a:t>
            </a:r>
          </a:p>
          <a:p>
            <a:pPr marL="285750" indent="-285750" algn="l" rtl="0">
              <a:spcAft>
                <a:spcPts val="800"/>
              </a:spcAft>
              <a:buClr>
                <a:srgbClr val="F26523"/>
              </a:buClr>
              <a:buSzPct val="90000"/>
              <a:buFont typeface="Wingdings" panose="05000000000000000000" pitchFamily="2" charset="2"/>
              <a:buChar char="§"/>
            </a:pPr>
            <a:r>
              <a:rPr lang="en-CA" dirty="0" smtClean="0">
                <a:sym typeface="Wingdings"/>
              </a:rPr>
              <a:t>Constipation </a:t>
            </a:r>
            <a:endParaRPr lang="en-CA" dirty="0"/>
          </a:p>
          <a:p>
            <a:pPr marL="342900" indent="-342900">
              <a:spcAft>
                <a:spcPts val="1200"/>
              </a:spcAft>
              <a:buClr>
                <a:srgbClr val="821965"/>
              </a:buClr>
              <a:buSzPct val="90000"/>
              <a:buFont typeface="+mj-lt"/>
              <a:buAutoNum type="arabicPeriod"/>
            </a:pPr>
            <a:endParaRPr lang="en-US" spc="-50" dirty="0">
              <a:solidFill>
                <a:srgbClr val="FF0000"/>
              </a:solidFill>
            </a:endParaRPr>
          </a:p>
        </p:txBody>
      </p:sp>
      <p:sp>
        <p:nvSpPr>
          <p:cNvPr id="6" name="Rectangle 5"/>
          <p:cNvSpPr/>
          <p:nvPr/>
        </p:nvSpPr>
        <p:spPr>
          <a:xfrm>
            <a:off x="893824" y="1399551"/>
            <a:ext cx="2326471" cy="400110"/>
          </a:xfrm>
          <a:prstGeom prst="rect">
            <a:avLst/>
          </a:prstGeom>
        </p:spPr>
        <p:txBody>
          <a:bodyPr wrap="none">
            <a:spAutoFit/>
          </a:bodyPr>
          <a:lstStyle/>
          <a:p>
            <a:r>
              <a:rPr lang="en-US" sz="2000" b="1" dirty="0"/>
              <a:t>Geriatric syndromes</a:t>
            </a:r>
          </a:p>
        </p:txBody>
      </p:sp>
      <p:cxnSp>
        <p:nvCxnSpPr>
          <p:cNvPr id="8" name="Straight Connector 7"/>
          <p:cNvCxnSpPr/>
          <p:nvPr/>
        </p:nvCxnSpPr>
        <p:spPr>
          <a:xfrm>
            <a:off x="1043608" y="1799661"/>
            <a:ext cx="316835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75656" y="908720"/>
            <a:ext cx="3096344"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rPr>
              <a:t>Multiple medical problems/ multiple medications</a:t>
            </a:r>
            <a:endParaRPr lang="en-US"/>
          </a:p>
        </p:txBody>
      </p:sp>
      <p:sp>
        <p:nvSpPr>
          <p:cNvPr id="3" name="Rounded Rectangle 2"/>
          <p:cNvSpPr/>
          <p:nvPr/>
        </p:nvSpPr>
        <p:spPr>
          <a:xfrm>
            <a:off x="1331640" y="2204864"/>
            <a:ext cx="3240360"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pc="-50">
                <a:solidFill>
                  <a:schemeClr val="tx1"/>
                </a:solidFill>
              </a:rPr>
              <a:t>Reduced homeostatic mechanisms and organ dysfunction</a:t>
            </a:r>
            <a:endParaRPr lang="en-CA" spc="-50" dirty="0">
              <a:solidFill>
                <a:schemeClr val="tx1"/>
              </a:solidFill>
            </a:endParaRPr>
          </a:p>
        </p:txBody>
      </p:sp>
      <p:sp>
        <p:nvSpPr>
          <p:cNvPr id="4" name="Rounded Rectangle 3"/>
          <p:cNvSpPr/>
          <p:nvPr/>
        </p:nvSpPr>
        <p:spPr>
          <a:xfrm>
            <a:off x="1331640" y="4149080"/>
            <a:ext cx="1152128"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pc="-50">
                <a:solidFill>
                  <a:schemeClr val="tx1"/>
                </a:solidFill>
              </a:rPr>
              <a:t>Frailty</a:t>
            </a:r>
            <a:endParaRPr lang="en-CA" spc="-50" dirty="0">
              <a:solidFill>
                <a:schemeClr val="tx1"/>
              </a:solidFill>
            </a:endParaRPr>
          </a:p>
        </p:txBody>
      </p:sp>
      <p:sp>
        <p:nvSpPr>
          <p:cNvPr id="5" name="Rounded Rectangle 4"/>
          <p:cNvSpPr/>
          <p:nvPr/>
        </p:nvSpPr>
        <p:spPr>
          <a:xfrm>
            <a:off x="3131840" y="4149080"/>
            <a:ext cx="1512168"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Aft>
                <a:spcPts val="700"/>
              </a:spcAft>
            </a:pPr>
            <a:r>
              <a:rPr lang="en-CA" dirty="0">
                <a:solidFill>
                  <a:schemeClr val="tx1"/>
                </a:solidFill>
              </a:rPr>
              <a:t>Acute illness or change to medications</a:t>
            </a:r>
            <a:endParaRPr lang="en-US" dirty="0">
              <a:solidFill>
                <a:schemeClr val="tx1"/>
              </a:solidFill>
            </a:endParaRPr>
          </a:p>
        </p:txBody>
      </p:sp>
      <p:sp>
        <p:nvSpPr>
          <p:cNvPr id="6" name="Rounded Rectangle 5"/>
          <p:cNvSpPr/>
          <p:nvPr/>
        </p:nvSpPr>
        <p:spPr>
          <a:xfrm>
            <a:off x="5724128" y="1196752"/>
            <a:ext cx="2160240" cy="4392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spc="-50" dirty="0">
                <a:solidFill>
                  <a:schemeClr val="tx1"/>
                </a:solidFill>
              </a:rPr>
              <a:t>Increased risk of </a:t>
            </a:r>
          </a:p>
          <a:p>
            <a:pPr algn="ctr"/>
            <a:r>
              <a:rPr lang="en-CA" b="1" spc="-50" dirty="0">
                <a:solidFill>
                  <a:schemeClr val="tx1"/>
                </a:solidFill>
              </a:rPr>
              <a:t>problematic polypharmacy</a:t>
            </a:r>
          </a:p>
          <a:p>
            <a:pPr algn="ctr"/>
            <a:endParaRPr lang="en-CA" b="1" spc="-50" dirty="0">
              <a:solidFill>
                <a:schemeClr val="tx1"/>
              </a:solidFill>
            </a:endParaRPr>
          </a:p>
          <a:p>
            <a:pPr algn="ctr"/>
            <a:r>
              <a:rPr lang="en-CA" b="1" spc="-50" dirty="0">
                <a:solidFill>
                  <a:schemeClr val="tx1"/>
                </a:solidFill>
              </a:rPr>
              <a:t>OR </a:t>
            </a:r>
          </a:p>
          <a:p>
            <a:pPr algn="ctr"/>
            <a:endParaRPr lang="en-CA" b="1" spc="-50" dirty="0">
              <a:solidFill>
                <a:schemeClr val="tx1"/>
              </a:solidFill>
            </a:endParaRPr>
          </a:p>
          <a:p>
            <a:pPr algn="ctr"/>
            <a:r>
              <a:rPr lang="en-CA" b="1" spc="-50" dirty="0" err="1">
                <a:solidFill>
                  <a:schemeClr val="tx1"/>
                </a:solidFill>
              </a:rPr>
              <a:t>haramful</a:t>
            </a:r>
            <a:r>
              <a:rPr lang="en-CA" b="1" spc="-50" dirty="0">
                <a:solidFill>
                  <a:schemeClr val="tx1"/>
                </a:solidFill>
              </a:rPr>
              <a:t> medication effects</a:t>
            </a:r>
          </a:p>
        </p:txBody>
      </p:sp>
      <p:sp>
        <p:nvSpPr>
          <p:cNvPr id="7" name="Plus 6"/>
          <p:cNvSpPr/>
          <p:nvPr/>
        </p:nvSpPr>
        <p:spPr>
          <a:xfrm>
            <a:off x="2627784" y="1916832"/>
            <a:ext cx="576064" cy="21602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qual 7"/>
          <p:cNvSpPr/>
          <p:nvPr/>
        </p:nvSpPr>
        <p:spPr>
          <a:xfrm>
            <a:off x="5004048" y="3429000"/>
            <a:ext cx="432048" cy="28803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Plus 8"/>
          <p:cNvSpPr/>
          <p:nvPr/>
        </p:nvSpPr>
        <p:spPr>
          <a:xfrm>
            <a:off x="2568296" y="3573016"/>
            <a:ext cx="576064" cy="21602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475657" y="251356"/>
            <a:ext cx="5256584" cy="369332"/>
          </a:xfrm>
          <a:prstGeom prst="rect">
            <a:avLst/>
          </a:prstGeom>
        </p:spPr>
        <p:txBody>
          <a:bodyPr wrap="square">
            <a:spAutoFit/>
          </a:bodyPr>
          <a:lstStyle/>
          <a:p>
            <a:pPr algn="l"/>
            <a:r>
              <a:rPr lang="en-US" dirty="0"/>
              <a:t>Risk factors for </a:t>
            </a:r>
            <a:r>
              <a:rPr lang="en-US" dirty="0" smtClean="0"/>
              <a:t>polypharmacy</a:t>
            </a:r>
            <a:endParaRPr lang="en-US" dirty="0"/>
          </a:p>
        </p:txBody>
      </p:sp>
      <p:sp>
        <p:nvSpPr>
          <p:cNvPr id="11" name="Rectangle 10"/>
          <p:cNvSpPr/>
          <p:nvPr/>
        </p:nvSpPr>
        <p:spPr>
          <a:xfrm>
            <a:off x="2411760" y="4653136"/>
            <a:ext cx="793807" cy="369332"/>
          </a:xfrm>
          <a:prstGeom prst="rect">
            <a:avLst/>
          </a:prstGeom>
        </p:spPr>
        <p:txBody>
          <a:bodyPr wrap="none">
            <a:spAutoFit/>
          </a:bodyPr>
          <a:lstStyle/>
          <a:p>
            <a:r>
              <a:rPr lang="en-US" dirty="0" smtClean="0"/>
              <a:t>and or</a:t>
            </a:r>
            <a:endParaRPr lang="en-US" dirty="0"/>
          </a:p>
        </p:txBody>
      </p:sp>
    </p:spTree>
    <p:extLst>
      <p:ext uri="{BB962C8B-B14F-4D97-AF65-F5344CB8AC3E}">
        <p14:creationId xmlns:p14="http://schemas.microsoft.com/office/powerpoint/2010/main" xmlns="" val="8938983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476672"/>
            <a:ext cx="6048672" cy="461665"/>
          </a:xfrm>
          <a:prstGeom prst="rect">
            <a:avLst/>
          </a:prstGeom>
        </p:spPr>
        <p:txBody>
          <a:bodyPr wrap="square">
            <a:spAutoFit/>
          </a:bodyPr>
          <a:lstStyle/>
          <a:p>
            <a:r>
              <a:rPr lang="en-US" sz="2400" dirty="0"/>
              <a:t>Risk factors for polypharmacy</a:t>
            </a:r>
          </a:p>
        </p:txBody>
      </p:sp>
      <p:graphicFrame>
        <p:nvGraphicFramePr>
          <p:cNvPr id="3" name="Table 2"/>
          <p:cNvGraphicFramePr>
            <a:graphicFrameLocks noGrp="1"/>
          </p:cNvGraphicFramePr>
          <p:nvPr>
            <p:extLst>
              <p:ext uri="{D42A27DB-BD31-4B8C-83A1-F6EECF244321}">
                <p14:modId xmlns:p14="http://schemas.microsoft.com/office/powerpoint/2010/main" xmlns="" val="3638418554"/>
              </p:ext>
            </p:extLst>
          </p:nvPr>
        </p:nvGraphicFramePr>
        <p:xfrm>
          <a:off x="845550" y="1397000"/>
          <a:ext cx="2358298" cy="4768304"/>
        </p:xfrm>
        <a:graphic>
          <a:graphicData uri="http://schemas.openxmlformats.org/drawingml/2006/table">
            <a:tbl>
              <a:tblPr firstRow="1" bandRow="1">
                <a:tableStyleId>{5C22544A-7EE6-4342-B048-85BDC9FD1C3A}</a:tableStyleId>
              </a:tblPr>
              <a:tblGrid>
                <a:gridCol w="2358298">
                  <a:extLst>
                    <a:ext uri="{9D8B030D-6E8A-4147-A177-3AD203B41FA5}">
                      <a16:colId xmlns:a16="http://schemas.microsoft.com/office/drawing/2014/main" xmlns="" val="1509162506"/>
                    </a:ext>
                  </a:extLst>
                </a:gridCol>
              </a:tblGrid>
              <a:tr h="12556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b="1" dirty="0" smtClean="0">
                          <a:solidFill>
                            <a:srgbClr val="000000"/>
                          </a:solidFill>
                          <a:latin typeface="+mn-lt"/>
                          <a:cs typeface="Arial" charset="0"/>
                        </a:rPr>
                        <a:t>Pharmacokinetics </a:t>
                      </a:r>
                      <a:br>
                        <a:rPr lang="en-US" altLang="en-US" sz="1800" b="1" dirty="0" smtClean="0">
                          <a:solidFill>
                            <a:srgbClr val="000000"/>
                          </a:solidFill>
                          <a:latin typeface="+mn-lt"/>
                          <a:cs typeface="Arial" charset="0"/>
                        </a:rPr>
                      </a:br>
                      <a:r>
                        <a:rPr lang="en-US" altLang="en-US" sz="1800" b="1" dirty="0" smtClean="0">
                          <a:solidFill>
                            <a:srgbClr val="000000"/>
                          </a:solidFill>
                          <a:latin typeface="+mn-lt"/>
                          <a:cs typeface="Arial" charset="0"/>
                        </a:rPr>
                        <a:t>changes</a:t>
                      </a:r>
                    </a:p>
                    <a:p>
                      <a:endParaRPr lang="en-US" dirty="0"/>
                    </a:p>
                  </a:txBody>
                  <a:tcPr/>
                </a:tc>
                <a:extLst>
                  <a:ext uri="{0D108BD9-81ED-4DB2-BD59-A6C34878D82A}">
                    <a16:rowId xmlns:a16="http://schemas.microsoft.com/office/drawing/2014/main" xmlns="" val="1791879349"/>
                  </a:ext>
                </a:extLst>
              </a:tr>
              <a:tr h="1625727">
                <a:tc>
                  <a:txBody>
                    <a:bodyPr/>
                    <a:lstStyle/>
                    <a:p>
                      <a:pPr algn="ctr" fontAlgn="auto">
                        <a:spcBef>
                          <a:spcPts val="0"/>
                        </a:spcBef>
                        <a:spcAft>
                          <a:spcPts val="0"/>
                        </a:spcAft>
                        <a:defRPr/>
                      </a:pPr>
                      <a:r>
                        <a:rPr lang="en-US" b="1" dirty="0" smtClean="0">
                          <a:solidFill>
                            <a:schemeClr val="tx1"/>
                          </a:solidFill>
                          <a:latin typeface="Calibri" panose="020F0502020204030204" pitchFamily="34" charset="0"/>
                          <a:cs typeface="Calibri" panose="020F0502020204030204" pitchFamily="34" charset="0"/>
                        </a:rPr>
                        <a:t>Changes in how the body</a:t>
                      </a:r>
                    </a:p>
                    <a:p>
                      <a:pPr algn="ctr" fontAlgn="auto">
                        <a:spcBef>
                          <a:spcPts val="0"/>
                        </a:spcBef>
                        <a:spcAft>
                          <a:spcPts val="0"/>
                        </a:spcAft>
                        <a:defRPr/>
                      </a:pPr>
                      <a:r>
                        <a:rPr lang="en-US" b="1" dirty="0" smtClean="0">
                          <a:solidFill>
                            <a:schemeClr val="tx1"/>
                          </a:solidFill>
                          <a:latin typeface="Calibri" panose="020F0502020204030204" pitchFamily="34" charset="0"/>
                          <a:cs typeface="Calibri" panose="020F0502020204030204" pitchFamily="34" charset="0"/>
                        </a:rPr>
                        <a:t> acts on the drug</a:t>
                      </a:r>
                    </a:p>
                    <a:p>
                      <a:endParaRPr lang="en-US" dirty="0"/>
                    </a:p>
                  </a:txBody>
                  <a:tcPr/>
                </a:tc>
                <a:extLst>
                  <a:ext uri="{0D108BD9-81ED-4DB2-BD59-A6C34878D82A}">
                    <a16:rowId xmlns:a16="http://schemas.microsoft.com/office/drawing/2014/main" xmlns="" val="3821755038"/>
                  </a:ext>
                </a:extLst>
              </a:tr>
              <a:tr h="1886967">
                <a:tc>
                  <a:txBody>
                    <a:bodyPr/>
                    <a:lstStyle/>
                    <a:p>
                      <a:pPr marL="122238" indent="-122238" eaLnBrk="1" hangingPunct="1">
                        <a:spcBef>
                          <a:spcPct val="0"/>
                        </a:spcBef>
                        <a:spcAft>
                          <a:spcPts val="300"/>
                        </a:spcAft>
                        <a:buClr>
                          <a:srgbClr val="F26523"/>
                        </a:buClr>
                        <a:buSzTx/>
                        <a:buFont typeface="Arial" charset="0"/>
                        <a:buChar char="•"/>
                      </a:pPr>
                      <a:r>
                        <a:rPr lang="en-US" altLang="en-US" sz="1800" dirty="0" smtClean="0">
                          <a:solidFill>
                            <a:srgbClr val="000000"/>
                          </a:solidFill>
                          <a:latin typeface="+mn-lt"/>
                          <a:cs typeface="Arial" charset="0"/>
                        </a:rPr>
                        <a:t>Absorption  </a:t>
                      </a:r>
                    </a:p>
                    <a:p>
                      <a:pPr marL="122238" indent="-122238" eaLnBrk="1" hangingPunct="1">
                        <a:spcBef>
                          <a:spcPct val="0"/>
                        </a:spcBef>
                        <a:spcAft>
                          <a:spcPts val="300"/>
                        </a:spcAft>
                        <a:buClr>
                          <a:srgbClr val="F26523"/>
                        </a:buClr>
                        <a:buSzTx/>
                        <a:buFont typeface="Arial" charset="0"/>
                        <a:buChar char="•"/>
                      </a:pPr>
                      <a:r>
                        <a:rPr lang="en-US" altLang="en-US" sz="1800" dirty="0" smtClean="0">
                          <a:solidFill>
                            <a:srgbClr val="000000"/>
                          </a:solidFill>
                          <a:latin typeface="+mn-lt"/>
                          <a:cs typeface="Arial" charset="0"/>
                        </a:rPr>
                        <a:t>Distribution </a:t>
                      </a:r>
                    </a:p>
                    <a:p>
                      <a:pPr marL="122238" indent="-122238" eaLnBrk="1" hangingPunct="1">
                        <a:spcBef>
                          <a:spcPct val="0"/>
                        </a:spcBef>
                        <a:spcAft>
                          <a:spcPts val="300"/>
                        </a:spcAft>
                        <a:buClr>
                          <a:srgbClr val="F26523"/>
                        </a:buClr>
                        <a:buSzTx/>
                        <a:buFont typeface="Arial" charset="0"/>
                        <a:buChar char="•"/>
                      </a:pPr>
                      <a:r>
                        <a:rPr lang="en-US" altLang="en-US" sz="1800" dirty="0" smtClean="0">
                          <a:solidFill>
                            <a:srgbClr val="000000"/>
                          </a:solidFill>
                          <a:latin typeface="+mn-lt"/>
                          <a:cs typeface="Arial" charset="0"/>
                        </a:rPr>
                        <a:t>Metabolism (liver)</a:t>
                      </a:r>
                    </a:p>
                    <a:p>
                      <a:pPr marL="122238" indent="-122238" eaLnBrk="1" hangingPunct="1">
                        <a:spcBef>
                          <a:spcPct val="0"/>
                        </a:spcBef>
                        <a:spcAft>
                          <a:spcPts val="300"/>
                        </a:spcAft>
                        <a:buClr>
                          <a:srgbClr val="F26523"/>
                        </a:buClr>
                        <a:buSzTx/>
                        <a:buFont typeface="Arial" charset="0"/>
                        <a:buChar char="•"/>
                      </a:pPr>
                      <a:r>
                        <a:rPr lang="en-US" altLang="en-US" sz="1800" dirty="0" smtClean="0">
                          <a:solidFill>
                            <a:srgbClr val="000000"/>
                          </a:solidFill>
                          <a:latin typeface="+mn-lt"/>
                          <a:cs typeface="Arial" charset="0"/>
                        </a:rPr>
                        <a:t>Excretion (kidney</a:t>
                      </a:r>
                      <a:endParaRPr lang="en-US" dirty="0"/>
                    </a:p>
                  </a:txBody>
                  <a:tcPr/>
                </a:tc>
                <a:extLst>
                  <a:ext uri="{0D108BD9-81ED-4DB2-BD59-A6C34878D82A}">
                    <a16:rowId xmlns:a16="http://schemas.microsoft.com/office/drawing/2014/main" xmlns="" val="38102027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2634834033"/>
              </p:ext>
            </p:extLst>
          </p:nvPr>
        </p:nvGraphicFramePr>
        <p:xfrm>
          <a:off x="3707904" y="1397000"/>
          <a:ext cx="1872208" cy="4768304"/>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xmlns="" val="2177891059"/>
                    </a:ext>
                  </a:extLst>
                </a:gridCol>
              </a:tblGrid>
              <a:tr h="19715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b="1" dirty="0" smtClean="0">
                          <a:solidFill>
                            <a:schemeClr val="tx1"/>
                          </a:solidFill>
                          <a:latin typeface="Calibri" panose="020F0502020204030204" pitchFamily="34" charset="0"/>
                          <a:cs typeface="Calibri" panose="020F0502020204030204" pitchFamily="34" charset="0"/>
                        </a:rPr>
                        <a:t>Changes in physiology </a:t>
                      </a:r>
                      <a:br>
                        <a:rPr lang="en-CA" b="1" dirty="0" smtClean="0">
                          <a:solidFill>
                            <a:schemeClr val="tx1"/>
                          </a:solidFill>
                          <a:latin typeface="Calibri" panose="020F0502020204030204" pitchFamily="34" charset="0"/>
                          <a:cs typeface="Calibri" panose="020F0502020204030204" pitchFamily="34" charset="0"/>
                        </a:rPr>
                      </a:br>
                      <a:r>
                        <a:rPr lang="en-CA" b="1" dirty="0" smtClean="0">
                          <a:solidFill>
                            <a:schemeClr val="tx1"/>
                          </a:solidFill>
                          <a:latin typeface="Calibri" panose="020F0502020204030204" pitchFamily="34" charset="0"/>
                          <a:cs typeface="Calibri" panose="020F0502020204030204" pitchFamily="34" charset="0"/>
                        </a:rPr>
                        <a:t>with aging: </a:t>
                      </a:r>
                      <a:endParaRPr lang="en-US" b="1" dirty="0" smtClean="0">
                        <a:solidFill>
                          <a:schemeClr val="tx1"/>
                        </a:solidFill>
                        <a:latin typeface="Calibri" panose="020F0502020204030204" pitchFamily="34" charset="0"/>
                        <a:cs typeface="Calibri" panose="020F0502020204030204" pitchFamily="34" charset="0"/>
                      </a:endParaRPr>
                    </a:p>
                    <a:p>
                      <a:endParaRPr lang="en-US" dirty="0"/>
                    </a:p>
                  </a:txBody>
                  <a:tcPr/>
                </a:tc>
                <a:extLst>
                  <a:ext uri="{0D108BD9-81ED-4DB2-BD59-A6C34878D82A}">
                    <a16:rowId xmlns:a16="http://schemas.microsoft.com/office/drawing/2014/main" xmlns="" val="1687243898"/>
                  </a:ext>
                </a:extLst>
              </a:tr>
              <a:tr h="2796765">
                <a:tc>
                  <a:txBody>
                    <a:bodyPr/>
                    <a:lstStyle/>
                    <a:p>
                      <a:pPr marL="122238" indent="-122238" eaLnBrk="1" hangingPunct="1">
                        <a:spcBef>
                          <a:spcPct val="0"/>
                        </a:spcBef>
                        <a:spcAft>
                          <a:spcPts val="300"/>
                        </a:spcAft>
                        <a:buClr>
                          <a:srgbClr val="F26523"/>
                        </a:buClr>
                        <a:buSzTx/>
                        <a:buFont typeface="Arial" charset="0"/>
                        <a:buChar char="•"/>
                      </a:pPr>
                      <a:r>
                        <a:rPr lang="en-CA" altLang="en-US" sz="1800" dirty="0" smtClean="0">
                          <a:solidFill>
                            <a:srgbClr val="000000"/>
                          </a:solidFill>
                          <a:latin typeface="+mn-lt"/>
                          <a:cs typeface="Arial" charset="0"/>
                        </a:rPr>
                        <a:t>↑ body fat </a:t>
                      </a:r>
                    </a:p>
                    <a:p>
                      <a:pPr marL="122238" indent="-122238" eaLnBrk="1" hangingPunct="1">
                        <a:spcBef>
                          <a:spcPct val="0"/>
                        </a:spcBef>
                        <a:spcAft>
                          <a:spcPts val="300"/>
                        </a:spcAft>
                        <a:buClr>
                          <a:srgbClr val="F26523"/>
                        </a:buClr>
                        <a:buSzTx/>
                        <a:buFont typeface="Arial" charset="0"/>
                        <a:buChar char="•"/>
                      </a:pPr>
                      <a:r>
                        <a:rPr lang="en-CA" altLang="en-US" sz="1800" dirty="0" smtClean="0">
                          <a:solidFill>
                            <a:srgbClr val="000000"/>
                          </a:solidFill>
                          <a:latin typeface="+mn-lt"/>
                          <a:cs typeface="Arial" charset="0"/>
                        </a:rPr>
                        <a:t>↓ body water </a:t>
                      </a:r>
                    </a:p>
                    <a:p>
                      <a:pPr marL="122238" indent="-122238" eaLnBrk="1" hangingPunct="1">
                        <a:spcBef>
                          <a:spcPct val="0"/>
                        </a:spcBef>
                        <a:spcAft>
                          <a:spcPts val="300"/>
                        </a:spcAft>
                        <a:buClr>
                          <a:srgbClr val="F26523"/>
                        </a:buClr>
                        <a:buSzTx/>
                        <a:buFont typeface="Arial" charset="0"/>
                        <a:buChar char="•"/>
                      </a:pPr>
                      <a:r>
                        <a:rPr lang="en-CA" altLang="en-US" sz="1800" dirty="0" smtClean="0">
                          <a:solidFill>
                            <a:srgbClr val="000000"/>
                          </a:solidFill>
                          <a:latin typeface="+mn-lt"/>
                          <a:cs typeface="Arial" charset="0"/>
                        </a:rPr>
                        <a:t>↓ albumin</a:t>
                      </a:r>
                    </a:p>
                    <a:p>
                      <a:pPr marL="122238" indent="-122238" eaLnBrk="1" hangingPunct="1">
                        <a:spcBef>
                          <a:spcPct val="0"/>
                        </a:spcBef>
                        <a:spcAft>
                          <a:spcPts val="300"/>
                        </a:spcAft>
                        <a:buClr>
                          <a:srgbClr val="F26523"/>
                        </a:buClr>
                        <a:buSzTx/>
                        <a:buFont typeface="Arial" charset="0"/>
                        <a:buChar char="•"/>
                      </a:pPr>
                      <a:r>
                        <a:rPr lang="en-CA" altLang="en-US" sz="1800" dirty="0" smtClean="0">
                          <a:solidFill>
                            <a:srgbClr val="000000"/>
                          </a:solidFill>
                          <a:latin typeface="+mn-lt"/>
                          <a:cs typeface="Arial" charset="0"/>
                        </a:rPr>
                        <a:t>↓ liver metabolism</a:t>
                      </a:r>
                    </a:p>
                    <a:p>
                      <a:pPr marL="122238" indent="-122238" eaLnBrk="1" hangingPunct="1">
                        <a:spcBef>
                          <a:spcPct val="0"/>
                        </a:spcBef>
                        <a:spcAft>
                          <a:spcPts val="300"/>
                        </a:spcAft>
                        <a:buClr>
                          <a:srgbClr val="F26523"/>
                        </a:buClr>
                        <a:buSzTx/>
                        <a:buFont typeface="Arial" charset="0"/>
                        <a:buChar char="•"/>
                      </a:pPr>
                      <a:r>
                        <a:rPr lang="en-CA" altLang="en-US" sz="1800" dirty="0" smtClean="0">
                          <a:solidFill>
                            <a:srgbClr val="000000"/>
                          </a:solidFill>
                          <a:latin typeface="+mn-lt"/>
                          <a:cs typeface="Arial" charset="0"/>
                        </a:rPr>
                        <a:t>↓ renal function</a:t>
                      </a:r>
                    </a:p>
                    <a:p>
                      <a:pPr marL="171450" indent="-171450" eaLnBrk="1" hangingPunct="1">
                        <a:spcBef>
                          <a:spcPct val="0"/>
                        </a:spcBef>
                        <a:spcAft>
                          <a:spcPts val="300"/>
                        </a:spcAft>
                        <a:buClr>
                          <a:srgbClr val="F26523"/>
                        </a:buClr>
                        <a:buSzTx/>
                        <a:buFont typeface="Arial" charset="0"/>
                        <a:buChar char="•"/>
                      </a:pPr>
                      <a:endParaRPr lang="en-CA" altLang="en-US" sz="1200" dirty="0" smtClean="0">
                        <a:solidFill>
                          <a:srgbClr val="000000"/>
                        </a:solidFill>
                        <a:latin typeface="+mn-lt"/>
                        <a:cs typeface="Arial" charset="0"/>
                      </a:endParaRPr>
                    </a:p>
                    <a:p>
                      <a:endParaRPr lang="en-US" dirty="0"/>
                    </a:p>
                  </a:txBody>
                  <a:tcPr/>
                </a:tc>
                <a:extLst>
                  <a:ext uri="{0D108BD9-81ED-4DB2-BD59-A6C34878D82A}">
                    <a16:rowId xmlns:a16="http://schemas.microsoft.com/office/drawing/2014/main" xmlns="" val="419668723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2155724142"/>
              </p:ext>
            </p:extLst>
          </p:nvPr>
        </p:nvGraphicFramePr>
        <p:xfrm>
          <a:off x="6084168" y="1397001"/>
          <a:ext cx="2376264" cy="4768304"/>
        </p:xfrm>
        <a:graphic>
          <a:graphicData uri="http://schemas.openxmlformats.org/drawingml/2006/table">
            <a:tbl>
              <a:tblPr firstRow="1" bandRow="1">
                <a:tableStyleId>{5C22544A-7EE6-4342-B048-85BDC9FD1C3A}</a:tableStyleId>
              </a:tblPr>
              <a:tblGrid>
                <a:gridCol w="2376264">
                  <a:extLst>
                    <a:ext uri="{9D8B030D-6E8A-4147-A177-3AD203B41FA5}">
                      <a16:colId xmlns:a16="http://schemas.microsoft.com/office/drawing/2014/main" xmlns="" val="1932842247"/>
                    </a:ext>
                  </a:extLst>
                </a:gridCol>
              </a:tblGrid>
              <a:tr h="10644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b="1" dirty="0" smtClean="0">
                          <a:solidFill>
                            <a:srgbClr val="000000"/>
                          </a:solidFill>
                          <a:latin typeface="+mn-lt"/>
                          <a:cs typeface="Arial" charset="0"/>
                        </a:rPr>
                        <a:t>Pharmacodynamics </a:t>
                      </a:r>
                      <a:br>
                        <a:rPr lang="en-US" altLang="en-US" sz="1800" b="1" dirty="0" smtClean="0">
                          <a:solidFill>
                            <a:srgbClr val="000000"/>
                          </a:solidFill>
                          <a:latin typeface="+mn-lt"/>
                          <a:cs typeface="Arial" charset="0"/>
                        </a:rPr>
                      </a:br>
                      <a:r>
                        <a:rPr lang="en-US" altLang="en-US" sz="1800" b="1" dirty="0" smtClean="0">
                          <a:solidFill>
                            <a:srgbClr val="000000"/>
                          </a:solidFill>
                          <a:latin typeface="+mn-lt"/>
                          <a:cs typeface="Arial" charset="0"/>
                        </a:rPr>
                        <a:t>changes</a:t>
                      </a:r>
                    </a:p>
                    <a:p>
                      <a:endParaRPr lang="en-US" sz="1800" b="1" kern="1200" dirty="0">
                        <a:solidFill>
                          <a:schemeClr val="lt1"/>
                        </a:solidFill>
                        <a:latin typeface="+mn-lt"/>
                        <a:ea typeface="+mn-ea"/>
                        <a:cs typeface="+mn-cs"/>
                      </a:endParaRPr>
                    </a:p>
                  </a:txBody>
                  <a:tcPr/>
                </a:tc>
                <a:extLst>
                  <a:ext uri="{0D108BD9-81ED-4DB2-BD59-A6C34878D82A}">
                    <a16:rowId xmlns:a16="http://schemas.microsoft.com/office/drawing/2014/main" xmlns="" val="3667948324"/>
                  </a:ext>
                </a:extLst>
              </a:tr>
              <a:tr h="1468793">
                <a:tc>
                  <a:txBody>
                    <a:bodyPr/>
                    <a:lstStyle/>
                    <a:p>
                      <a:pPr algn="ctr" fontAlgn="auto">
                        <a:spcBef>
                          <a:spcPts val="0"/>
                        </a:spcBef>
                        <a:spcAft>
                          <a:spcPts val="0"/>
                        </a:spcAft>
                        <a:defRPr/>
                      </a:pPr>
                      <a:r>
                        <a:rPr lang="en-US" b="1" dirty="0" smtClean="0">
                          <a:latin typeface="Calibri" panose="020F0502020204030204" pitchFamily="34" charset="0"/>
                          <a:cs typeface="Calibri" panose="020F0502020204030204" pitchFamily="34" charset="0"/>
                        </a:rPr>
                        <a:t>Changes in how the drug</a:t>
                      </a:r>
                    </a:p>
                    <a:p>
                      <a:pPr algn="ctr" fontAlgn="auto">
                        <a:spcBef>
                          <a:spcPts val="0"/>
                        </a:spcBef>
                        <a:spcAft>
                          <a:spcPts val="0"/>
                        </a:spcAft>
                        <a:defRPr/>
                      </a:pPr>
                      <a:r>
                        <a:rPr lang="en-US" b="1" dirty="0" smtClean="0">
                          <a:latin typeface="Calibri" panose="020F0502020204030204" pitchFamily="34" charset="0"/>
                          <a:cs typeface="Calibri" panose="020F0502020204030204" pitchFamily="34" charset="0"/>
                        </a:rPr>
                        <a:t> acts on the body</a:t>
                      </a:r>
                    </a:p>
                    <a:p>
                      <a:endParaRPr lang="en-US" dirty="0"/>
                    </a:p>
                  </a:txBody>
                  <a:tcPr/>
                </a:tc>
                <a:extLst>
                  <a:ext uri="{0D108BD9-81ED-4DB2-BD59-A6C34878D82A}">
                    <a16:rowId xmlns:a16="http://schemas.microsoft.com/office/drawing/2014/main" xmlns="" val="4063686705"/>
                  </a:ext>
                </a:extLst>
              </a:tr>
              <a:tr h="2235050">
                <a:tc>
                  <a:txBody>
                    <a:bodyPr/>
                    <a:lstStyle/>
                    <a:p>
                      <a:pPr marL="122238" indent="-122238" eaLnBrk="1" hangingPunct="1">
                        <a:spcBef>
                          <a:spcPct val="0"/>
                        </a:spcBef>
                        <a:spcAft>
                          <a:spcPts val="300"/>
                        </a:spcAft>
                        <a:buClr>
                          <a:srgbClr val="F26523"/>
                        </a:buClr>
                        <a:buSzTx/>
                        <a:buFont typeface="Arial" charset="0"/>
                        <a:buChar char="•"/>
                      </a:pPr>
                      <a:r>
                        <a:rPr lang="en-CA" altLang="en-US" sz="1800" dirty="0" smtClean="0">
                          <a:solidFill>
                            <a:srgbClr val="000000"/>
                          </a:solidFill>
                          <a:latin typeface="+mn-lt"/>
                          <a:cs typeface="Arial" charset="0"/>
                        </a:rPr>
                        <a:t>Changes in receptor binding</a:t>
                      </a:r>
                    </a:p>
                    <a:p>
                      <a:pPr marL="122238" indent="-122238" eaLnBrk="1" hangingPunct="1">
                        <a:spcBef>
                          <a:spcPct val="0"/>
                        </a:spcBef>
                        <a:spcAft>
                          <a:spcPts val="300"/>
                        </a:spcAft>
                        <a:buClr>
                          <a:srgbClr val="F26523"/>
                        </a:buClr>
                        <a:buSzTx/>
                        <a:buFont typeface="Arial" charset="0"/>
                        <a:buChar char="•"/>
                      </a:pPr>
                      <a:r>
                        <a:rPr lang="en-CA" altLang="en-US" sz="1800" dirty="0" smtClean="0">
                          <a:solidFill>
                            <a:srgbClr val="000000"/>
                          </a:solidFill>
                          <a:latin typeface="+mn-lt"/>
                          <a:cs typeface="Arial" charset="0"/>
                        </a:rPr>
                        <a:t>↓ # of receptors and receptor activity </a:t>
                      </a:r>
                    </a:p>
                    <a:p>
                      <a:pPr marL="122238" indent="-122238" eaLnBrk="1" hangingPunct="1">
                        <a:spcBef>
                          <a:spcPct val="0"/>
                        </a:spcBef>
                        <a:spcAft>
                          <a:spcPts val="300"/>
                        </a:spcAft>
                        <a:buClr>
                          <a:srgbClr val="F26523"/>
                        </a:buClr>
                        <a:buSzTx/>
                        <a:buFont typeface="Arial" charset="0"/>
                        <a:buChar char="•"/>
                      </a:pPr>
                      <a:r>
                        <a:rPr lang="en-CA" altLang="en-US" sz="1800" dirty="0" smtClean="0">
                          <a:solidFill>
                            <a:srgbClr val="000000"/>
                          </a:solidFill>
                          <a:latin typeface="+mn-lt"/>
                          <a:cs typeface="Arial" charset="0"/>
                        </a:rPr>
                        <a:t>↑↓ Drug efficacy </a:t>
                      </a:r>
                    </a:p>
                    <a:p>
                      <a:pPr marL="122238" indent="-122238" eaLnBrk="1" hangingPunct="1">
                        <a:spcBef>
                          <a:spcPct val="0"/>
                        </a:spcBef>
                        <a:spcAft>
                          <a:spcPts val="300"/>
                        </a:spcAft>
                        <a:buClr>
                          <a:srgbClr val="F26523"/>
                        </a:buClr>
                        <a:buSzTx/>
                        <a:buFont typeface="Arial" charset="0"/>
                        <a:buChar char="•"/>
                      </a:pPr>
                      <a:r>
                        <a:rPr lang="en-CA" altLang="en-US" sz="1800" dirty="0" smtClean="0">
                          <a:solidFill>
                            <a:srgbClr val="000000"/>
                          </a:solidFill>
                          <a:latin typeface="+mn-lt"/>
                          <a:cs typeface="Arial" charset="0"/>
                        </a:rPr>
                        <a:t>↑ Toxicity / ADRs </a:t>
                      </a:r>
                    </a:p>
                    <a:p>
                      <a:endParaRPr lang="en-US" dirty="0"/>
                    </a:p>
                  </a:txBody>
                  <a:tcPr/>
                </a:tc>
                <a:extLst>
                  <a:ext uri="{0D108BD9-81ED-4DB2-BD59-A6C34878D82A}">
                    <a16:rowId xmlns:a16="http://schemas.microsoft.com/office/drawing/2014/main" xmlns="" val="2456559615"/>
                  </a:ext>
                </a:extLst>
              </a:tr>
            </a:tbl>
          </a:graphicData>
        </a:graphic>
      </p:graphicFrame>
    </p:spTree>
    <p:extLst>
      <p:ext uri="{BB962C8B-B14F-4D97-AF65-F5344CB8AC3E}">
        <p14:creationId xmlns:p14="http://schemas.microsoft.com/office/powerpoint/2010/main" xmlns="" val="417969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571480"/>
            <a:ext cx="8178132" cy="5570756"/>
          </a:xfrm>
          <a:prstGeom prst="rect">
            <a:avLst/>
          </a:prstGeom>
        </p:spPr>
        <p:txBody>
          <a:bodyPr wrap="square">
            <a:spAutoFit/>
          </a:bodyPr>
          <a:lstStyle/>
          <a:p>
            <a:pPr algn="l" rtl="0">
              <a:buFont typeface="Arial" pitchFamily="34" charset="0"/>
              <a:buChar char="•"/>
            </a:pPr>
            <a:r>
              <a:rPr lang="en-US" sz="2800" b="1" dirty="0" smtClean="0">
                <a:solidFill>
                  <a:srgbClr val="002060"/>
                </a:solidFill>
              </a:rPr>
              <a:t>case scenario</a:t>
            </a:r>
            <a:r>
              <a:rPr lang="en-US" sz="2400" dirty="0" smtClean="0"/>
              <a:t>:</a:t>
            </a:r>
          </a:p>
          <a:p>
            <a:pPr algn="l" rtl="0">
              <a:buFont typeface="Arial" pitchFamily="34" charset="0"/>
              <a:buChar char="•"/>
            </a:pPr>
            <a:endParaRPr lang="en-US" sz="2000" dirty="0" smtClean="0"/>
          </a:p>
          <a:p>
            <a:pPr algn="l" rtl="0">
              <a:buFont typeface="Arial" pitchFamily="34" charset="0"/>
              <a:buChar char="•"/>
            </a:pPr>
            <a:endParaRPr lang="en-US" sz="2000" dirty="0" smtClean="0"/>
          </a:p>
          <a:p>
            <a:pPr algn="l" rtl="0">
              <a:lnSpc>
                <a:spcPct val="150000"/>
              </a:lnSpc>
              <a:buFont typeface="Arial" pitchFamily="34" charset="0"/>
              <a:buChar char="•"/>
            </a:pPr>
            <a:r>
              <a:rPr lang="en-US" sz="2000" b="1" dirty="0" smtClean="0"/>
              <a:t>A 78-year-old man</a:t>
            </a:r>
            <a:r>
              <a:rPr lang="en-US" sz="2000" dirty="0" smtClean="0"/>
              <a:t> with a history of </a:t>
            </a:r>
            <a:r>
              <a:rPr lang="en-US" sz="2000" b="1" dirty="0" smtClean="0"/>
              <a:t>hypertension, diabetes, and insomnia</a:t>
            </a:r>
            <a:r>
              <a:rPr lang="en-US" sz="2000" dirty="0" smtClean="0"/>
              <a:t> has recently experienced </a:t>
            </a:r>
            <a:r>
              <a:rPr lang="en-US" sz="2000" b="1" dirty="0" smtClean="0"/>
              <a:t>two falls</a:t>
            </a:r>
            <a:r>
              <a:rPr lang="en-US" sz="2000" dirty="0" smtClean="0"/>
              <a:t>.</a:t>
            </a:r>
            <a:br>
              <a:rPr lang="en-US" sz="2000" dirty="0" smtClean="0"/>
            </a:br>
            <a:r>
              <a:rPr lang="en-US" sz="2000" dirty="0" smtClean="0"/>
              <a:t>His current medications include:</a:t>
            </a:r>
          </a:p>
          <a:p>
            <a:pPr algn="l" rtl="0">
              <a:lnSpc>
                <a:spcPct val="150000"/>
              </a:lnSpc>
              <a:buFont typeface="Arial" pitchFamily="34" charset="0"/>
              <a:buChar char="•"/>
            </a:pPr>
            <a:r>
              <a:rPr lang="en-US" sz="2000" b="1" dirty="0" err="1" smtClean="0"/>
              <a:t>Glibenclamide</a:t>
            </a:r>
            <a:endParaRPr lang="en-US" sz="2000" dirty="0" smtClean="0"/>
          </a:p>
          <a:p>
            <a:pPr algn="l" rtl="0">
              <a:lnSpc>
                <a:spcPct val="150000"/>
              </a:lnSpc>
              <a:buFont typeface="Arial" pitchFamily="34" charset="0"/>
              <a:buChar char="•"/>
            </a:pPr>
            <a:r>
              <a:rPr lang="en-US" sz="2000" b="1" dirty="0" err="1" smtClean="0"/>
              <a:t>Prazosin</a:t>
            </a:r>
            <a:endParaRPr lang="en-US" sz="2000" dirty="0" smtClean="0"/>
          </a:p>
          <a:p>
            <a:pPr algn="l" rtl="0">
              <a:lnSpc>
                <a:spcPct val="150000"/>
              </a:lnSpc>
              <a:buFont typeface="Arial" pitchFamily="34" charset="0"/>
              <a:buChar char="•"/>
            </a:pPr>
            <a:r>
              <a:rPr lang="en-US" sz="2000" b="1" dirty="0" err="1" smtClean="0"/>
              <a:t>Lorazepam</a:t>
            </a:r>
            <a:endParaRPr lang="en-US" sz="2000" dirty="0" smtClean="0"/>
          </a:p>
          <a:p>
            <a:pPr algn="l" rtl="0">
              <a:lnSpc>
                <a:spcPct val="150000"/>
              </a:lnSpc>
              <a:buFont typeface="Arial" pitchFamily="34" charset="0"/>
              <a:buChar char="•"/>
            </a:pPr>
            <a:r>
              <a:rPr lang="en-US" sz="2000" b="1" dirty="0" err="1" smtClean="0"/>
              <a:t>Metformin</a:t>
            </a:r>
            <a:endParaRPr lang="en-US" sz="2000" b="1" dirty="0" smtClean="0"/>
          </a:p>
          <a:p>
            <a:pPr algn="l" rtl="0">
              <a:lnSpc>
                <a:spcPct val="150000"/>
              </a:lnSpc>
              <a:buFont typeface="Arial" pitchFamily="34" charset="0"/>
              <a:buChar char="•"/>
            </a:pPr>
            <a:r>
              <a:rPr lang="en-US" sz="2000" b="1" dirty="0" err="1" smtClean="0"/>
              <a:t>Atrovastatin</a:t>
            </a:r>
            <a:endParaRPr lang="en-US" sz="2000" b="1" dirty="0" smtClean="0"/>
          </a:p>
          <a:p>
            <a:pPr algn="l" rtl="0">
              <a:lnSpc>
                <a:spcPct val="150000"/>
              </a:lnSpc>
              <a:buFont typeface="Arial" pitchFamily="34" charset="0"/>
              <a:buChar char="•"/>
            </a:pPr>
            <a:r>
              <a:rPr lang="en-US" sz="2000" b="1" dirty="0" smtClean="0"/>
              <a:t>ASA</a:t>
            </a:r>
            <a:endParaRPr lang="en-US" sz="2000" dirty="0" smtClean="0"/>
          </a:p>
          <a:p>
            <a:pPr algn="l" rtl="0">
              <a:buFont typeface="Arial" pitchFamily="34" charset="0"/>
              <a:buChar char="•"/>
            </a:pP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137" y="1052736"/>
            <a:ext cx="8640960" cy="4199611"/>
          </a:xfrm>
          <a:prstGeom prst="rect">
            <a:avLst/>
          </a:prstGeom>
        </p:spPr>
        <p:txBody>
          <a:bodyPr wrap="square">
            <a:spAutoFit/>
          </a:bodyPr>
          <a:lstStyle/>
          <a:p>
            <a:pPr algn="l">
              <a:lnSpc>
                <a:spcPct val="150000"/>
              </a:lnSpc>
            </a:pPr>
            <a:r>
              <a:rPr lang="en-US" sz="2000" dirty="0"/>
              <a:t>Pharmacokinetics relates to the way the body handles a drug. </a:t>
            </a:r>
            <a:r>
              <a:rPr lang="en-US" sz="2000" dirty="0" smtClean="0">
                <a:solidFill>
                  <a:schemeClr val="accent3">
                    <a:lumMod val="50000"/>
                  </a:schemeClr>
                </a:solidFill>
              </a:rPr>
              <a:t>pharmacokinetics involves:</a:t>
            </a:r>
          </a:p>
          <a:p>
            <a:pPr marL="342900" indent="-342900" algn="l" rtl="0">
              <a:lnSpc>
                <a:spcPct val="150000"/>
              </a:lnSpc>
              <a:buFont typeface="Arial" pitchFamily="34" charset="0"/>
              <a:buChar char="•"/>
            </a:pPr>
            <a:r>
              <a:rPr lang="en-US" sz="2000" dirty="0" smtClean="0"/>
              <a:t>drug absorption</a:t>
            </a:r>
            <a:endParaRPr lang="fa-IR" sz="2000" dirty="0" smtClean="0"/>
          </a:p>
          <a:p>
            <a:pPr marL="342900" indent="-342900" algn="l" rtl="0">
              <a:lnSpc>
                <a:spcPct val="150000"/>
              </a:lnSpc>
              <a:buFont typeface="Arial" pitchFamily="34" charset="0"/>
              <a:buChar char="•"/>
            </a:pPr>
            <a:r>
              <a:rPr lang="en-US" sz="2000" dirty="0" smtClean="0"/>
              <a:t>distribution </a:t>
            </a:r>
            <a:r>
              <a:rPr lang="en-US" sz="2000" dirty="0"/>
              <a:t>across body </a:t>
            </a:r>
            <a:r>
              <a:rPr lang="en-US" sz="2000" dirty="0" smtClean="0"/>
              <a:t>compartments</a:t>
            </a:r>
            <a:endParaRPr lang="fa-IR" sz="2000" dirty="0" smtClean="0"/>
          </a:p>
          <a:p>
            <a:pPr marL="342900" indent="-342900" algn="l" rtl="0">
              <a:lnSpc>
                <a:spcPct val="150000"/>
              </a:lnSpc>
              <a:buFont typeface="Arial" pitchFamily="34" charset="0"/>
              <a:buChar char="•"/>
            </a:pPr>
            <a:r>
              <a:rPr lang="en-US" sz="2000" dirty="0" smtClean="0"/>
              <a:t>metabolism </a:t>
            </a:r>
            <a:r>
              <a:rPr lang="en-US" sz="2000" dirty="0"/>
              <a:t>in the </a:t>
            </a:r>
            <a:r>
              <a:rPr lang="en-US" sz="2000" dirty="0" smtClean="0"/>
              <a:t>liver</a:t>
            </a:r>
          </a:p>
          <a:p>
            <a:pPr marL="342900" indent="-342900" algn="l" rtl="0">
              <a:lnSpc>
                <a:spcPct val="150000"/>
              </a:lnSpc>
              <a:buFont typeface="Arial" pitchFamily="34" charset="0"/>
              <a:buChar char="•"/>
            </a:pPr>
            <a:r>
              <a:rPr lang="en-US" sz="2000" dirty="0" smtClean="0"/>
              <a:t> </a:t>
            </a:r>
            <a:r>
              <a:rPr lang="en-US" sz="2000" dirty="0"/>
              <a:t>elimination </a:t>
            </a:r>
            <a:r>
              <a:rPr lang="en-US" sz="2000" dirty="0" smtClean="0"/>
              <a:t>by the </a:t>
            </a:r>
            <a:r>
              <a:rPr lang="en-US" sz="2000" dirty="0"/>
              <a:t>kidneys</a:t>
            </a:r>
            <a:r>
              <a:rPr lang="en-US" sz="2000" dirty="0" smtClean="0"/>
              <a:t>.</a:t>
            </a:r>
          </a:p>
          <a:p>
            <a:pPr marL="342900" indent="-342900" algn="l" rtl="0">
              <a:lnSpc>
                <a:spcPct val="150000"/>
              </a:lnSpc>
              <a:buFont typeface="Wingdings" pitchFamily="2" charset="2"/>
              <a:buChar char="Ø"/>
            </a:pPr>
            <a:r>
              <a:rPr lang="en-US" sz="2000" dirty="0" smtClean="0"/>
              <a:t> </a:t>
            </a:r>
            <a:r>
              <a:rPr lang="en-US" sz="2000" i="1" dirty="0">
                <a:solidFill>
                  <a:schemeClr val="accent3">
                    <a:lumMod val="50000"/>
                  </a:schemeClr>
                </a:solidFill>
              </a:rPr>
              <a:t>Drug absorption is largely unchanged with aging. </a:t>
            </a:r>
            <a:endParaRPr lang="en-US" sz="2000" i="1" dirty="0" smtClean="0">
              <a:solidFill>
                <a:schemeClr val="accent3">
                  <a:lumMod val="50000"/>
                </a:schemeClr>
              </a:solidFill>
            </a:endParaRPr>
          </a:p>
          <a:p>
            <a:pPr marL="342900" indent="-342900" algn="l" rtl="0">
              <a:lnSpc>
                <a:spcPct val="150000"/>
              </a:lnSpc>
              <a:buFont typeface="Wingdings" pitchFamily="2" charset="2"/>
              <a:buChar char="Ø"/>
            </a:pPr>
            <a:r>
              <a:rPr lang="en-US" sz="2000" dirty="0" smtClean="0"/>
              <a:t>changes </a:t>
            </a:r>
            <a:r>
              <a:rPr lang="en-US" sz="2000" dirty="0"/>
              <a:t>in drug distribution, metabolism, </a:t>
            </a:r>
            <a:r>
              <a:rPr lang="en-US" sz="2000" dirty="0" smtClean="0"/>
              <a:t>and excretion </a:t>
            </a:r>
            <a:r>
              <a:rPr lang="en-US" sz="2000" dirty="0"/>
              <a:t>can impact the clearance of a medication from the body in older adults. </a:t>
            </a:r>
          </a:p>
        </p:txBody>
      </p:sp>
      <p:sp>
        <p:nvSpPr>
          <p:cNvPr id="3" name="Rectangle 2"/>
          <p:cNvSpPr/>
          <p:nvPr/>
        </p:nvSpPr>
        <p:spPr>
          <a:xfrm>
            <a:off x="353950" y="188640"/>
            <a:ext cx="8064896" cy="584775"/>
          </a:xfrm>
          <a:prstGeom prst="rect">
            <a:avLst/>
          </a:prstGeom>
        </p:spPr>
        <p:txBody>
          <a:bodyPr wrap="square">
            <a:spAutoFit/>
          </a:bodyPr>
          <a:lstStyle/>
          <a:p>
            <a:pPr algn="ctr"/>
            <a:r>
              <a:rPr lang="en-US" sz="3200" b="1" i="1" dirty="0" smtClean="0">
                <a:solidFill>
                  <a:srgbClr val="FF0000"/>
                </a:solidFill>
              </a:rPr>
              <a:t>PHARMACOKINETICS</a:t>
            </a:r>
            <a:endParaRPr lang="en-US" sz="3200" b="1" i="1" dirty="0">
              <a:solidFill>
                <a:srgbClr val="FF0000"/>
              </a:solidFill>
            </a:endParaRPr>
          </a:p>
        </p:txBody>
      </p:sp>
    </p:spTree>
    <p:extLst>
      <p:ext uri="{BB962C8B-B14F-4D97-AF65-F5344CB8AC3E}">
        <p14:creationId xmlns:p14="http://schemas.microsoft.com/office/powerpoint/2010/main" xmlns="" val="3387921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59340"/>
            <a:ext cx="8496944" cy="3785652"/>
          </a:xfrm>
          <a:prstGeom prst="rect">
            <a:avLst/>
          </a:prstGeom>
        </p:spPr>
        <p:txBody>
          <a:bodyPr wrap="square">
            <a:spAutoFit/>
          </a:bodyPr>
          <a:lstStyle/>
          <a:p>
            <a:pPr marL="342900" indent="-342900" algn="l" rtl="0">
              <a:buFont typeface="Wingdings" pitchFamily="2" charset="2"/>
              <a:buChar char="Ø"/>
            </a:pPr>
            <a:r>
              <a:rPr lang="en-US" sz="2400" dirty="0">
                <a:solidFill>
                  <a:schemeClr val="accent3">
                    <a:lumMod val="50000"/>
                  </a:schemeClr>
                </a:solidFill>
              </a:rPr>
              <a:t>Age-related changes in </a:t>
            </a:r>
            <a:r>
              <a:rPr lang="en-US" sz="2400" dirty="0" smtClean="0">
                <a:solidFill>
                  <a:schemeClr val="accent3">
                    <a:lumMod val="50000"/>
                  </a:schemeClr>
                </a:solidFill>
              </a:rPr>
              <a:t>body composition </a:t>
            </a:r>
            <a:r>
              <a:rPr lang="en-US" sz="2400" dirty="0">
                <a:solidFill>
                  <a:schemeClr val="accent3">
                    <a:lumMod val="50000"/>
                  </a:schemeClr>
                </a:solidFill>
              </a:rPr>
              <a:t>can affect the volume of distribution of a drug</a:t>
            </a:r>
            <a:r>
              <a:rPr lang="en-US" sz="2400" dirty="0"/>
              <a:t>. </a:t>
            </a:r>
            <a:endParaRPr lang="en-US" sz="2400" dirty="0" smtClean="0"/>
          </a:p>
          <a:p>
            <a:pPr marL="342900" indent="-342900" algn="l" rtl="0">
              <a:buFont typeface="Wingdings" pitchFamily="2" charset="2"/>
              <a:buChar char="Ø"/>
            </a:pPr>
            <a:endParaRPr lang="en-US" sz="2400" dirty="0" smtClean="0"/>
          </a:p>
          <a:p>
            <a:pPr marL="342900" indent="-342900" algn="l" rtl="0">
              <a:buFont typeface="Wingdings" pitchFamily="2" charset="2"/>
              <a:buChar char="Ø"/>
            </a:pPr>
            <a:r>
              <a:rPr lang="en-US" sz="2400" dirty="0" smtClean="0"/>
              <a:t>older </a:t>
            </a:r>
            <a:r>
              <a:rPr lang="en-US" sz="2400" dirty="0"/>
              <a:t>people have less lean </a:t>
            </a:r>
            <a:r>
              <a:rPr lang="en-US" sz="2400" dirty="0" smtClean="0"/>
              <a:t>body mass </a:t>
            </a:r>
            <a:r>
              <a:rPr lang="en-US" sz="2400" dirty="0"/>
              <a:t>and greater fat stores </a:t>
            </a:r>
            <a:r>
              <a:rPr lang="en-US" sz="2400" dirty="0" smtClean="0"/>
              <a:t>relative </a:t>
            </a:r>
            <a:r>
              <a:rPr lang="en-US" sz="2400" dirty="0"/>
              <a:t>to younger </a:t>
            </a:r>
            <a:r>
              <a:rPr lang="en-US" sz="2400" dirty="0" smtClean="0"/>
              <a:t>people</a:t>
            </a:r>
          </a:p>
          <a:p>
            <a:pPr marL="342900" indent="-342900" algn="l" rtl="0">
              <a:buFont typeface="Wingdings" pitchFamily="2" charset="2"/>
              <a:buChar char="Ø"/>
            </a:pPr>
            <a:endParaRPr lang="en-US" sz="2400" dirty="0" smtClean="0"/>
          </a:p>
          <a:p>
            <a:pPr marL="342900" indent="-342900" algn="l" rtl="0">
              <a:buFont typeface="Wingdings" pitchFamily="2" charset="2"/>
              <a:buChar char="Ø"/>
            </a:pPr>
            <a:endParaRPr lang="en-US" sz="2400" dirty="0"/>
          </a:p>
          <a:p>
            <a:pPr marL="342900" indent="-342900" algn="l" rtl="0">
              <a:buFont typeface="Wingdings" pitchFamily="2" charset="2"/>
              <a:buChar char="Ø"/>
            </a:pPr>
            <a:r>
              <a:rPr lang="en-US" sz="2400" dirty="0" smtClean="0"/>
              <a:t>benzodiazepines </a:t>
            </a:r>
            <a:r>
              <a:rPr lang="en-US" sz="2400" dirty="0"/>
              <a:t>that </a:t>
            </a:r>
            <a:r>
              <a:rPr lang="en-US" sz="2400" dirty="0" smtClean="0"/>
              <a:t>are highly </a:t>
            </a:r>
            <a:r>
              <a:rPr lang="en-US" sz="2400" dirty="0"/>
              <a:t>lipid-soluble have an increased volume of distribution and consequently prolonged clearance rates in </a:t>
            </a:r>
            <a:r>
              <a:rPr lang="en-US" sz="2400" dirty="0" smtClean="0"/>
              <a:t>older people </a:t>
            </a:r>
            <a:r>
              <a:rPr lang="en-US" sz="2400" dirty="0"/>
              <a:t>relative to those who are younger.</a:t>
            </a:r>
            <a:endParaRPr lang="en-US" dirty="0"/>
          </a:p>
        </p:txBody>
      </p:sp>
    </p:spTree>
    <p:extLst>
      <p:ext uri="{BB962C8B-B14F-4D97-AF65-F5344CB8AC3E}">
        <p14:creationId xmlns:p14="http://schemas.microsoft.com/office/powerpoint/2010/main" xmlns="" val="456914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484784"/>
            <a:ext cx="8064896" cy="3785652"/>
          </a:xfrm>
          <a:prstGeom prst="rect">
            <a:avLst/>
          </a:prstGeom>
        </p:spPr>
        <p:txBody>
          <a:bodyPr wrap="square">
            <a:spAutoFit/>
          </a:bodyPr>
          <a:lstStyle/>
          <a:p>
            <a:pPr marL="342900" indent="-342900" algn="l" rtl="0">
              <a:buFont typeface="Wingdings" pitchFamily="2" charset="2"/>
              <a:buChar char="v"/>
            </a:pPr>
            <a:r>
              <a:rPr lang="en-US" sz="2400" i="1" dirty="0" smtClean="0"/>
              <a:t>reduced </a:t>
            </a:r>
            <a:r>
              <a:rPr lang="en-US" sz="2400" i="1" dirty="0"/>
              <a:t>oxidative metabolism by cytochrome P450 (CYP) enzymes in the </a:t>
            </a:r>
            <a:r>
              <a:rPr lang="en-US" sz="2400" i="1" dirty="0" smtClean="0"/>
              <a:t>liver</a:t>
            </a:r>
            <a:r>
              <a:rPr lang="en-US" sz="2400" dirty="0" smtClean="0"/>
              <a:t>.</a:t>
            </a:r>
          </a:p>
          <a:p>
            <a:pPr marL="342900" indent="-342900" algn="l" rtl="0">
              <a:buFont typeface="Wingdings" pitchFamily="2" charset="2"/>
              <a:buChar char="v"/>
            </a:pPr>
            <a:endParaRPr lang="en-US" sz="2400" dirty="0"/>
          </a:p>
          <a:p>
            <a:pPr marL="342900" indent="-342900" algn="l" rtl="0">
              <a:buFont typeface="Wingdings" pitchFamily="2" charset="2"/>
              <a:buChar char="v"/>
            </a:pPr>
            <a:endParaRPr lang="en-US" sz="2400" dirty="0" smtClean="0"/>
          </a:p>
          <a:p>
            <a:pPr marL="342900" indent="-342900" algn="l" rtl="0">
              <a:buFont typeface="Wingdings" pitchFamily="2" charset="2"/>
              <a:buChar char="v"/>
            </a:pPr>
            <a:endParaRPr lang="en-US" sz="2400" dirty="0"/>
          </a:p>
          <a:p>
            <a:pPr marL="342900" indent="-342900" algn="l" rtl="0">
              <a:buFont typeface="Wingdings" pitchFamily="2" charset="2"/>
              <a:buChar char="v"/>
            </a:pPr>
            <a:endParaRPr lang="en-US" sz="2400" dirty="0" smtClean="0"/>
          </a:p>
          <a:p>
            <a:pPr marL="342900" indent="-342900" algn="l" rtl="0">
              <a:buFont typeface="Wingdings" pitchFamily="2" charset="2"/>
              <a:buChar char="v"/>
            </a:pPr>
            <a:endParaRPr lang="en-US" sz="2400" dirty="0"/>
          </a:p>
          <a:p>
            <a:pPr marL="342900" indent="-342900" algn="l" rtl="0">
              <a:buFont typeface="Wingdings" pitchFamily="2" charset="2"/>
              <a:buChar char="v"/>
            </a:pPr>
            <a:endParaRPr lang="en-US" sz="2400" dirty="0" smtClean="0"/>
          </a:p>
          <a:p>
            <a:pPr marL="342900" indent="-342900" algn="l" rtl="0">
              <a:buFont typeface="Wingdings" pitchFamily="2" charset="2"/>
              <a:buChar char="v"/>
            </a:pPr>
            <a:r>
              <a:rPr lang="en-US" sz="2400" dirty="0" smtClean="0"/>
              <a:t>elimination </a:t>
            </a:r>
            <a:r>
              <a:rPr lang="en-US" sz="2400" dirty="0"/>
              <a:t>of many drug therapies occurs through renal clearance, and renal function often declines with </a:t>
            </a:r>
            <a:r>
              <a:rPr lang="en-US" sz="2400" dirty="0" smtClean="0"/>
              <a:t>aging. </a:t>
            </a:r>
            <a:endParaRPr lang="en-US" sz="2400" dirty="0"/>
          </a:p>
        </p:txBody>
      </p:sp>
    </p:spTree>
    <p:extLst>
      <p:ext uri="{BB962C8B-B14F-4D97-AF65-F5344CB8AC3E}">
        <p14:creationId xmlns:p14="http://schemas.microsoft.com/office/powerpoint/2010/main" xmlns="" val="440513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662" y="1844824"/>
            <a:ext cx="8499802" cy="3539430"/>
          </a:xfrm>
          <a:prstGeom prst="rect">
            <a:avLst/>
          </a:prstGeom>
        </p:spPr>
        <p:txBody>
          <a:bodyPr wrap="square">
            <a:spAutoFit/>
          </a:bodyPr>
          <a:lstStyle/>
          <a:p>
            <a:pPr marL="457200" indent="-457200" algn="l" rtl="0">
              <a:buFont typeface="Wingdings" pitchFamily="2" charset="2"/>
              <a:buChar char="v"/>
            </a:pPr>
            <a:r>
              <a:rPr lang="en-US" sz="2800" b="1" i="1" dirty="0">
                <a:solidFill>
                  <a:schemeClr val="accent1">
                    <a:lumMod val="75000"/>
                  </a:schemeClr>
                </a:solidFill>
              </a:rPr>
              <a:t>pharmacodynamics relates to the effect that a drug has on the body</a:t>
            </a:r>
            <a:r>
              <a:rPr lang="en-US" sz="2400" dirty="0"/>
              <a:t>. </a:t>
            </a:r>
            <a:endParaRPr lang="en-US" sz="2400" dirty="0" smtClean="0"/>
          </a:p>
          <a:p>
            <a:pPr marL="342900" indent="-342900" algn="l" rtl="0">
              <a:buFont typeface="Wingdings" pitchFamily="2" charset="2"/>
              <a:buChar char="v"/>
            </a:pPr>
            <a:endParaRPr lang="en-US" sz="2400" dirty="0" smtClean="0"/>
          </a:p>
          <a:p>
            <a:pPr marL="342900" indent="-342900" algn="l" rtl="0">
              <a:buFont typeface="Wingdings" pitchFamily="2" charset="2"/>
              <a:buChar char="v"/>
            </a:pPr>
            <a:r>
              <a:rPr lang="en-US" sz="2400" b="1" i="1" dirty="0" smtClean="0">
                <a:solidFill>
                  <a:schemeClr val="accent1">
                    <a:lumMod val="75000"/>
                  </a:schemeClr>
                </a:solidFill>
              </a:rPr>
              <a:t>Aging is associated </a:t>
            </a:r>
            <a:r>
              <a:rPr lang="en-US" sz="2400" b="1" i="1" dirty="0">
                <a:solidFill>
                  <a:schemeClr val="accent1">
                    <a:lumMod val="75000"/>
                  </a:schemeClr>
                </a:solidFill>
              </a:rPr>
              <a:t>with enhanced sensitivity to a number of drug therapies</a:t>
            </a:r>
            <a:r>
              <a:rPr lang="en-US" sz="2400" dirty="0" smtClean="0"/>
              <a:t>.</a:t>
            </a:r>
          </a:p>
          <a:p>
            <a:pPr marL="342900" indent="-342900" algn="l" rtl="0">
              <a:buFont typeface="Wingdings" pitchFamily="2" charset="2"/>
              <a:buChar char="v"/>
            </a:pPr>
            <a:endParaRPr lang="en-US" sz="2400" dirty="0"/>
          </a:p>
          <a:p>
            <a:pPr marL="342900" indent="-342900" algn="l" rtl="0">
              <a:buFont typeface="Wingdings" pitchFamily="2" charset="2"/>
              <a:buChar char="v"/>
            </a:pPr>
            <a:r>
              <a:rPr lang="en-US" sz="2400" dirty="0" smtClean="0"/>
              <a:t> For </a:t>
            </a:r>
            <a:r>
              <a:rPr lang="en-US" sz="2400" dirty="0"/>
              <a:t>example, older people may be more sensitive</a:t>
            </a:r>
          </a:p>
          <a:p>
            <a:pPr algn="l"/>
            <a:r>
              <a:rPr lang="en-US" sz="2400" dirty="0"/>
              <a:t>to the effects of benzodiazepines, opioids, and warfarin, exclusive </a:t>
            </a:r>
            <a:r>
              <a:rPr lang="en-US" sz="2400" dirty="0" smtClean="0"/>
              <a:t>of </a:t>
            </a:r>
            <a:r>
              <a:rPr lang="en-US" sz="2400" dirty="0"/>
              <a:t>any age-related pharmacokinetic changes </a:t>
            </a:r>
            <a:r>
              <a:rPr lang="en-US" sz="2400" dirty="0" smtClean="0"/>
              <a:t>that might exist . </a:t>
            </a:r>
            <a:endParaRPr lang="en-US" sz="2400" dirty="0"/>
          </a:p>
        </p:txBody>
      </p:sp>
      <p:sp>
        <p:nvSpPr>
          <p:cNvPr id="3" name="Rectangle 2"/>
          <p:cNvSpPr/>
          <p:nvPr/>
        </p:nvSpPr>
        <p:spPr>
          <a:xfrm>
            <a:off x="627231" y="836712"/>
            <a:ext cx="5816977" cy="584775"/>
          </a:xfrm>
          <a:prstGeom prst="rect">
            <a:avLst/>
          </a:prstGeom>
        </p:spPr>
        <p:txBody>
          <a:bodyPr wrap="square">
            <a:spAutoFit/>
          </a:bodyPr>
          <a:lstStyle/>
          <a:p>
            <a:r>
              <a:rPr lang="en-US" sz="3200" b="1" i="1" dirty="0" smtClean="0">
                <a:solidFill>
                  <a:srgbClr val="FF0000"/>
                </a:solidFill>
              </a:rPr>
              <a:t>PHARMACODYNAMICS</a:t>
            </a:r>
            <a:endParaRPr lang="en-US" sz="3200" dirty="0"/>
          </a:p>
        </p:txBody>
      </p:sp>
    </p:spTree>
    <p:extLst>
      <p:ext uri="{BB962C8B-B14F-4D97-AF65-F5344CB8AC3E}">
        <p14:creationId xmlns:p14="http://schemas.microsoft.com/office/powerpoint/2010/main" xmlns="" val="7208104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836712"/>
            <a:ext cx="8568952" cy="3785652"/>
          </a:xfrm>
          <a:prstGeom prst="rect">
            <a:avLst/>
          </a:prstGeom>
        </p:spPr>
        <p:txBody>
          <a:bodyPr wrap="square">
            <a:spAutoFit/>
          </a:bodyPr>
          <a:lstStyle/>
          <a:p>
            <a:pPr marL="342900" indent="-342900" algn="l" rtl="0">
              <a:buFont typeface="Wingdings" pitchFamily="2" charset="2"/>
              <a:buChar char="v"/>
            </a:pPr>
            <a:r>
              <a:rPr lang="en-US" sz="2400" dirty="0" smtClean="0"/>
              <a:t>risk </a:t>
            </a:r>
            <a:r>
              <a:rPr lang="en-US" sz="2400" dirty="0"/>
              <a:t>for fall-related injuries in older patients with use of short–half-life benzodiazepines and </a:t>
            </a:r>
            <a:r>
              <a:rPr lang="en-US" sz="2400" dirty="0" err="1" smtClean="0"/>
              <a:t>zolpidem</a:t>
            </a:r>
            <a:r>
              <a:rPr lang="en-US" sz="2400" dirty="0"/>
              <a:t> </a:t>
            </a:r>
            <a:r>
              <a:rPr lang="en-US" sz="2400" dirty="0" smtClean="0"/>
              <a:t> </a:t>
            </a:r>
            <a:r>
              <a:rPr lang="en-US" sz="2400" dirty="0"/>
              <a:t>may actually be similar to that with use of long–half-life benzodiazepines. </a:t>
            </a:r>
            <a:endParaRPr lang="en-US" sz="2400" dirty="0" smtClean="0"/>
          </a:p>
          <a:p>
            <a:pPr marL="457200" indent="-457200" algn="l" rtl="0">
              <a:buFont typeface="Wingdings" pitchFamily="2" charset="2"/>
              <a:buChar char="v"/>
            </a:pPr>
            <a:endParaRPr lang="en-US" sz="2400" dirty="0" smtClean="0"/>
          </a:p>
          <a:p>
            <a:pPr algn="l" rtl="0"/>
            <a:endParaRPr lang="en-US" sz="2400" dirty="0" smtClean="0"/>
          </a:p>
          <a:p>
            <a:pPr algn="l" rtl="0"/>
            <a:endParaRPr lang="en-US" sz="2400" dirty="0"/>
          </a:p>
          <a:p>
            <a:pPr marL="342900" indent="-342900" algn="l" rtl="0">
              <a:buFont typeface="Wingdings" pitchFamily="2" charset="2"/>
              <a:buChar char="v"/>
            </a:pPr>
            <a:r>
              <a:rPr lang="en-US" sz="2400" dirty="0" smtClean="0"/>
              <a:t>clinical </a:t>
            </a:r>
            <a:r>
              <a:rPr lang="en-US" sz="2400" dirty="0"/>
              <a:t>factors such as </a:t>
            </a:r>
            <a:r>
              <a:rPr lang="en-US" sz="2400" dirty="0" smtClean="0"/>
              <a:t>disease, functional </a:t>
            </a:r>
            <a:r>
              <a:rPr lang="en-US" sz="2400" dirty="0"/>
              <a:t>status, concomitant </a:t>
            </a:r>
            <a:r>
              <a:rPr lang="en-US" sz="2400" dirty="0" smtClean="0"/>
              <a:t>medications, </a:t>
            </a:r>
            <a:r>
              <a:rPr lang="en-US" sz="2400" dirty="0" err="1" smtClean="0"/>
              <a:t>nutraceutical</a:t>
            </a:r>
            <a:r>
              <a:rPr lang="en-US" sz="2400" dirty="0" smtClean="0"/>
              <a:t> </a:t>
            </a:r>
            <a:r>
              <a:rPr lang="en-US" sz="2400" dirty="0"/>
              <a:t>intake, and lifestyle may have greater effects and lead to greater variability in drug clearance and </a:t>
            </a:r>
            <a:r>
              <a:rPr lang="en-US" sz="2400" dirty="0" smtClean="0"/>
              <a:t>effects than </a:t>
            </a:r>
            <a:r>
              <a:rPr lang="en-US" sz="2400" dirty="0"/>
              <a:t>based on pure </a:t>
            </a:r>
            <a:r>
              <a:rPr lang="en-US" sz="2400" dirty="0" smtClean="0"/>
              <a:t>aging.</a:t>
            </a:r>
            <a:endParaRPr lang="en-US" dirty="0"/>
          </a:p>
        </p:txBody>
      </p:sp>
    </p:spTree>
    <p:extLst>
      <p:ext uri="{BB962C8B-B14F-4D97-AF65-F5344CB8AC3E}">
        <p14:creationId xmlns:p14="http://schemas.microsoft.com/office/powerpoint/2010/main" xmlns="" val="35494862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3040" y="1484784"/>
            <a:ext cx="8101408" cy="3539430"/>
          </a:xfrm>
          <a:prstGeom prst="rect">
            <a:avLst/>
          </a:prstGeom>
        </p:spPr>
        <p:txBody>
          <a:bodyPr wrap="square">
            <a:spAutoFit/>
          </a:bodyPr>
          <a:lstStyle/>
          <a:p>
            <a:pPr algn="l"/>
            <a:r>
              <a:rPr lang="en-US" sz="2800" i="1" dirty="0" smtClean="0">
                <a:solidFill>
                  <a:schemeClr val="accent1">
                    <a:lumMod val="75000"/>
                  </a:schemeClr>
                </a:solidFill>
              </a:rPr>
              <a:t>strategies drug </a:t>
            </a:r>
            <a:r>
              <a:rPr lang="en-US" sz="2800" i="1" dirty="0">
                <a:solidFill>
                  <a:schemeClr val="accent1">
                    <a:lumMod val="75000"/>
                  </a:schemeClr>
                </a:solidFill>
              </a:rPr>
              <a:t>dose for older </a:t>
            </a:r>
            <a:r>
              <a:rPr lang="en-US" sz="2800" i="1" dirty="0" smtClean="0">
                <a:solidFill>
                  <a:schemeClr val="accent1">
                    <a:lumMod val="75000"/>
                  </a:schemeClr>
                </a:solidFill>
              </a:rPr>
              <a:t>patients</a:t>
            </a:r>
            <a:r>
              <a:rPr lang="en-US" sz="2400" i="1" dirty="0" smtClean="0">
                <a:solidFill>
                  <a:schemeClr val="accent1">
                    <a:lumMod val="75000"/>
                  </a:schemeClr>
                </a:solidFill>
              </a:rPr>
              <a:t>:</a:t>
            </a:r>
          </a:p>
          <a:p>
            <a:pPr marL="342900" indent="-342900" algn="l" rtl="0">
              <a:buFont typeface="Wingdings" pitchFamily="2" charset="2"/>
              <a:buChar char="§"/>
            </a:pPr>
            <a:r>
              <a:rPr lang="en-US" sz="2400" dirty="0" smtClean="0"/>
              <a:t>weight-based </a:t>
            </a:r>
          </a:p>
          <a:p>
            <a:pPr marL="342900" indent="-342900" algn="l" rtl="0">
              <a:buFont typeface="Wingdings" pitchFamily="2" charset="2"/>
              <a:buChar char="§"/>
            </a:pPr>
            <a:r>
              <a:rPr lang="en-US" sz="2400" dirty="0" smtClean="0"/>
              <a:t>renal-based dosing</a:t>
            </a:r>
          </a:p>
          <a:p>
            <a:pPr algn="l"/>
            <a:r>
              <a:rPr lang="en-US" sz="2400" dirty="0" smtClean="0"/>
              <a:t> </a:t>
            </a:r>
          </a:p>
          <a:p>
            <a:pPr algn="l"/>
            <a:r>
              <a:rPr lang="en-US" sz="2400" dirty="0" smtClean="0"/>
              <a:t>Individualized </a:t>
            </a:r>
            <a:r>
              <a:rPr lang="en-US" sz="2400" dirty="0"/>
              <a:t>dosing of </a:t>
            </a:r>
            <a:r>
              <a:rPr lang="en-US" sz="2400" dirty="0" err="1"/>
              <a:t>renally</a:t>
            </a:r>
            <a:r>
              <a:rPr lang="en-US" sz="2400" dirty="0"/>
              <a:t> </a:t>
            </a:r>
            <a:r>
              <a:rPr lang="en-US" sz="2400" dirty="0" smtClean="0"/>
              <a:t>cleared medications</a:t>
            </a:r>
            <a:r>
              <a:rPr lang="en-US" sz="2400" dirty="0"/>
              <a:t>, </a:t>
            </a:r>
            <a:r>
              <a:rPr lang="en-US" sz="2400" dirty="0" smtClean="0"/>
              <a:t>those </a:t>
            </a:r>
            <a:r>
              <a:rPr lang="en-US" sz="2400" dirty="0"/>
              <a:t>with a narrow therapeutic index, is facilitated by the provision of estimates </a:t>
            </a:r>
            <a:r>
              <a:rPr lang="en-US" sz="2400" dirty="0" smtClean="0"/>
              <a:t>of glomerular </a:t>
            </a:r>
            <a:r>
              <a:rPr lang="en-US" sz="2400" dirty="0"/>
              <a:t>filtration rates now routinely added to the results of laboratory panels. </a:t>
            </a:r>
            <a:endParaRPr lang="en-US" sz="2400" dirty="0" smtClean="0"/>
          </a:p>
          <a:p>
            <a:pPr algn="l"/>
            <a:endParaRPr lang="en-US" sz="2400" dirty="0"/>
          </a:p>
        </p:txBody>
      </p:sp>
    </p:spTree>
    <p:extLst>
      <p:ext uri="{BB962C8B-B14F-4D97-AF65-F5344CB8AC3E}">
        <p14:creationId xmlns:p14="http://schemas.microsoft.com/office/powerpoint/2010/main" xmlns="" val="3255864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251520" y="544057"/>
            <a:ext cx="8424936"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50000"/>
              </a:lnSpc>
              <a:spcBef>
                <a:spcPct val="0"/>
              </a:spcBef>
              <a:spcAft>
                <a:spcPct val="0"/>
              </a:spcAft>
              <a:buClrTx/>
              <a:buSzTx/>
              <a:tabLst>
                <a:tab pos="457200" algn="l"/>
              </a:tabLst>
            </a:pPr>
            <a:r>
              <a:rPr kumimoji="0" lang="en-US" sz="2400" b="1" i="1" u="none" strike="noStrike" cap="none" normalizeH="0" baseline="0" dirty="0" smtClean="0">
                <a:ln>
                  <a:noFill/>
                </a:ln>
                <a:solidFill>
                  <a:schemeClr val="accent3">
                    <a:lumMod val="50000"/>
                  </a:schemeClr>
                </a:solidFill>
                <a:effectLst/>
                <a:latin typeface="Helvetica"/>
                <a:ea typeface="Times New Roman" pitchFamily="18" charset="0"/>
                <a:cs typeface="Arial" pitchFamily="34" charset="0"/>
              </a:rPr>
              <a:t>Consequences Adverse Drug Reactions (ADRs) which may include:</a:t>
            </a:r>
          </a:p>
          <a:p>
            <a:pPr marL="342900" marR="0" lvl="0" indent="-342900" algn="l" defTabSz="914400" rtl="0" eaLnBrk="1" fontAlgn="base" latinLnBrk="0" hangingPunct="1">
              <a:lnSpc>
                <a:spcPct val="150000"/>
              </a:lnSpc>
              <a:spcBef>
                <a:spcPct val="0"/>
              </a:spcBef>
              <a:spcAft>
                <a:spcPct val="0"/>
              </a:spcAft>
              <a:buClrTx/>
              <a:buSzTx/>
              <a:buFont typeface="Wingdings" pitchFamily="2" charset="2"/>
              <a:buChar char="ü"/>
              <a:tabLst>
                <a:tab pos="457200" algn="l"/>
              </a:tabLst>
            </a:pPr>
            <a:r>
              <a:rPr kumimoji="0" lang="en-US" sz="2000" b="0" i="0" u="none" strike="noStrike" cap="none" normalizeH="0" baseline="0" dirty="0" smtClean="0">
                <a:ln>
                  <a:noFill/>
                </a:ln>
                <a:solidFill>
                  <a:srgbClr val="3B3835"/>
                </a:solidFill>
                <a:effectLst/>
                <a:latin typeface="Helvetica"/>
                <a:ea typeface="Times New Roman" pitchFamily="18" charset="0"/>
                <a:cs typeface="Arial" pitchFamily="34" charset="0"/>
              </a:rPr>
              <a:t>  Drug-drug interactions </a:t>
            </a:r>
            <a:endParaRPr lang="en-US" sz="2000" dirty="0">
              <a:solidFill>
                <a:srgbClr val="3B3835"/>
              </a:solidFill>
              <a:latin typeface="Calibri"/>
              <a:ea typeface="Times New Roman" pitchFamily="18" charset="0"/>
              <a:cs typeface="Arial" pitchFamily="34" charset="0"/>
            </a:endParaRPr>
          </a:p>
          <a:p>
            <a:pPr marL="342900" marR="0" lvl="0" indent="-342900" algn="l" defTabSz="914400" rtl="0" eaLnBrk="1" fontAlgn="base" latinLnBrk="0" hangingPunct="1">
              <a:lnSpc>
                <a:spcPct val="150000"/>
              </a:lnSpc>
              <a:spcBef>
                <a:spcPct val="0"/>
              </a:spcBef>
              <a:spcAft>
                <a:spcPct val="0"/>
              </a:spcAft>
              <a:buClrTx/>
              <a:buSzTx/>
              <a:buFont typeface="Wingdings" pitchFamily="2" charset="2"/>
              <a:buChar char="ü"/>
              <a:tabLst>
                <a:tab pos="457200" algn="l"/>
              </a:tabLst>
            </a:pPr>
            <a:r>
              <a:rPr kumimoji="0" lang="en-US" sz="2000" b="0" i="0" u="none" strike="noStrike" cap="none" normalizeH="0" baseline="0" dirty="0" smtClean="0">
                <a:ln>
                  <a:noFill/>
                </a:ln>
                <a:solidFill>
                  <a:srgbClr val="3B3835"/>
                </a:solidFill>
                <a:effectLst/>
                <a:latin typeface="Helvetica"/>
                <a:ea typeface="Times New Roman" pitchFamily="18" charset="0"/>
                <a:cs typeface="Arial" pitchFamily="34" charset="0"/>
              </a:rPr>
              <a:t> Drug-disease interactions </a:t>
            </a:r>
            <a:endParaRPr lang="en-US" sz="2000" dirty="0">
              <a:solidFill>
                <a:srgbClr val="3B3835"/>
              </a:solidFill>
              <a:latin typeface="Calibri"/>
              <a:ea typeface="Times New Roman" pitchFamily="18" charset="0"/>
              <a:cs typeface="Arial" pitchFamily="34" charset="0"/>
            </a:endParaRPr>
          </a:p>
          <a:p>
            <a:pPr marL="342900" marR="0" lvl="0" indent="-342900" algn="l" defTabSz="914400" rtl="0" eaLnBrk="1" fontAlgn="base" latinLnBrk="0" hangingPunct="1">
              <a:lnSpc>
                <a:spcPct val="150000"/>
              </a:lnSpc>
              <a:spcBef>
                <a:spcPct val="0"/>
              </a:spcBef>
              <a:spcAft>
                <a:spcPct val="0"/>
              </a:spcAft>
              <a:buClrTx/>
              <a:buSzTx/>
              <a:buFont typeface="Wingdings" pitchFamily="2" charset="2"/>
              <a:buChar char="ü"/>
              <a:tabLst>
                <a:tab pos="457200" algn="l"/>
              </a:tabLst>
            </a:pPr>
            <a:r>
              <a:rPr kumimoji="0" lang="en-US" sz="2000" b="0" i="0" u="none" strike="noStrike" cap="none" normalizeH="0" baseline="0" dirty="0" smtClean="0">
                <a:ln>
                  <a:noFill/>
                </a:ln>
                <a:solidFill>
                  <a:srgbClr val="3B3835"/>
                </a:solidFill>
                <a:effectLst/>
                <a:latin typeface="Helvetica"/>
                <a:ea typeface="Times New Roman" pitchFamily="18" charset="0"/>
                <a:cs typeface="Arial" pitchFamily="34" charset="0"/>
              </a:rPr>
              <a:t>Drug-food interactions </a:t>
            </a:r>
            <a:endParaRPr lang="en-US" sz="2000" dirty="0">
              <a:solidFill>
                <a:srgbClr val="3B3835"/>
              </a:solidFill>
              <a:latin typeface="Calibri"/>
              <a:ea typeface="Times New Roman" pitchFamily="18" charset="0"/>
              <a:cs typeface="Arial" pitchFamily="34" charset="0"/>
            </a:endParaRPr>
          </a:p>
          <a:p>
            <a:pPr marL="342900" marR="0" lvl="0" indent="-342900" algn="l" defTabSz="914400" rtl="0" eaLnBrk="1" fontAlgn="base" latinLnBrk="0" hangingPunct="1">
              <a:lnSpc>
                <a:spcPct val="150000"/>
              </a:lnSpc>
              <a:spcBef>
                <a:spcPct val="0"/>
              </a:spcBef>
              <a:spcAft>
                <a:spcPct val="0"/>
              </a:spcAft>
              <a:buClrTx/>
              <a:buSzTx/>
              <a:buFont typeface="Wingdings" pitchFamily="2" charset="2"/>
              <a:buChar char="ü"/>
              <a:tabLst>
                <a:tab pos="457200" algn="l"/>
              </a:tabLst>
            </a:pPr>
            <a:r>
              <a:rPr kumimoji="0" lang="en-US" sz="2000" b="0" i="0" u="none" strike="noStrike" cap="none" normalizeH="0" baseline="0" dirty="0" smtClean="0">
                <a:ln>
                  <a:noFill/>
                </a:ln>
                <a:solidFill>
                  <a:srgbClr val="3B3835"/>
                </a:solidFill>
                <a:effectLst/>
                <a:latin typeface="Helvetica"/>
                <a:ea typeface="Times New Roman" pitchFamily="18" charset="0"/>
                <a:cs typeface="Arial" pitchFamily="34" charset="0"/>
              </a:rPr>
              <a:t> Drug side effects </a:t>
            </a:r>
            <a:endParaRPr lang="en-US" sz="2000" dirty="0">
              <a:solidFill>
                <a:srgbClr val="3B3835"/>
              </a:solidFill>
              <a:latin typeface="Calibri"/>
              <a:ea typeface="Times New Roman" pitchFamily="18" charset="0"/>
              <a:cs typeface="Arial" pitchFamily="34" charset="0"/>
            </a:endParaRPr>
          </a:p>
          <a:p>
            <a:pPr marL="342900" marR="0" lvl="0" indent="-342900" algn="l" defTabSz="914400" rtl="0" eaLnBrk="1" fontAlgn="base" latinLnBrk="0" hangingPunct="1">
              <a:lnSpc>
                <a:spcPct val="150000"/>
              </a:lnSpc>
              <a:spcBef>
                <a:spcPct val="0"/>
              </a:spcBef>
              <a:spcAft>
                <a:spcPct val="0"/>
              </a:spcAft>
              <a:buClrTx/>
              <a:buSzTx/>
              <a:buFont typeface="Wingdings" pitchFamily="2" charset="2"/>
              <a:buChar char="ü"/>
              <a:tabLst>
                <a:tab pos="457200" algn="l"/>
              </a:tabLst>
            </a:pPr>
            <a:r>
              <a:rPr kumimoji="0" lang="en-US" sz="2000" b="0" i="0" u="none" strike="noStrike" cap="none" normalizeH="0" baseline="0" dirty="0" smtClean="0">
                <a:ln>
                  <a:noFill/>
                </a:ln>
                <a:solidFill>
                  <a:srgbClr val="3B3835"/>
                </a:solidFill>
                <a:effectLst/>
                <a:latin typeface="Helvetica"/>
                <a:ea typeface="Times New Roman" pitchFamily="18" charset="0"/>
                <a:cs typeface="Arial" pitchFamily="34" charset="0"/>
              </a:rPr>
              <a:t>Drug toxicity</a:t>
            </a:r>
          </a:p>
          <a:p>
            <a:pPr marL="0" marR="0" lvl="0" indent="0" algn="l" defTabSz="914400" rtl="0" eaLnBrk="1" fontAlgn="base" latinLnBrk="0" hangingPunct="1">
              <a:lnSpc>
                <a:spcPct val="150000"/>
              </a:lnSpc>
              <a:spcBef>
                <a:spcPct val="0"/>
              </a:spcBef>
              <a:spcAft>
                <a:spcPct val="0"/>
              </a:spcAft>
              <a:buClrTx/>
              <a:buSzTx/>
              <a:buFontTx/>
              <a:buChar char="•"/>
              <a:tabLst>
                <a:tab pos="457200" algn="l"/>
              </a:tabLst>
            </a:pPr>
            <a:endParaRPr kumimoji="0" lang="en-US" sz="2000" b="0" i="0" u="none" strike="noStrike" cap="none" normalizeH="0" baseline="0" dirty="0" smtClean="0">
              <a:ln>
                <a:noFill/>
              </a:ln>
              <a:solidFill>
                <a:srgbClr val="3B3835"/>
              </a:solidFill>
              <a:effectLst/>
              <a:latin typeface="Helvetica"/>
              <a:ea typeface="Times New Roman" pitchFamily="18" charset="0"/>
              <a:cs typeface="Arial" pitchFamily="34" charset="0"/>
            </a:endParaRPr>
          </a:p>
          <a:p>
            <a:pPr marL="0" marR="0" lvl="0" indent="0" algn="l" defTabSz="914400" rtl="0" eaLnBrk="1" fontAlgn="base" latinLnBrk="0" hangingPunct="1">
              <a:lnSpc>
                <a:spcPct val="150000"/>
              </a:lnSpc>
              <a:spcBef>
                <a:spcPct val="0"/>
              </a:spcBef>
              <a:spcAft>
                <a:spcPct val="0"/>
              </a:spcAft>
              <a:buClrTx/>
              <a:buSzTx/>
              <a:buFontTx/>
              <a:buChar char="•"/>
              <a:tabLst>
                <a:tab pos="457200" algn="l"/>
              </a:tabLst>
            </a:pPr>
            <a:r>
              <a:rPr kumimoji="0" lang="en-US" sz="2000" b="0" i="0" u="none" strike="noStrike" cap="none" normalizeH="0" baseline="0" dirty="0" smtClean="0">
                <a:ln>
                  <a:noFill/>
                </a:ln>
                <a:solidFill>
                  <a:srgbClr val="3B3835"/>
                </a:solidFill>
                <a:effectLst/>
                <a:latin typeface="Helvetica"/>
                <a:ea typeface="Times New Roman" pitchFamily="18" charset="0"/>
                <a:cs typeface="Arial" pitchFamily="34" charset="0"/>
              </a:rPr>
              <a:t>May increase from 7% in those using 2 drugs to 50% in those using 5 and 100% in those using &gt; 10</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2744040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1556792"/>
            <a:ext cx="5791201" cy="461665"/>
          </a:xfrm>
          <a:prstGeom prst="rect">
            <a:avLst/>
          </a:prstGeom>
        </p:spPr>
        <p:txBody>
          <a:bodyPr wrap="none">
            <a:spAutoFit/>
          </a:bodyPr>
          <a:lstStyle/>
          <a:p>
            <a:r>
              <a:rPr lang="en-CA" sz="2400" b="1" i="1" dirty="0"/>
              <a:t>Assess medication list with an available tool</a:t>
            </a:r>
          </a:p>
        </p:txBody>
      </p:sp>
      <p:sp>
        <p:nvSpPr>
          <p:cNvPr id="5" name="Rectangle 4"/>
          <p:cNvSpPr/>
          <p:nvPr/>
        </p:nvSpPr>
        <p:spPr>
          <a:xfrm>
            <a:off x="1043608" y="2397949"/>
            <a:ext cx="5814392" cy="1908215"/>
          </a:xfrm>
          <a:prstGeom prst="rect">
            <a:avLst/>
          </a:prstGeom>
        </p:spPr>
        <p:txBody>
          <a:bodyPr wrap="square">
            <a:spAutoFit/>
          </a:bodyPr>
          <a:lstStyle/>
          <a:p>
            <a:pPr marL="285750" indent="-285750" algn="l" rtl="0">
              <a:spcAft>
                <a:spcPts val="800"/>
              </a:spcAft>
              <a:buClr>
                <a:srgbClr val="F26523"/>
              </a:buClr>
              <a:buSzPct val="120000"/>
              <a:buFont typeface="Wingdings" panose="05000000000000000000" pitchFamily="2" charset="2"/>
              <a:buChar char="§"/>
            </a:pPr>
            <a:r>
              <a:rPr lang="en-CA" sz="2000" dirty="0"/>
              <a:t>Explicit criteria – list of potentially inappropriate medications</a:t>
            </a:r>
          </a:p>
          <a:p>
            <a:pPr marL="285750" indent="-285750" algn="l" rtl="0">
              <a:spcAft>
                <a:spcPts val="800"/>
              </a:spcAft>
              <a:buClr>
                <a:srgbClr val="F26523"/>
              </a:buClr>
              <a:buSzPct val="120000"/>
              <a:buFont typeface="Wingdings" panose="05000000000000000000" pitchFamily="2" charset="2"/>
              <a:buChar char="§"/>
            </a:pPr>
            <a:r>
              <a:rPr lang="en-CA" sz="2000" dirty="0"/>
              <a:t>Implicit criteria or comprehensive assessment</a:t>
            </a:r>
          </a:p>
          <a:p>
            <a:pPr marL="285750" indent="-285750" algn="l" rtl="0">
              <a:spcAft>
                <a:spcPts val="800"/>
              </a:spcAft>
              <a:buClr>
                <a:srgbClr val="F26523"/>
              </a:buClr>
              <a:buSzPct val="120000"/>
              <a:buFont typeface="Wingdings" panose="05000000000000000000" pitchFamily="2" charset="2"/>
              <a:buChar char="§"/>
            </a:pPr>
            <a:r>
              <a:rPr lang="en-CA" sz="2000" dirty="0"/>
              <a:t>Medication assessment framework</a:t>
            </a:r>
          </a:p>
          <a:p>
            <a:pPr marL="342900" indent="-342900">
              <a:spcAft>
                <a:spcPts val="600"/>
              </a:spcAft>
              <a:buClr>
                <a:srgbClr val="F26523"/>
              </a:buClr>
              <a:buSzPct val="120000"/>
              <a:buFont typeface="Wingdings" panose="05000000000000000000" pitchFamily="2" charset="2"/>
              <a:buChar char="§"/>
            </a:pPr>
            <a:endParaRPr lang="en-CA" dirty="0"/>
          </a:p>
        </p:txBody>
      </p:sp>
      <p:sp>
        <p:nvSpPr>
          <p:cNvPr id="7" name="Oval 6"/>
          <p:cNvSpPr/>
          <p:nvPr/>
        </p:nvSpPr>
        <p:spPr>
          <a:xfrm>
            <a:off x="2123728" y="476672"/>
            <a:ext cx="4320480" cy="720080"/>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724675" y="620688"/>
            <a:ext cx="2937343" cy="400110"/>
          </a:xfrm>
          <a:prstGeom prst="rect">
            <a:avLst/>
          </a:prstGeom>
        </p:spPr>
        <p:txBody>
          <a:bodyPr wrap="square">
            <a:spAutoFit/>
          </a:bodyPr>
          <a:lstStyle/>
          <a:p>
            <a:r>
              <a:rPr lang="en-US" sz="2000" b="1" i="1" dirty="0" smtClean="0"/>
              <a:t>Addressing polypharmacy</a:t>
            </a:r>
            <a:endParaRPr lang="en-US" sz="2000" b="1" i="1" dirty="0"/>
          </a:p>
        </p:txBody>
      </p:sp>
    </p:spTree>
    <p:extLst>
      <p:ext uri="{BB962C8B-B14F-4D97-AF65-F5344CB8AC3E}">
        <p14:creationId xmlns:p14="http://schemas.microsoft.com/office/powerpoint/2010/main" xmlns="" val="2690387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2060848"/>
            <a:ext cx="7704856" cy="4708981"/>
          </a:xfrm>
          <a:prstGeom prst="rect">
            <a:avLst/>
          </a:prstGeom>
        </p:spPr>
        <p:txBody>
          <a:bodyPr wrap="square">
            <a:spAutoFit/>
          </a:bodyPr>
          <a:lstStyle/>
          <a:p>
            <a:pPr algn="l" rtl="0"/>
            <a:r>
              <a:rPr lang="en-US" sz="2000" i="1" dirty="0" smtClean="0">
                <a:solidFill>
                  <a:srgbClr val="333333"/>
                </a:solidFill>
                <a:latin typeface="fira sans"/>
              </a:rPr>
              <a:t>“</a:t>
            </a:r>
            <a:r>
              <a:rPr lang="en-US" sz="2400" i="1" dirty="0" smtClean="0">
                <a:solidFill>
                  <a:schemeClr val="tx1">
                    <a:lumMod val="95000"/>
                    <a:lumOff val="5000"/>
                  </a:schemeClr>
                </a:solidFill>
                <a:latin typeface="fira sans"/>
              </a:rPr>
              <a:t>Explicit</a:t>
            </a:r>
            <a:r>
              <a:rPr lang="en-US" sz="2400" i="1" dirty="0">
                <a:solidFill>
                  <a:schemeClr val="tx1">
                    <a:lumMod val="95000"/>
                    <a:lumOff val="5000"/>
                  </a:schemeClr>
                </a:solidFill>
                <a:latin typeface="fira sans"/>
              </a:rPr>
              <a:t>” </a:t>
            </a:r>
            <a:r>
              <a:rPr lang="en-US" sz="2400" i="1" dirty="0" err="1" smtClean="0">
                <a:solidFill>
                  <a:schemeClr val="tx1">
                    <a:lumMod val="95000"/>
                    <a:lumOff val="5000"/>
                  </a:schemeClr>
                </a:solidFill>
                <a:latin typeface="fira sans"/>
              </a:rPr>
              <a:t>approache</a:t>
            </a:r>
            <a:r>
              <a:rPr lang="en-US" sz="2400" i="1" dirty="0" smtClean="0">
                <a:solidFill>
                  <a:schemeClr val="tx1">
                    <a:lumMod val="95000"/>
                    <a:lumOff val="5000"/>
                  </a:schemeClr>
                </a:solidFill>
                <a:latin typeface="fira sans"/>
              </a:rPr>
              <a:t>:</a:t>
            </a:r>
          </a:p>
          <a:p>
            <a:pPr algn="l" rtl="0">
              <a:lnSpc>
                <a:spcPct val="150000"/>
              </a:lnSpc>
            </a:pPr>
            <a:endParaRPr lang="en-US" sz="2800" dirty="0">
              <a:solidFill>
                <a:schemeClr val="tx1">
                  <a:lumMod val="95000"/>
                  <a:lumOff val="5000"/>
                </a:schemeClr>
              </a:solidFill>
              <a:latin typeface="fira sans"/>
            </a:endParaRPr>
          </a:p>
          <a:p>
            <a:pPr marL="457200" indent="-457200" algn="l" rtl="0">
              <a:lnSpc>
                <a:spcPct val="150000"/>
              </a:lnSpc>
              <a:buFont typeface="Wingdings" panose="05000000000000000000" pitchFamily="2" charset="2"/>
              <a:buChar char="Ø"/>
            </a:pPr>
            <a:r>
              <a:rPr lang="en-US" sz="2000" dirty="0" smtClean="0">
                <a:solidFill>
                  <a:schemeClr val="tx1">
                    <a:lumMod val="95000"/>
                    <a:lumOff val="5000"/>
                  </a:schemeClr>
                </a:solidFill>
                <a:latin typeface="fira sans"/>
              </a:rPr>
              <a:t>STOPP/START tool</a:t>
            </a:r>
          </a:p>
          <a:p>
            <a:pPr marL="457200" indent="-457200" algn="l" rtl="0">
              <a:lnSpc>
                <a:spcPct val="150000"/>
              </a:lnSpc>
              <a:buFont typeface="Wingdings" panose="05000000000000000000" pitchFamily="2" charset="2"/>
              <a:buChar char="Ø"/>
            </a:pPr>
            <a:r>
              <a:rPr lang="en-US" sz="2000" dirty="0" smtClean="0">
                <a:solidFill>
                  <a:schemeClr val="tx1">
                    <a:lumMod val="95000"/>
                    <a:lumOff val="5000"/>
                  </a:schemeClr>
                </a:solidFill>
                <a:latin typeface="fira sans"/>
              </a:rPr>
              <a:t>Beers </a:t>
            </a:r>
            <a:r>
              <a:rPr lang="en-US" sz="2000" dirty="0">
                <a:solidFill>
                  <a:schemeClr val="tx1">
                    <a:lumMod val="95000"/>
                    <a:lumOff val="5000"/>
                  </a:schemeClr>
                </a:solidFill>
                <a:latin typeface="fira sans"/>
              </a:rPr>
              <a:t>Criteria</a:t>
            </a:r>
          </a:p>
          <a:p>
            <a:pPr algn="l" rtl="0"/>
            <a:endParaRPr lang="en-US" sz="2400" dirty="0" smtClean="0">
              <a:solidFill>
                <a:srgbClr val="333333"/>
              </a:solidFill>
              <a:latin typeface="fira sans"/>
            </a:endParaRPr>
          </a:p>
          <a:p>
            <a:pPr algn="l" rtl="0"/>
            <a:endParaRPr lang="en-US" sz="2400" dirty="0" smtClean="0">
              <a:solidFill>
                <a:srgbClr val="333333"/>
              </a:solidFill>
              <a:latin typeface="fira sans"/>
            </a:endParaRPr>
          </a:p>
          <a:p>
            <a:pPr algn="l" rtl="0"/>
            <a:endParaRPr lang="en-US" sz="2400" dirty="0"/>
          </a:p>
          <a:p>
            <a:pPr algn="l" rtl="0"/>
            <a:endParaRPr lang="en-US" sz="2400" i="1" dirty="0" smtClean="0">
              <a:solidFill>
                <a:srgbClr val="333333"/>
              </a:solidFill>
              <a:latin typeface="fira sans"/>
            </a:endParaRPr>
          </a:p>
          <a:p>
            <a:pPr algn="l" rtl="0"/>
            <a:endParaRPr lang="en-US" sz="2400" i="1" dirty="0" smtClean="0">
              <a:solidFill>
                <a:srgbClr val="333333"/>
              </a:solidFill>
              <a:latin typeface="fira sans"/>
            </a:endParaRPr>
          </a:p>
          <a:p>
            <a:pPr algn="l" rtl="0"/>
            <a:endParaRPr lang="en-US" dirty="0">
              <a:solidFill>
                <a:srgbClr val="333333"/>
              </a:solidFill>
              <a:latin typeface="fira sans"/>
            </a:endParaRPr>
          </a:p>
          <a:p>
            <a:pPr algn="l" rtl="0"/>
            <a:endParaRPr lang="en-US" dirty="0" smtClean="0">
              <a:solidFill>
                <a:srgbClr val="333333"/>
              </a:solidFill>
              <a:latin typeface="fira sans"/>
            </a:endParaRPr>
          </a:p>
          <a:p>
            <a:pPr algn="l" rtl="0"/>
            <a:endParaRPr lang="en-US" dirty="0">
              <a:solidFill>
                <a:srgbClr val="333333"/>
              </a:solidFill>
              <a:latin typeface="fira sans"/>
            </a:endParaRPr>
          </a:p>
        </p:txBody>
      </p:sp>
      <p:sp>
        <p:nvSpPr>
          <p:cNvPr id="3" name="Rectangle 2"/>
          <p:cNvSpPr/>
          <p:nvPr/>
        </p:nvSpPr>
        <p:spPr>
          <a:xfrm>
            <a:off x="-1188640" y="2400562"/>
            <a:ext cx="79208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4" name="Rectangle 3"/>
          <p:cNvSpPr/>
          <p:nvPr/>
        </p:nvSpPr>
        <p:spPr>
          <a:xfrm flipH="1">
            <a:off x="-2988840" y="3139226"/>
            <a:ext cx="24284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rgbClr val="333333"/>
              </a:solidFill>
              <a:latin typeface="fira sans"/>
            </a:endParaRPr>
          </a:p>
        </p:txBody>
      </p:sp>
      <p:sp>
        <p:nvSpPr>
          <p:cNvPr id="6" name="Oval 5"/>
          <p:cNvSpPr/>
          <p:nvPr/>
        </p:nvSpPr>
        <p:spPr>
          <a:xfrm>
            <a:off x="1907704" y="836712"/>
            <a:ext cx="4536504" cy="576064"/>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Addressing polypharmacy</a:t>
            </a:r>
            <a:endParaRPr lang="en-US" sz="2000" dirty="0">
              <a:solidFill>
                <a:schemeClr val="tx1"/>
              </a:solidFill>
            </a:endParaRPr>
          </a:p>
        </p:txBody>
      </p:sp>
    </p:spTree>
    <p:extLst>
      <p:ext uri="{BB962C8B-B14F-4D97-AF65-F5344CB8AC3E}">
        <p14:creationId xmlns:p14="http://schemas.microsoft.com/office/powerpoint/2010/main" xmlns="" val="39312748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412776"/>
            <a:ext cx="8352928" cy="3354765"/>
          </a:xfrm>
          <a:prstGeom prst="rect">
            <a:avLst/>
          </a:prstGeom>
        </p:spPr>
        <p:txBody>
          <a:bodyPr wrap="square">
            <a:spAutoFit/>
          </a:bodyPr>
          <a:lstStyle/>
          <a:p>
            <a:pPr algn="l"/>
            <a:r>
              <a:rPr lang="en-US" sz="2800" b="1" i="1" dirty="0" smtClean="0">
                <a:solidFill>
                  <a:srgbClr val="7030A0"/>
                </a:solidFill>
              </a:rPr>
              <a:t>Beers criteria</a:t>
            </a:r>
            <a:r>
              <a:rPr lang="en-US" sz="2400" dirty="0"/>
              <a:t>:</a:t>
            </a:r>
            <a:r>
              <a:rPr lang="en-US" sz="2400" dirty="0" smtClean="0"/>
              <a:t> </a:t>
            </a:r>
          </a:p>
          <a:p>
            <a:pPr algn="l"/>
            <a:r>
              <a:rPr lang="en-US" sz="2000" b="1" dirty="0" smtClean="0">
                <a:solidFill>
                  <a:schemeClr val="accent5">
                    <a:lumMod val="75000"/>
                  </a:schemeClr>
                </a:solidFill>
              </a:rPr>
              <a:t>divided </a:t>
            </a:r>
            <a:r>
              <a:rPr lang="en-US" sz="2000" b="1" dirty="0">
                <a:solidFill>
                  <a:schemeClr val="accent5">
                    <a:lumMod val="75000"/>
                  </a:schemeClr>
                </a:solidFill>
              </a:rPr>
              <a:t>into five lists</a:t>
            </a:r>
            <a:r>
              <a:rPr lang="en-US" dirty="0" smtClean="0">
                <a:solidFill>
                  <a:schemeClr val="accent5">
                    <a:lumMod val="75000"/>
                  </a:schemeClr>
                </a:solidFill>
              </a:rPr>
              <a:t>:</a:t>
            </a:r>
          </a:p>
          <a:p>
            <a:pPr marL="342900" indent="-342900" algn="l" rtl="0">
              <a:buFont typeface="Wingdings" panose="05000000000000000000" pitchFamily="2" charset="2"/>
              <a:buChar char="§"/>
            </a:pPr>
            <a:r>
              <a:rPr lang="en-US" sz="2400" dirty="0" smtClean="0"/>
              <a:t> </a:t>
            </a:r>
            <a:r>
              <a:rPr lang="en-US" dirty="0"/>
              <a:t>potentially inappropriate medications to avoid in most older adults (these include medications with strong anticholinergic properties, benzodiazepines, and α</a:t>
            </a:r>
            <a:r>
              <a:rPr lang="en-US" baseline="-25000" dirty="0"/>
              <a:t>1</a:t>
            </a:r>
            <a:r>
              <a:rPr lang="en-US" dirty="0"/>
              <a:t>-blockers)</a:t>
            </a:r>
          </a:p>
          <a:p>
            <a:pPr marL="285750" indent="-285750" algn="l" rtl="0">
              <a:buFont typeface="Wingdings" panose="05000000000000000000" pitchFamily="2" charset="2"/>
              <a:buChar char="§"/>
            </a:pPr>
            <a:r>
              <a:rPr lang="en-US" dirty="0"/>
              <a:t>medications to avoid in specific diseases and syndromes</a:t>
            </a:r>
          </a:p>
          <a:p>
            <a:pPr marL="285750" indent="-285750" algn="l" rtl="0">
              <a:buFont typeface="Wingdings" panose="05000000000000000000" pitchFamily="2" charset="2"/>
              <a:buChar char="§"/>
            </a:pPr>
            <a:r>
              <a:rPr lang="en-US" dirty="0"/>
              <a:t>drugs to be used with caution</a:t>
            </a:r>
          </a:p>
          <a:p>
            <a:pPr marL="285750" indent="-285750" algn="l" rtl="0">
              <a:buFont typeface="Wingdings" panose="05000000000000000000" pitchFamily="2" charset="2"/>
              <a:buChar char="§"/>
            </a:pPr>
            <a:r>
              <a:rPr lang="en-US" dirty="0"/>
              <a:t>medications requiring dose adjustment with renal dysfunction</a:t>
            </a:r>
          </a:p>
          <a:p>
            <a:pPr marL="285750" indent="-285750" algn="l" rtl="0">
              <a:buFont typeface="Wingdings" panose="05000000000000000000" pitchFamily="2" charset="2"/>
              <a:buChar char="§"/>
            </a:pPr>
            <a:r>
              <a:rPr lang="en-US" dirty="0"/>
              <a:t>common drug–drug interactions</a:t>
            </a:r>
          </a:p>
          <a:p>
            <a:pPr algn="l"/>
            <a:endParaRPr lang="fa-IR" sz="2400" dirty="0"/>
          </a:p>
        </p:txBody>
      </p:sp>
    </p:spTree>
    <p:extLst>
      <p:ext uri="{BB962C8B-B14F-4D97-AF65-F5344CB8AC3E}">
        <p14:creationId xmlns:p14="http://schemas.microsoft.com/office/powerpoint/2010/main" xmlns="" val="3448554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AutoShape 2" descr="عکس با کیفیت علامت سوال رنگی"/>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6804" name="Picture 4" descr="C:\Users\1234\Desktop\download.jpg"/>
          <p:cNvPicPr>
            <a:picLocks noChangeAspect="1" noChangeArrowheads="1"/>
          </p:cNvPicPr>
          <p:nvPr/>
        </p:nvPicPr>
        <p:blipFill>
          <a:blip r:embed="rId2" cstate="print"/>
          <a:srcRect/>
          <a:stretch>
            <a:fillRect/>
          </a:stretch>
        </p:blipFill>
        <p:spPr bwMode="auto">
          <a:xfrm>
            <a:off x="2267744" y="1484784"/>
            <a:ext cx="4392488" cy="381642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a:xfrm>
            <a:off x="457200" y="274638"/>
            <a:ext cx="8305800" cy="1325562"/>
          </a:xfrm>
        </p:spPr>
        <p:txBody>
          <a:bodyPr/>
          <a:lstStyle/>
          <a:p>
            <a:r>
              <a:rPr lang="en-US" altLang="en-US" smtClean="0">
                <a:ea typeface="MS PGothic" pitchFamily="34" charset="-128"/>
              </a:rPr>
              <a:t>Beers Criteria (AGS 2019)</a:t>
            </a:r>
            <a:br>
              <a:rPr lang="en-US" altLang="en-US" smtClean="0">
                <a:ea typeface="MS PGothic" pitchFamily="34" charset="-128"/>
              </a:rPr>
            </a:br>
            <a:r>
              <a:rPr lang="en-US" altLang="en-US" sz="1100" smtClean="0">
                <a:ea typeface="MS PGothic" pitchFamily="34" charset="-128"/>
                <a:hlinkClick r:id="rId3"/>
              </a:rPr>
              <a:t>https://nursinghomehelp.org/wp-content/uploads/formidable/17/Panel-2019-Journal_of_the_American_Geriatrics_Society.pdf</a:t>
            </a:r>
            <a:r>
              <a:rPr lang="en-US" altLang="en-US" sz="1100" smtClean="0">
                <a:ea typeface="MS PGothic" pitchFamily="34" charset="-128"/>
              </a:rPr>
              <a:t> </a:t>
            </a:r>
          </a:p>
        </p:txBody>
      </p:sp>
      <p:sp>
        <p:nvSpPr>
          <p:cNvPr id="7" name="Content Placeholder 6"/>
          <p:cNvSpPr>
            <a:spLocks noGrp="1"/>
          </p:cNvSpPr>
          <p:nvPr>
            <p:ph idx="1"/>
          </p:nvPr>
        </p:nvSpPr>
        <p:spPr>
          <a:xfrm>
            <a:off x="4953000" y="2524125"/>
            <a:ext cx="4191000" cy="3860800"/>
          </a:xfrm>
        </p:spPr>
        <p:txBody>
          <a:bodyPr rtlCol="0">
            <a:normAutofit fontScale="92500" lnSpcReduction="10000"/>
          </a:bodyPr>
          <a:lstStyle/>
          <a:p>
            <a:pPr marL="0" indent="0" fontAlgn="auto">
              <a:spcAft>
                <a:spcPts val="0"/>
              </a:spcAft>
              <a:buFont typeface="Arial" charset="0"/>
              <a:buNone/>
              <a:defRPr/>
            </a:pPr>
            <a:r>
              <a:rPr lang="en-US" sz="2400" dirty="0" smtClean="0"/>
              <a:t>Includes medicines which:</a:t>
            </a:r>
          </a:p>
          <a:p>
            <a:pPr marL="457200" indent="-457200" fontAlgn="auto">
              <a:spcAft>
                <a:spcPts val="0"/>
              </a:spcAft>
              <a:defRPr/>
            </a:pPr>
            <a:r>
              <a:rPr lang="en-US" sz="2400" dirty="0" smtClean="0"/>
              <a:t>are </a:t>
            </a:r>
            <a:r>
              <a:rPr lang="en-US" sz="2400" b="1" dirty="0" smtClean="0"/>
              <a:t>potentially </a:t>
            </a:r>
            <a:r>
              <a:rPr lang="en-US" sz="2400" b="1" dirty="0"/>
              <a:t>inappropriate in most older </a:t>
            </a:r>
            <a:r>
              <a:rPr lang="en-US" sz="2400" b="1" dirty="0" smtClean="0"/>
              <a:t>adults</a:t>
            </a:r>
          </a:p>
          <a:p>
            <a:pPr marL="457200" indent="-457200" fontAlgn="auto">
              <a:spcAft>
                <a:spcPts val="0"/>
              </a:spcAft>
              <a:defRPr/>
            </a:pPr>
            <a:r>
              <a:rPr lang="en-US" sz="2400" dirty="0" smtClean="0"/>
              <a:t>typically should be </a:t>
            </a:r>
            <a:r>
              <a:rPr lang="en-US" sz="2400" b="1" dirty="0" smtClean="0"/>
              <a:t>avoided in </a:t>
            </a:r>
            <a:r>
              <a:rPr lang="en-US" sz="2400" b="1" dirty="0"/>
              <a:t>older adults with certain </a:t>
            </a:r>
            <a:r>
              <a:rPr lang="en-US" sz="2400" b="1" dirty="0" smtClean="0"/>
              <a:t>conditions</a:t>
            </a:r>
          </a:p>
          <a:p>
            <a:pPr marL="457200" indent="-457200" fontAlgn="auto">
              <a:spcAft>
                <a:spcPts val="0"/>
              </a:spcAft>
              <a:defRPr/>
            </a:pPr>
            <a:r>
              <a:rPr lang="en-US" sz="2400" dirty="0" smtClean="0"/>
              <a:t> are for </a:t>
            </a:r>
            <a:r>
              <a:rPr lang="en-US" sz="2400" b="1" dirty="0" smtClean="0"/>
              <a:t>use with caution</a:t>
            </a:r>
            <a:endParaRPr lang="en-US" sz="2400" b="1" dirty="0"/>
          </a:p>
          <a:p>
            <a:pPr marL="457200" indent="-457200" fontAlgn="auto">
              <a:spcAft>
                <a:spcPts val="0"/>
              </a:spcAft>
              <a:defRPr/>
            </a:pPr>
            <a:r>
              <a:rPr lang="en-US" sz="2400" dirty="0" smtClean="0"/>
              <a:t>have </a:t>
            </a:r>
            <a:r>
              <a:rPr lang="en-US" sz="2400" b="1" dirty="0" smtClean="0"/>
              <a:t>drug-drug interactions </a:t>
            </a:r>
          </a:p>
          <a:p>
            <a:pPr marL="457200" indent="-457200" fontAlgn="auto">
              <a:spcAft>
                <a:spcPts val="0"/>
              </a:spcAft>
              <a:defRPr/>
            </a:pPr>
            <a:r>
              <a:rPr lang="en-US" sz="2400" dirty="0" smtClean="0"/>
              <a:t>require </a:t>
            </a:r>
            <a:r>
              <a:rPr lang="en-US" sz="2400" b="1" dirty="0" smtClean="0"/>
              <a:t>dose adjustment for kidney function</a:t>
            </a:r>
          </a:p>
          <a:p>
            <a:pPr marL="0" indent="0" fontAlgn="auto">
              <a:spcAft>
                <a:spcPts val="0"/>
              </a:spcAft>
              <a:buFont typeface="Arial" charset="0"/>
              <a:buNone/>
              <a:defRPr/>
            </a:pPr>
            <a:endParaRPr lang="en-US" sz="2400" dirty="0"/>
          </a:p>
        </p:txBody>
      </p:sp>
      <p:pic>
        <p:nvPicPr>
          <p:cNvPr id="31748" name="Picture 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5913" y="2524125"/>
            <a:ext cx="4256087" cy="314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9" name="TextBox 4"/>
          <p:cNvSpPr txBox="1">
            <a:spLocks noChangeArrowheads="1"/>
          </p:cNvSpPr>
          <p:nvPr/>
        </p:nvSpPr>
        <p:spPr bwMode="auto">
          <a:xfrm>
            <a:off x="457200" y="1600200"/>
            <a:ext cx="814228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pitchFamily="34" charset="0"/>
              <a:buChar char="»"/>
              <a:defRPr sz="2000">
                <a:solidFill>
                  <a:schemeClr val="tx1"/>
                </a:solidFill>
                <a:latin typeface="Calibri" pitchFamily="34" charset="0"/>
              </a:defRPr>
            </a:lvl6pPr>
            <a:lvl7pPr eaLnBrk="0" fontAlgn="base" hangingPunct="0">
              <a:spcAft>
                <a:spcPct val="0"/>
              </a:spcAft>
              <a:buFont typeface="Arial" pitchFamily="34" charset="0"/>
              <a:buChar char="»"/>
              <a:defRPr sz="2000">
                <a:solidFill>
                  <a:schemeClr val="tx1"/>
                </a:solidFill>
                <a:latin typeface="Calibri" pitchFamily="34" charset="0"/>
              </a:defRPr>
            </a:lvl7pPr>
            <a:lvl8pPr eaLnBrk="0" fontAlgn="base" hangingPunct="0">
              <a:spcAft>
                <a:spcPct val="0"/>
              </a:spcAft>
              <a:buFont typeface="Arial" pitchFamily="34" charset="0"/>
              <a:buChar char="»"/>
              <a:defRPr sz="2000">
                <a:solidFill>
                  <a:schemeClr val="tx1"/>
                </a:solidFill>
                <a:latin typeface="Calibri" pitchFamily="34" charset="0"/>
              </a:defRPr>
            </a:lvl8pPr>
            <a:lvl9pPr eaLnBrk="0" fontAlgn="base" hangingPunct="0">
              <a:spcAft>
                <a:spcPct val="0"/>
              </a:spcAft>
              <a:buFont typeface="Arial" pitchFamily="34" charset="0"/>
              <a:buChar char="»"/>
              <a:defRPr sz="2000">
                <a:solidFill>
                  <a:schemeClr val="tx1"/>
                </a:solidFill>
                <a:latin typeface="Calibri" pitchFamily="34" charset="0"/>
              </a:defRPr>
            </a:lvl9pPr>
          </a:lstStyle>
          <a:p>
            <a:pPr eaLnBrk="1" hangingPunct="1"/>
            <a:r>
              <a:rPr lang="en-GB" altLang="en-US" sz="1800">
                <a:latin typeface="Arial" pitchFamily="34" charset="0"/>
              </a:rPr>
              <a:t>Update is more nuanced that previous lists: eg avoid PPIs for more than 8 weeks except for certain high risk patients. Authors caution against strict use:</a:t>
            </a:r>
          </a:p>
        </p:txBody>
      </p:sp>
    </p:spTree>
    <p:extLst>
      <p:ext uri="{BB962C8B-B14F-4D97-AF65-F5344CB8AC3E}">
        <p14:creationId xmlns:p14="http://schemas.microsoft.com/office/powerpoint/2010/main" xmlns="" val="7769640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556792"/>
            <a:ext cx="7992888" cy="1938992"/>
          </a:xfrm>
          <a:prstGeom prst="rect">
            <a:avLst/>
          </a:prstGeom>
        </p:spPr>
        <p:txBody>
          <a:bodyPr wrap="square">
            <a:spAutoFit/>
          </a:bodyPr>
          <a:lstStyle/>
          <a:p>
            <a:pPr algn="l"/>
            <a:r>
              <a:rPr lang="en-US" sz="2400" dirty="0" smtClean="0"/>
              <a:t>concern </a:t>
            </a:r>
            <a:r>
              <a:rPr lang="en-US" sz="2400" dirty="0"/>
              <a:t>with using a limited list of “inappropriate” drug therapies like the Beers criteria to assess the quality </a:t>
            </a:r>
            <a:r>
              <a:rPr lang="en-US" sz="2400" dirty="0" smtClean="0"/>
              <a:t>and safety </a:t>
            </a:r>
            <a:r>
              <a:rPr lang="en-US" sz="2400" dirty="0"/>
              <a:t>of drug prescribing to older patients relates to the extent that such a list captures the full spectrum of </a:t>
            </a:r>
            <a:r>
              <a:rPr lang="en-US" sz="2400" dirty="0" smtClean="0"/>
              <a:t>drug related problems </a:t>
            </a:r>
            <a:r>
              <a:rPr lang="en-US" sz="2400" dirty="0"/>
              <a:t>likely to </a:t>
            </a:r>
            <a:r>
              <a:rPr lang="en-US" sz="2400" dirty="0" smtClean="0"/>
              <a:t>be fall </a:t>
            </a:r>
            <a:r>
              <a:rPr lang="en-US" sz="2400" dirty="0"/>
              <a:t>older </a:t>
            </a:r>
            <a:r>
              <a:rPr lang="en-US" sz="2400" dirty="0" smtClean="0"/>
              <a:t>patients</a:t>
            </a:r>
            <a:r>
              <a:rPr lang="en-US" sz="2000" dirty="0" smtClean="0"/>
              <a:t>.</a:t>
            </a:r>
            <a:endParaRPr lang="fa-IR" sz="2000" dirty="0"/>
          </a:p>
        </p:txBody>
      </p:sp>
    </p:spTree>
    <p:extLst>
      <p:ext uri="{BB962C8B-B14F-4D97-AF65-F5344CB8AC3E}">
        <p14:creationId xmlns:p14="http://schemas.microsoft.com/office/powerpoint/2010/main" xmlns="" val="6704156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136339"/>
            <a:ext cx="8208912" cy="3046988"/>
          </a:xfrm>
          <a:prstGeom prst="rect">
            <a:avLst/>
          </a:prstGeom>
        </p:spPr>
        <p:txBody>
          <a:bodyPr wrap="square">
            <a:spAutoFit/>
          </a:bodyPr>
          <a:lstStyle/>
          <a:p>
            <a:pPr algn="l"/>
            <a:r>
              <a:rPr lang="en-US" sz="2400" dirty="0"/>
              <a:t>For example, studies of older patients presenting to US emergency departments for ADEs, or of ADEs in older patients recently discharged from the hospital have suggested that the Beers criteria drugs capture only a very small fraction of the medications implicated in these events. </a:t>
            </a:r>
            <a:endParaRPr lang="en-US" sz="2400" dirty="0" smtClean="0"/>
          </a:p>
          <a:p>
            <a:pPr algn="l"/>
            <a:endParaRPr lang="en-US" sz="2400" dirty="0" smtClean="0"/>
          </a:p>
          <a:p>
            <a:pPr algn="l"/>
            <a:r>
              <a:rPr lang="en-US" sz="2400" dirty="0" smtClean="0"/>
              <a:t>The </a:t>
            </a:r>
            <a:r>
              <a:rPr lang="en-US" sz="2400" dirty="0"/>
              <a:t>majority of these agents are not included among Beers </a:t>
            </a:r>
            <a:r>
              <a:rPr lang="fa-IR" sz="2400" dirty="0" smtClean="0"/>
              <a:t>.</a:t>
            </a:r>
            <a:r>
              <a:rPr lang="en-US" sz="2400" dirty="0" smtClean="0"/>
              <a:t>criteria </a:t>
            </a:r>
            <a:r>
              <a:rPr lang="en-US" sz="2400" dirty="0"/>
              <a:t>medications</a:t>
            </a:r>
          </a:p>
        </p:txBody>
      </p:sp>
    </p:spTree>
    <p:extLst>
      <p:ext uri="{BB962C8B-B14F-4D97-AF65-F5344CB8AC3E}">
        <p14:creationId xmlns:p14="http://schemas.microsoft.com/office/powerpoint/2010/main" xmlns="" val="1462814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412776"/>
            <a:ext cx="7992888" cy="3416320"/>
          </a:xfrm>
          <a:prstGeom prst="rect">
            <a:avLst/>
          </a:prstGeom>
        </p:spPr>
        <p:txBody>
          <a:bodyPr wrap="square">
            <a:spAutoFit/>
          </a:bodyPr>
          <a:lstStyle/>
          <a:p>
            <a:pPr algn="l"/>
            <a:r>
              <a:rPr lang="en-US" sz="2400" dirty="0" smtClean="0"/>
              <a:t>different </a:t>
            </a:r>
            <a:r>
              <a:rPr lang="en-US" sz="2400" dirty="0"/>
              <a:t>approach to identifying inappropriate drug therapy is the </a:t>
            </a:r>
            <a:r>
              <a:rPr lang="en-US" sz="2400" b="1" dirty="0">
                <a:solidFill>
                  <a:schemeClr val="accent3">
                    <a:lumMod val="50000"/>
                  </a:schemeClr>
                </a:solidFill>
              </a:rPr>
              <a:t>Screening Tool of Older Persons’ </a:t>
            </a:r>
            <a:r>
              <a:rPr lang="en-US" sz="2400" b="1" dirty="0" smtClean="0">
                <a:solidFill>
                  <a:schemeClr val="accent3">
                    <a:lumMod val="50000"/>
                  </a:schemeClr>
                </a:solidFill>
              </a:rPr>
              <a:t>potentially inappropriate </a:t>
            </a:r>
            <a:r>
              <a:rPr lang="en-US" sz="2400" b="1" dirty="0">
                <a:solidFill>
                  <a:schemeClr val="accent3">
                    <a:lumMod val="50000"/>
                  </a:schemeClr>
                </a:solidFill>
              </a:rPr>
              <a:t>Prescriptions</a:t>
            </a:r>
            <a:r>
              <a:rPr lang="en-US" sz="2400" dirty="0"/>
              <a:t> </a:t>
            </a:r>
            <a:r>
              <a:rPr lang="en-US" sz="2400" b="1" dirty="0">
                <a:solidFill>
                  <a:schemeClr val="accent3">
                    <a:lumMod val="50000"/>
                  </a:schemeClr>
                </a:solidFill>
              </a:rPr>
              <a:t>(STOPP)</a:t>
            </a:r>
            <a:r>
              <a:rPr lang="en-US" sz="2400" dirty="0"/>
              <a:t>. </a:t>
            </a:r>
            <a:endParaRPr lang="en-US" sz="2400" dirty="0" smtClean="0"/>
          </a:p>
          <a:p>
            <a:pPr algn="l"/>
            <a:r>
              <a:rPr lang="en-US" sz="2400" dirty="0" smtClean="0"/>
              <a:t>These </a:t>
            </a:r>
            <a:r>
              <a:rPr lang="en-US" sz="2400" dirty="0"/>
              <a:t>criteria identify common instances of potentially inappropriate prescribing including </a:t>
            </a:r>
            <a:endParaRPr lang="en-US" sz="2400" dirty="0" smtClean="0"/>
          </a:p>
          <a:p>
            <a:pPr marL="342900" indent="-342900" algn="l" rtl="0">
              <a:buFont typeface="Arial" pitchFamily="34" charset="0"/>
              <a:buChar char="•"/>
            </a:pPr>
            <a:r>
              <a:rPr lang="en-US" sz="2400" dirty="0" smtClean="0"/>
              <a:t>drug-drug </a:t>
            </a:r>
          </a:p>
          <a:p>
            <a:pPr marL="342900" indent="-342900" algn="l" rtl="0">
              <a:buFont typeface="Arial" pitchFamily="34" charset="0"/>
              <a:buChar char="•"/>
            </a:pPr>
            <a:r>
              <a:rPr lang="en-US" sz="2400" dirty="0" smtClean="0"/>
              <a:t> drug disease</a:t>
            </a:r>
            <a:r>
              <a:rPr lang="en-US" sz="2400" dirty="0"/>
              <a:t> </a:t>
            </a:r>
            <a:r>
              <a:rPr lang="en-US" sz="2400" dirty="0" smtClean="0"/>
              <a:t>interactions</a:t>
            </a:r>
          </a:p>
          <a:p>
            <a:pPr marL="342900" indent="-342900" algn="l" rtl="0">
              <a:buFont typeface="Arial" pitchFamily="34" charset="0"/>
              <a:buChar char="•"/>
            </a:pPr>
            <a:r>
              <a:rPr lang="en-US" sz="2400" dirty="0" smtClean="0"/>
              <a:t>drugs </a:t>
            </a:r>
            <a:r>
              <a:rPr lang="en-US" sz="2400" dirty="0"/>
              <a:t>that adversely affect those at risk for falls </a:t>
            </a:r>
            <a:endParaRPr lang="en-US" sz="2400" dirty="0" smtClean="0"/>
          </a:p>
          <a:p>
            <a:pPr marL="342900" indent="-342900" algn="l" rtl="0">
              <a:buFont typeface="Arial" pitchFamily="34" charset="0"/>
              <a:buChar char="•"/>
            </a:pPr>
            <a:r>
              <a:rPr lang="en-US" sz="2400" dirty="0" smtClean="0"/>
              <a:t>duplicate </a:t>
            </a:r>
            <a:r>
              <a:rPr lang="en-US" sz="2400" dirty="0"/>
              <a:t>drug class prescriptions. </a:t>
            </a:r>
            <a:endParaRPr lang="en-US" sz="2400" dirty="0" smtClean="0"/>
          </a:p>
        </p:txBody>
      </p:sp>
    </p:spTree>
    <p:extLst>
      <p:ext uri="{BB962C8B-B14F-4D97-AF65-F5344CB8AC3E}">
        <p14:creationId xmlns:p14="http://schemas.microsoft.com/office/powerpoint/2010/main" xmlns="" val="32282343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rtlCol="0">
            <a:normAutofit fontScale="90000"/>
          </a:bodyPr>
          <a:lstStyle/>
          <a:p>
            <a:pPr fontAlgn="auto">
              <a:spcAft>
                <a:spcPts val="0"/>
              </a:spcAft>
              <a:defRPr/>
            </a:pPr>
            <a:r>
              <a:rPr lang="en-GB" sz="3600" b="1" dirty="0" err="1">
                <a:solidFill>
                  <a:srgbClr val="0000FF"/>
                </a:solidFill>
                <a:latin typeface="+mn-lt"/>
              </a:rPr>
              <a:t>STOPPFrail</a:t>
            </a:r>
            <a:r>
              <a:rPr lang="en-GB" sz="3600" b="1" dirty="0">
                <a:solidFill>
                  <a:srgbClr val="0000FF"/>
                </a:solidFill>
                <a:latin typeface="+mn-lt"/>
              </a:rPr>
              <a:t> criteria for Frail adults with Limited Life expectancy: consensus validation</a:t>
            </a:r>
            <a:r>
              <a:rPr lang="en-GB" b="1" dirty="0">
                <a:solidFill>
                  <a:srgbClr val="0000FF"/>
                </a:solidFill>
                <a:latin typeface="+mn-lt"/>
              </a:rPr>
              <a:t/>
            </a:r>
            <a:br>
              <a:rPr lang="en-GB" b="1" dirty="0">
                <a:solidFill>
                  <a:srgbClr val="0000FF"/>
                </a:solidFill>
                <a:latin typeface="+mn-lt"/>
              </a:rPr>
            </a:br>
            <a:r>
              <a:rPr lang="en-GB" sz="1600" i="1" dirty="0" err="1">
                <a:solidFill>
                  <a:srgbClr val="0000FF"/>
                </a:solidFill>
                <a:latin typeface="+mn-lt"/>
              </a:rPr>
              <a:t>Lavan</a:t>
            </a:r>
            <a:r>
              <a:rPr lang="en-GB" sz="1600" i="1" dirty="0">
                <a:solidFill>
                  <a:srgbClr val="0000FF"/>
                </a:solidFill>
                <a:latin typeface="+mn-lt"/>
              </a:rPr>
              <a:t> AH et al. Age Ageing (2017) 1-8. DOI: </a:t>
            </a:r>
            <a:r>
              <a:rPr lang="en-GB" sz="1600" i="1" dirty="0">
                <a:solidFill>
                  <a:srgbClr val="0000FF"/>
                </a:solidFill>
                <a:latin typeface="+mn-lt"/>
                <a:hlinkClick r:id="rId2"/>
              </a:rPr>
              <a:t>https://doi.org/10.1093/ageing/afx005</a:t>
            </a:r>
            <a:r>
              <a:rPr lang="en-GB" sz="1600" i="1" dirty="0">
                <a:solidFill>
                  <a:srgbClr val="0000FF"/>
                </a:solidFill>
                <a:latin typeface="+mn-lt"/>
              </a:rPr>
              <a:t/>
            </a:r>
            <a:br>
              <a:rPr lang="en-GB" sz="1600" i="1" dirty="0">
                <a:solidFill>
                  <a:srgbClr val="0000FF"/>
                </a:solidFill>
                <a:latin typeface="+mn-lt"/>
              </a:rPr>
            </a:br>
            <a:endParaRPr lang="en-US" sz="1600" dirty="0">
              <a:latin typeface="+mn-lt"/>
            </a:endParaRPr>
          </a:p>
        </p:txBody>
      </p:sp>
      <p:sp>
        <p:nvSpPr>
          <p:cNvPr id="33795" name="Content Placeholder 2"/>
          <p:cNvSpPr>
            <a:spLocks noGrp="1"/>
          </p:cNvSpPr>
          <p:nvPr>
            <p:ph sz="half" idx="1"/>
          </p:nvPr>
        </p:nvSpPr>
        <p:spPr>
          <a:xfrm>
            <a:off x="284163" y="1988840"/>
            <a:ext cx="4364037" cy="4392488"/>
          </a:xfrm>
        </p:spPr>
        <p:txBody>
          <a:bodyPr>
            <a:normAutofit fontScale="92500" lnSpcReduction="20000"/>
          </a:bodyPr>
          <a:lstStyle/>
          <a:p>
            <a:pPr marL="0" indent="0">
              <a:buFont typeface="Arial" pitchFamily="34" charset="0"/>
              <a:buNone/>
            </a:pPr>
            <a:r>
              <a:rPr lang="en-US" altLang="en-US" sz="1900" b="1" dirty="0" smtClean="0">
                <a:ea typeface="MS PGothic" pitchFamily="34" charset="-128"/>
              </a:rPr>
              <a:t>27 indicators of potentially inappropriate prescribing in ≥65 years (usually mod-severe frail) who </a:t>
            </a:r>
          </a:p>
          <a:p>
            <a:pPr marL="0" indent="0">
              <a:buFont typeface="Wingdings" pitchFamily="2" charset="2"/>
              <a:buChar char="ü"/>
            </a:pPr>
            <a:r>
              <a:rPr lang="en-US" altLang="en-US" sz="1700" dirty="0" smtClean="0">
                <a:ea typeface="MS PGothic" pitchFamily="34" charset="-128"/>
              </a:rPr>
              <a:t>End-stage irreversible pathology</a:t>
            </a:r>
          </a:p>
          <a:p>
            <a:pPr marL="0" indent="0">
              <a:buFont typeface="Wingdings" pitchFamily="2" charset="2"/>
              <a:buChar char="ü"/>
            </a:pPr>
            <a:r>
              <a:rPr lang="en-US" altLang="en-US" sz="1700" dirty="0" smtClean="0">
                <a:ea typeface="MS PGothic" pitchFamily="34" charset="-128"/>
              </a:rPr>
              <a:t>Poor one year survival prognosis</a:t>
            </a:r>
          </a:p>
          <a:p>
            <a:pPr marL="0" indent="0">
              <a:buFont typeface="Wingdings" pitchFamily="2" charset="2"/>
              <a:buChar char="ü"/>
            </a:pPr>
            <a:r>
              <a:rPr lang="en-US" altLang="en-US" sz="1700" dirty="0" smtClean="0">
                <a:ea typeface="MS PGothic" pitchFamily="34" charset="-128"/>
              </a:rPr>
              <a:t>Severe functional impairment or severe cognitive impairment or both</a:t>
            </a:r>
          </a:p>
          <a:p>
            <a:pPr marL="0" indent="0">
              <a:buFont typeface="Wingdings" pitchFamily="2" charset="2"/>
              <a:buChar char="ü"/>
            </a:pPr>
            <a:r>
              <a:rPr lang="en-US" altLang="en-US" sz="1700" dirty="0" smtClean="0">
                <a:ea typeface="MS PGothic" pitchFamily="34" charset="-128"/>
              </a:rPr>
              <a:t>Symptom control is priority </a:t>
            </a:r>
            <a:r>
              <a:rPr lang="en-US" altLang="en-US" sz="1700" dirty="0" err="1" smtClean="0">
                <a:ea typeface="MS PGothic" pitchFamily="34" charset="-128"/>
              </a:rPr>
              <a:t>vs</a:t>
            </a:r>
            <a:r>
              <a:rPr lang="en-US" altLang="en-US" sz="1700" dirty="0" smtClean="0">
                <a:ea typeface="MS PGothic" pitchFamily="34" charset="-128"/>
              </a:rPr>
              <a:t> preventing disease progression </a:t>
            </a:r>
          </a:p>
          <a:p>
            <a:pPr marL="0" indent="0">
              <a:buFont typeface="Arial" pitchFamily="34" charset="0"/>
              <a:buNone/>
            </a:pPr>
            <a:r>
              <a:rPr lang="en-US" altLang="en-US" sz="1700" b="1" dirty="0" err="1" smtClean="0">
                <a:ea typeface="MS PGothic" pitchFamily="34" charset="-128"/>
              </a:rPr>
              <a:t>Deprescribe</a:t>
            </a:r>
            <a:r>
              <a:rPr lang="en-US" altLang="en-US" sz="1700" b="1" dirty="0" smtClean="0">
                <a:ea typeface="MS PGothic" pitchFamily="34" charset="-128"/>
              </a:rPr>
              <a:t> if …..</a:t>
            </a:r>
          </a:p>
          <a:p>
            <a:pPr marL="0" indent="0"/>
            <a:r>
              <a:rPr lang="en-US" altLang="en-US" sz="1900" dirty="0" smtClean="0">
                <a:ea typeface="MS PGothic" pitchFamily="34" charset="-128"/>
              </a:rPr>
              <a:t>R</a:t>
            </a:r>
            <a:r>
              <a:rPr lang="en-US" altLang="en-US" sz="1700" dirty="0" smtClean="0">
                <a:ea typeface="MS PGothic" pitchFamily="34" charset="-128"/>
              </a:rPr>
              <a:t>isk of medication outweighs benefit </a:t>
            </a:r>
          </a:p>
          <a:p>
            <a:pPr marL="0" indent="0"/>
            <a:r>
              <a:rPr lang="en-US" altLang="en-US" sz="1700" dirty="0" smtClean="0">
                <a:ea typeface="MS PGothic" pitchFamily="34" charset="-128"/>
              </a:rPr>
              <a:t>Administrating medication is challenging </a:t>
            </a:r>
          </a:p>
          <a:p>
            <a:pPr marL="0" indent="0"/>
            <a:r>
              <a:rPr lang="en-US" altLang="en-US" sz="1700" dirty="0" smtClean="0">
                <a:ea typeface="MS PGothic" pitchFamily="34" charset="-128"/>
              </a:rPr>
              <a:t>Monitoring medication effect is challenging </a:t>
            </a:r>
          </a:p>
          <a:p>
            <a:pPr marL="0" indent="0"/>
            <a:r>
              <a:rPr lang="en-US" altLang="en-US" sz="1700" dirty="0" smtClean="0">
                <a:ea typeface="MS PGothic" pitchFamily="34" charset="-128"/>
              </a:rPr>
              <a:t>Drug adherence/compliance is difficult </a:t>
            </a:r>
            <a:endParaRPr lang="en-US" altLang="en-US" sz="1800" dirty="0" smtClean="0">
              <a:ea typeface="MS PGothic" pitchFamily="34" charset="-128"/>
            </a:endParaRPr>
          </a:p>
          <a:p>
            <a:pPr marL="0" indent="0"/>
            <a:endParaRPr lang="en-US" altLang="en-US" sz="1800" dirty="0" smtClean="0">
              <a:ea typeface="MS PGothic" pitchFamily="34" charset="-128"/>
            </a:endParaRPr>
          </a:p>
          <a:p>
            <a:pPr marL="0" indent="0"/>
            <a:endParaRPr lang="en-US" altLang="en-US" sz="1800" dirty="0" smtClean="0">
              <a:ea typeface="MS PGothic" pitchFamily="34" charset="-128"/>
            </a:endParaRPr>
          </a:p>
        </p:txBody>
      </p:sp>
      <p:sp>
        <p:nvSpPr>
          <p:cNvPr id="4" name="Content Placeholder 3">
            <a:extLst/>
          </p:cNvPr>
          <p:cNvSpPr>
            <a:spLocks noGrp="1"/>
          </p:cNvSpPr>
          <p:nvPr>
            <p:ph sz="half" idx="2"/>
          </p:nvPr>
        </p:nvSpPr>
        <p:spPr>
          <a:xfrm>
            <a:off x="4716016" y="2060848"/>
            <a:ext cx="4038600" cy="3432175"/>
          </a:xfrm>
          <a:ln w="38100">
            <a:solidFill>
              <a:srgbClr val="FF0000"/>
            </a:solidFill>
          </a:ln>
        </p:spPr>
        <p:txBody>
          <a:bodyPr rtlCol="0">
            <a:normAutofit fontScale="92500" lnSpcReduction="20000"/>
          </a:bodyPr>
          <a:lstStyle/>
          <a:p>
            <a:pPr marL="0" indent="0" fontAlgn="auto">
              <a:spcAft>
                <a:spcPts val="0"/>
              </a:spcAft>
              <a:buFont typeface="Arial" charset="0"/>
              <a:buNone/>
              <a:defRPr/>
            </a:pPr>
            <a:r>
              <a:rPr lang="en-US" sz="2000" b="1" dirty="0"/>
              <a:t>Examples</a:t>
            </a:r>
          </a:p>
          <a:p>
            <a:pPr fontAlgn="auto">
              <a:spcAft>
                <a:spcPts val="0"/>
              </a:spcAft>
              <a:buFont typeface="Wingdings" charset="2"/>
              <a:buChar char="ü"/>
              <a:defRPr/>
            </a:pPr>
            <a:r>
              <a:rPr lang="en-US" sz="1800" i="1" dirty="0">
                <a:solidFill>
                  <a:srgbClr val="000090"/>
                </a:solidFill>
              </a:rPr>
              <a:t>Lipid lowering therapies (statins, </a:t>
            </a:r>
            <a:r>
              <a:rPr lang="en-US" sz="1800" i="1" dirty="0" err="1">
                <a:solidFill>
                  <a:srgbClr val="000090"/>
                </a:solidFill>
              </a:rPr>
              <a:t>ezetimibe</a:t>
            </a:r>
            <a:r>
              <a:rPr lang="en-US" sz="1800" i="1" dirty="0">
                <a:solidFill>
                  <a:srgbClr val="000090"/>
                </a:solidFill>
              </a:rPr>
              <a:t>, fibrates </a:t>
            </a:r>
            <a:r>
              <a:rPr lang="en-US" sz="1800" i="1" dirty="0" err="1">
                <a:solidFill>
                  <a:srgbClr val="000090"/>
                </a:solidFill>
              </a:rPr>
              <a:t>etc</a:t>
            </a:r>
            <a:r>
              <a:rPr lang="en-US" sz="1800" i="1" dirty="0">
                <a:solidFill>
                  <a:srgbClr val="000090"/>
                </a:solidFill>
              </a:rPr>
              <a:t>)</a:t>
            </a:r>
          </a:p>
          <a:p>
            <a:pPr fontAlgn="auto">
              <a:spcAft>
                <a:spcPts val="0"/>
              </a:spcAft>
              <a:buFont typeface="Wingdings" charset="2"/>
              <a:buChar char="ü"/>
              <a:defRPr/>
            </a:pPr>
            <a:r>
              <a:rPr lang="en-US" sz="1800" i="1" dirty="0">
                <a:solidFill>
                  <a:srgbClr val="000090"/>
                </a:solidFill>
              </a:rPr>
              <a:t>Alpha-blockers for hypertension</a:t>
            </a:r>
          </a:p>
          <a:p>
            <a:pPr fontAlgn="auto">
              <a:spcAft>
                <a:spcPts val="0"/>
              </a:spcAft>
              <a:buFont typeface="Wingdings" charset="2"/>
              <a:buChar char="ü"/>
              <a:defRPr/>
            </a:pPr>
            <a:r>
              <a:rPr lang="en-US" sz="1800" i="1" dirty="0">
                <a:solidFill>
                  <a:srgbClr val="000090"/>
                </a:solidFill>
              </a:rPr>
              <a:t>Diabetic oral agents Aim for </a:t>
            </a:r>
            <a:r>
              <a:rPr lang="en-US" sz="1800" i="1" dirty="0" err="1">
                <a:solidFill>
                  <a:srgbClr val="000090"/>
                </a:solidFill>
              </a:rPr>
              <a:t>monotherapy</a:t>
            </a:r>
            <a:r>
              <a:rPr lang="en-US" sz="1800" i="1" dirty="0">
                <a:solidFill>
                  <a:srgbClr val="000090"/>
                </a:solidFill>
              </a:rPr>
              <a:t>. Target of HbA1c &lt; 8%/64 </a:t>
            </a:r>
            <a:r>
              <a:rPr lang="en-US" sz="1800" i="1" dirty="0" err="1">
                <a:solidFill>
                  <a:srgbClr val="000090"/>
                </a:solidFill>
              </a:rPr>
              <a:t>mmol</a:t>
            </a:r>
            <a:r>
              <a:rPr lang="en-US" sz="1800" i="1" dirty="0">
                <a:solidFill>
                  <a:srgbClr val="000090"/>
                </a:solidFill>
              </a:rPr>
              <a:t>/</a:t>
            </a:r>
            <a:r>
              <a:rPr lang="en-US" sz="1800" i="1" dirty="0" err="1">
                <a:solidFill>
                  <a:srgbClr val="000090"/>
                </a:solidFill>
              </a:rPr>
              <a:t>mol</a:t>
            </a:r>
            <a:endParaRPr lang="en-US" sz="1800" i="1" dirty="0">
              <a:solidFill>
                <a:srgbClr val="000090"/>
              </a:solidFill>
            </a:endParaRPr>
          </a:p>
          <a:p>
            <a:pPr fontAlgn="auto">
              <a:spcAft>
                <a:spcPts val="0"/>
              </a:spcAft>
              <a:buFont typeface="Wingdings" charset="2"/>
              <a:buChar char="ü"/>
              <a:defRPr/>
            </a:pPr>
            <a:r>
              <a:rPr lang="en-US" sz="1800" i="1" dirty="0">
                <a:solidFill>
                  <a:srgbClr val="000090"/>
                </a:solidFill>
              </a:rPr>
              <a:t>ACE-inhibitors for diabetes if only for prevention and treatment of diabetic nephropathy.</a:t>
            </a:r>
            <a:br>
              <a:rPr lang="en-US" sz="1800" i="1" dirty="0">
                <a:solidFill>
                  <a:srgbClr val="000090"/>
                </a:solidFill>
              </a:rPr>
            </a:br>
            <a:endParaRPr lang="en-US" sz="1800" i="1" dirty="0">
              <a:solidFill>
                <a:srgbClr val="000090"/>
              </a:solidFill>
            </a:endParaRPr>
          </a:p>
          <a:p>
            <a:pPr fontAlgn="auto">
              <a:spcAft>
                <a:spcPts val="0"/>
              </a:spcAft>
              <a:buFont typeface="Arial" charset="0"/>
              <a:buChar char="•"/>
              <a:defRPr/>
            </a:pPr>
            <a:endParaRPr lang="en-US" dirty="0"/>
          </a:p>
        </p:txBody>
      </p:sp>
    </p:spTree>
    <p:extLst>
      <p:ext uri="{BB962C8B-B14F-4D97-AF65-F5344CB8AC3E}">
        <p14:creationId xmlns:p14="http://schemas.microsoft.com/office/powerpoint/2010/main" xmlns="" val="34042663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196752"/>
            <a:ext cx="5055750" cy="400110"/>
          </a:xfrm>
          <a:prstGeom prst="rect">
            <a:avLst/>
          </a:prstGeom>
        </p:spPr>
        <p:txBody>
          <a:bodyPr wrap="square">
            <a:spAutoFit/>
          </a:bodyPr>
          <a:lstStyle/>
          <a:p>
            <a:pPr>
              <a:spcAft>
                <a:spcPts val="600"/>
              </a:spcAft>
              <a:buClr>
                <a:srgbClr val="F26523"/>
              </a:buClr>
            </a:pPr>
            <a:r>
              <a:rPr lang="en-CA" sz="2000" b="1" dirty="0" smtClean="0"/>
              <a:t>Implicit criteria or comprehensive assessment</a:t>
            </a:r>
            <a:endParaRPr lang="en-CA" sz="2000" b="1" dirty="0"/>
          </a:p>
        </p:txBody>
      </p:sp>
      <p:sp>
        <p:nvSpPr>
          <p:cNvPr id="3" name="Rectangle 2"/>
          <p:cNvSpPr/>
          <p:nvPr/>
        </p:nvSpPr>
        <p:spPr>
          <a:xfrm>
            <a:off x="1043608" y="2420888"/>
            <a:ext cx="5148064" cy="1405513"/>
          </a:xfrm>
          <a:prstGeom prst="rect">
            <a:avLst/>
          </a:prstGeom>
        </p:spPr>
        <p:txBody>
          <a:bodyPr wrap="square">
            <a:spAutoFit/>
          </a:bodyPr>
          <a:lstStyle/>
          <a:p>
            <a:pPr marL="285750" indent="-285750" algn="l" rtl="0">
              <a:spcAft>
                <a:spcPts val="800"/>
              </a:spcAft>
              <a:buClr>
                <a:srgbClr val="F26523"/>
              </a:buClr>
              <a:buSzPct val="90000"/>
              <a:buFont typeface="Wingdings" panose="05000000000000000000" pitchFamily="2" charset="2"/>
              <a:buChar char="§"/>
            </a:pPr>
            <a:r>
              <a:rPr lang="en-CA" dirty="0" smtClean="0"/>
              <a:t>Health status</a:t>
            </a:r>
          </a:p>
          <a:p>
            <a:pPr marL="285750" indent="-285750" algn="l" rtl="0">
              <a:spcAft>
                <a:spcPts val="800"/>
              </a:spcAft>
              <a:buClr>
                <a:srgbClr val="F26523"/>
              </a:buClr>
              <a:buSzPct val="90000"/>
              <a:buFont typeface="Wingdings" panose="05000000000000000000" pitchFamily="2" charset="2"/>
              <a:buChar char="§"/>
            </a:pPr>
            <a:r>
              <a:rPr lang="en-CA" dirty="0" smtClean="0"/>
              <a:t>Prognosis and goals of care</a:t>
            </a:r>
          </a:p>
          <a:p>
            <a:pPr marL="285750" indent="-285750" algn="l" rtl="0">
              <a:spcAft>
                <a:spcPts val="800"/>
              </a:spcAft>
              <a:buClr>
                <a:srgbClr val="F26523"/>
              </a:buClr>
              <a:buSzPct val="90000"/>
              <a:buFont typeface="Wingdings" panose="05000000000000000000" pitchFamily="2" charset="2"/>
              <a:buChar char="§"/>
            </a:pPr>
            <a:r>
              <a:rPr lang="en-CA" dirty="0" smtClean="0"/>
              <a:t>Benefit – risk assessment of each medication and overall combination of medications </a:t>
            </a:r>
            <a:endParaRPr lang="en-CA"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1000108"/>
            <a:ext cx="8286808" cy="3693319"/>
          </a:xfrm>
          <a:prstGeom prst="rect">
            <a:avLst/>
          </a:prstGeom>
        </p:spPr>
        <p:txBody>
          <a:bodyPr wrap="square">
            <a:spAutoFit/>
          </a:bodyPr>
          <a:lstStyle/>
          <a:p>
            <a:pPr algn="l" rtl="0">
              <a:buFont typeface="Arial" pitchFamily="34" charset="0"/>
              <a:buChar char="•"/>
            </a:pPr>
            <a:r>
              <a:rPr lang="en-US" dirty="0" smtClean="0"/>
              <a:t>Medication management Centrally acting medications have consistently been shown to increase fall risk.</a:t>
            </a:r>
          </a:p>
          <a:p>
            <a:pPr algn="l" rtl="0">
              <a:buFont typeface="Arial" pitchFamily="34" charset="0"/>
              <a:buChar char="•"/>
            </a:pPr>
            <a:endParaRPr lang="en-US" dirty="0" smtClean="0"/>
          </a:p>
          <a:p>
            <a:pPr algn="l" rtl="0">
              <a:buFont typeface="Arial" pitchFamily="34" charset="0"/>
              <a:buChar char="•"/>
            </a:pPr>
            <a:endParaRPr lang="en-US" dirty="0" smtClean="0"/>
          </a:p>
          <a:p>
            <a:pPr algn="l" rtl="0">
              <a:buFont typeface="Arial" pitchFamily="34" charset="0"/>
              <a:buChar char="•"/>
            </a:pPr>
            <a:r>
              <a:rPr lang="en-US" dirty="0" smtClean="0"/>
              <a:t>While initial trials found withdrawing centrally acting medications could significantly reduce falls in community and residential care settings, a more recent systematic review involving five trials and 1309 participants in clinical trials found fall-risk inducing drugs withdrawal strategies (mostly targeting centrally acting medications) did not significantly reduce fall rates (</a:t>
            </a:r>
            <a:r>
              <a:rPr lang="en-US" dirty="0" err="1" smtClean="0"/>
              <a:t>RaR</a:t>
            </a:r>
            <a:r>
              <a:rPr lang="en-US" dirty="0" smtClean="0"/>
              <a:t>: 0.98, 95% CI: 0.63, 1.51) in older people over a 6- to 12-month follow-up period.</a:t>
            </a:r>
          </a:p>
          <a:p>
            <a:pPr algn="l" rtl="0">
              <a:buFont typeface="Arial" pitchFamily="34" charset="0"/>
              <a:buChar char="•"/>
            </a:pPr>
            <a:endParaRPr lang="en-US" dirty="0" smtClean="0"/>
          </a:p>
          <a:p>
            <a:pPr algn="l" rtl="0">
              <a:buFont typeface="Arial" pitchFamily="34" charset="0"/>
              <a:buChar char="•"/>
            </a:pPr>
            <a:r>
              <a:rPr lang="en-US" dirty="0" smtClean="0"/>
              <a:t> This suggests strategies to prevent the initial uptake of centrally acting medications are warranted. </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412776"/>
            <a:ext cx="7776864" cy="2204899"/>
          </a:xfrm>
          <a:prstGeom prst="rect">
            <a:avLst/>
          </a:prstGeom>
        </p:spPr>
        <p:txBody>
          <a:bodyPr wrap="square">
            <a:spAutoFit/>
          </a:bodyPr>
          <a:lstStyle/>
          <a:p>
            <a:pPr algn="l">
              <a:lnSpc>
                <a:spcPct val="200000"/>
              </a:lnSpc>
            </a:pPr>
            <a:r>
              <a:rPr lang="en-US" sz="2400" dirty="0" smtClean="0"/>
              <a:t>So, the main message is: </a:t>
            </a:r>
            <a:r>
              <a:rPr lang="en-US" sz="2400" b="1" dirty="0" smtClean="0"/>
              <a:t>Instead of trying to stop these medications after starting them, it’s better to avoid starting them in the first place</a:t>
            </a:r>
            <a:r>
              <a:rPr lang="en-US" sz="2400" dirty="0" smtClean="0"/>
              <a:t>—unless absolutely necessary</a:t>
            </a:r>
            <a:r>
              <a:rPr lang="en-US" dirty="0" smtClean="0"/>
              <a:t>.</a:t>
            </a:r>
            <a:endParaRPr lang="fa-I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1000108"/>
            <a:ext cx="8286808" cy="5170646"/>
          </a:xfrm>
          <a:prstGeom prst="rect">
            <a:avLst/>
          </a:prstGeom>
        </p:spPr>
        <p:txBody>
          <a:bodyPr wrap="square">
            <a:spAutoFit/>
          </a:bodyPr>
          <a:lstStyle/>
          <a:p>
            <a:pPr algn="l" rtl="0">
              <a:lnSpc>
                <a:spcPct val="150000"/>
              </a:lnSpc>
              <a:buFont typeface="Arial" pitchFamily="34" charset="0"/>
              <a:buChar char="•"/>
            </a:pPr>
            <a:r>
              <a:rPr lang="en-US" sz="2000" dirty="0" smtClean="0"/>
              <a:t>prescription of benzodiazepines, z-drugs, or other psychotropic medication for the management of insomnia in older persons should be avoided, unless there is a clear pattern of addiction or inability to complete a withdrawal program.</a:t>
            </a:r>
          </a:p>
          <a:p>
            <a:pPr algn="l" rtl="0">
              <a:lnSpc>
                <a:spcPct val="150000"/>
              </a:lnSpc>
              <a:buFont typeface="Arial" pitchFamily="34" charset="0"/>
              <a:buChar char="•"/>
            </a:pPr>
            <a:r>
              <a:rPr lang="en-US" sz="2000" dirty="0" smtClean="0"/>
              <a:t> </a:t>
            </a:r>
            <a:r>
              <a:rPr lang="en-US" sz="2000" dirty="0" err="1" smtClean="0"/>
              <a:t>Nonpharmacological</a:t>
            </a:r>
            <a:r>
              <a:rPr lang="en-US" sz="2000" dirty="0" smtClean="0"/>
              <a:t> approaches to the management of insomnia should also be considered. </a:t>
            </a:r>
          </a:p>
          <a:p>
            <a:pPr algn="l" rtl="0">
              <a:lnSpc>
                <a:spcPct val="150000"/>
              </a:lnSpc>
              <a:buFont typeface="Arial" pitchFamily="34" charset="0"/>
              <a:buChar char="•"/>
            </a:pPr>
            <a:endParaRPr lang="en-US" sz="2000" dirty="0" smtClean="0"/>
          </a:p>
          <a:p>
            <a:pPr algn="l" rtl="0">
              <a:lnSpc>
                <a:spcPct val="150000"/>
              </a:lnSpc>
              <a:buFont typeface="Arial" pitchFamily="34" charset="0"/>
              <a:buChar char="•"/>
            </a:pPr>
            <a:r>
              <a:rPr lang="en-US" sz="2000" dirty="0" smtClean="0"/>
              <a:t>Current evidence from systematic reviews and mega-trials indicates vitamin D supplementation does not improve physical function or prevent falls in community-dwelling older adults, even in those with vitamin D deficiency, but may reduce falls in older adults living in RACFs.</a:t>
            </a:r>
            <a:endParaRPr lang="en-US"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C:\Users\1234\Desktop\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104414"/>
            <a:ext cx="8463346" cy="3908762"/>
          </a:xfrm>
          <a:prstGeom prst="rect">
            <a:avLst/>
          </a:prstGeom>
        </p:spPr>
        <p:txBody>
          <a:bodyPr wrap="square">
            <a:spAutoFit/>
          </a:bodyPr>
          <a:lstStyle/>
          <a:p>
            <a:pPr algn="l" rtl="0">
              <a:buFont typeface="Arial" pitchFamily="34" charset="0"/>
              <a:buChar char="•"/>
            </a:pPr>
            <a:r>
              <a:rPr lang="en-US" sz="2400" b="1" dirty="0" smtClean="0">
                <a:solidFill>
                  <a:srgbClr val="002060"/>
                </a:solidFill>
              </a:rPr>
              <a:t>Associations between medication use and falls in older </a:t>
            </a:r>
            <a:r>
              <a:rPr lang="en-US" sz="2800" b="1" dirty="0" smtClean="0">
                <a:solidFill>
                  <a:srgbClr val="002060"/>
                </a:solidFill>
              </a:rPr>
              <a:t>people:</a:t>
            </a:r>
          </a:p>
          <a:p>
            <a:pPr algn="l" rtl="0">
              <a:buFont typeface="Wingdings" pitchFamily="2" charset="2"/>
              <a:buChar char="v"/>
            </a:pPr>
            <a:endParaRPr lang="en-US" sz="2000" dirty="0" smtClean="0"/>
          </a:p>
          <a:p>
            <a:pPr algn="l" rtl="0">
              <a:lnSpc>
                <a:spcPct val="150000"/>
              </a:lnSpc>
              <a:buFont typeface="Wingdings" pitchFamily="2" charset="2"/>
              <a:buChar char="v"/>
            </a:pPr>
            <a:r>
              <a:rPr lang="en-US" sz="2400" b="1" dirty="0" smtClean="0"/>
              <a:t>psychoactive medication </a:t>
            </a:r>
            <a:r>
              <a:rPr lang="en-US" b="1" dirty="0" smtClean="0"/>
              <a:t>(benzodiazepine, antidepressant,  antipsychotic)</a:t>
            </a:r>
            <a:endParaRPr lang="en-US" sz="2400" b="1" dirty="0" smtClean="0"/>
          </a:p>
          <a:p>
            <a:pPr algn="l" rtl="0">
              <a:lnSpc>
                <a:spcPct val="150000"/>
              </a:lnSpc>
              <a:buFont typeface="Wingdings" pitchFamily="2" charset="2"/>
              <a:buChar char="v"/>
            </a:pPr>
            <a:r>
              <a:rPr lang="en-US" sz="2400" b="1" dirty="0" smtClean="0"/>
              <a:t>multiple medication use.</a:t>
            </a:r>
          </a:p>
          <a:p>
            <a:pPr algn="l" rtl="0">
              <a:buFont typeface="Arial" pitchFamily="34" charset="0"/>
              <a:buChar char="•"/>
            </a:pPr>
            <a:endParaRPr lang="en-US" sz="2400" dirty="0" smtClean="0"/>
          </a:p>
          <a:p>
            <a:pPr algn="l" rtl="0">
              <a:buFont typeface="Arial" pitchFamily="34" charset="0"/>
              <a:buChar char="•"/>
            </a:pPr>
            <a:endParaRPr lang="en-US" sz="2400" dirty="0" smtClean="0"/>
          </a:p>
          <a:p>
            <a:pPr algn="l" rtl="0">
              <a:buFont typeface="Arial" pitchFamily="34" charset="0"/>
              <a:buChar char="•"/>
            </a:pPr>
            <a:endParaRPr lang="en-US" sz="2000" dirty="0" smtClean="0"/>
          </a:p>
          <a:p>
            <a:pPr algn="l" rtl="0">
              <a:lnSpc>
                <a:spcPct val="150000"/>
              </a:lnSpc>
              <a:buFont typeface="Arial" pitchFamily="34" charset="0"/>
              <a:buChar char="•"/>
            </a:pPr>
            <a:r>
              <a:rPr lang="en-US" sz="2000" b="1" dirty="0" smtClean="0"/>
              <a:t>use of psychoactive medications leads to a two to threefold increased risk of falls and a twofold increased risk of experiencing a hip fracture.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285728"/>
            <a:ext cx="8501122" cy="5262979"/>
          </a:xfrm>
          <a:prstGeom prst="rect">
            <a:avLst/>
          </a:prstGeom>
        </p:spPr>
        <p:txBody>
          <a:bodyPr wrap="square">
            <a:spAutoFit/>
          </a:bodyPr>
          <a:lstStyle/>
          <a:p>
            <a:pPr algn="l" rtl="0">
              <a:buFont typeface="Arial" pitchFamily="34" charset="0"/>
              <a:buChar char="•"/>
            </a:pPr>
            <a:endParaRPr lang="en-US" dirty="0" smtClean="0"/>
          </a:p>
          <a:p>
            <a:pPr algn="l" rtl="0"/>
            <a:endParaRPr lang="en-US" dirty="0" smtClean="0"/>
          </a:p>
          <a:p>
            <a:pPr algn="l" rtl="0">
              <a:buFont typeface="Arial" pitchFamily="34" charset="0"/>
              <a:buChar char="•"/>
            </a:pPr>
            <a:endParaRPr lang="en-US" dirty="0" smtClean="0"/>
          </a:p>
          <a:p>
            <a:pPr algn="l" rtl="0">
              <a:buFont typeface="Arial" pitchFamily="34" charset="0"/>
              <a:buChar char="•"/>
            </a:pPr>
            <a:endParaRPr lang="en-US" dirty="0" smtClean="0"/>
          </a:p>
          <a:p>
            <a:pPr algn="l" rtl="0">
              <a:lnSpc>
                <a:spcPct val="150000"/>
              </a:lnSpc>
              <a:buFont typeface="Arial" pitchFamily="34" charset="0"/>
              <a:buChar char="•"/>
            </a:pPr>
            <a:r>
              <a:rPr lang="en-US" sz="2000" b="1" dirty="0" smtClean="0"/>
              <a:t>Results of studies into use of antihypertensive medications have been conflicting and have also highlighted the importance of examining drug classes rather than grouping all antihypertensive medications together.</a:t>
            </a:r>
          </a:p>
          <a:p>
            <a:pPr algn="l" rtl="0">
              <a:lnSpc>
                <a:spcPct val="150000"/>
              </a:lnSpc>
            </a:pPr>
            <a:endParaRPr lang="en-US" sz="2000" b="1" dirty="0" smtClean="0"/>
          </a:p>
          <a:p>
            <a:pPr algn="l" rtl="0">
              <a:lnSpc>
                <a:spcPct val="150000"/>
              </a:lnSpc>
              <a:buFont typeface="Arial" pitchFamily="34" charset="0"/>
              <a:buChar char="•"/>
            </a:pPr>
            <a:r>
              <a:rPr lang="en-US" sz="2000" b="1" dirty="0" smtClean="0"/>
              <a:t>some classes of antihypertensive agents (</a:t>
            </a:r>
            <a:r>
              <a:rPr lang="en-US" sz="2000" b="1" dirty="0" err="1" smtClean="0"/>
              <a:t>angiotensin</a:t>
            </a:r>
            <a:r>
              <a:rPr lang="en-US" sz="2000" b="1" dirty="0" smtClean="0"/>
              <a:t> system blocking medications) are protective against falls but the mechanisms underpinning this effect are unclear.</a:t>
            </a:r>
          </a:p>
          <a:p>
            <a:pPr algn="l" rtl="0">
              <a:lnSpc>
                <a:spcPct val="150000"/>
              </a:lnSpc>
              <a:buFont typeface="Arial" pitchFamily="34" charset="0"/>
              <a:buChar char="•"/>
            </a:pPr>
            <a:endParaRPr lang="en-US" dirty="0" smtClean="0"/>
          </a:p>
          <a:p>
            <a:pPr algn="l" rtl="0">
              <a:lnSpc>
                <a:spcPct val="150000"/>
              </a:lnSpc>
              <a:buFont typeface="Arial" pitchFamily="34" charset="0"/>
              <a:buChar cha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692696"/>
            <a:ext cx="8501122" cy="4416594"/>
          </a:xfrm>
          <a:prstGeom prst="rect">
            <a:avLst/>
          </a:prstGeom>
        </p:spPr>
        <p:txBody>
          <a:bodyPr wrap="square">
            <a:spAutoFit/>
          </a:bodyPr>
          <a:lstStyle/>
          <a:p>
            <a:pPr algn="l" rtl="0">
              <a:buFont typeface="Arial" pitchFamily="34" charset="0"/>
              <a:buChar char="•"/>
            </a:pPr>
            <a:endParaRPr lang="en-US" dirty="0" smtClean="0"/>
          </a:p>
          <a:p>
            <a:pPr algn="l" rtl="0"/>
            <a:endParaRPr lang="en-US" dirty="0" smtClean="0"/>
          </a:p>
          <a:p>
            <a:pPr algn="l" rtl="0">
              <a:buFont typeface="Arial" pitchFamily="34" charset="0"/>
              <a:buChar char="•"/>
            </a:pPr>
            <a:endParaRPr lang="en-US" dirty="0" smtClean="0"/>
          </a:p>
          <a:p>
            <a:pPr algn="l" rtl="0">
              <a:lnSpc>
                <a:spcPct val="200000"/>
              </a:lnSpc>
              <a:buFont typeface="Arial" pitchFamily="34" charset="0"/>
              <a:buChar char="•"/>
            </a:pPr>
            <a:endParaRPr lang="en-US" sz="2000" dirty="0" smtClean="0"/>
          </a:p>
          <a:p>
            <a:pPr algn="l" rtl="0">
              <a:lnSpc>
                <a:spcPct val="200000"/>
              </a:lnSpc>
              <a:buFont typeface="Arial" pitchFamily="34" charset="0"/>
              <a:buChar char="•"/>
            </a:pPr>
            <a:r>
              <a:rPr lang="en-US" sz="2000" b="1" dirty="0" smtClean="0">
                <a:solidFill>
                  <a:schemeClr val="tx1">
                    <a:lumMod val="95000"/>
                    <a:lumOff val="5000"/>
                  </a:schemeClr>
                </a:solidFill>
              </a:rPr>
              <a:t>These findings also need to be interpreted in the context of medication initiation and prescription changes as a time-risk analysis has shown the risk of falls is significantly increased within the 24-hour periods following the initiation of an antihypertensive or change in antihypertensive dose.</a:t>
            </a:r>
          </a:p>
          <a:p>
            <a:pPr algn="l" rtl="0">
              <a:lnSpc>
                <a:spcPct val="150000"/>
              </a:lnSpc>
              <a:buFont typeface="Arial" pitchFamily="34" charset="0"/>
              <a:buChar cha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665" y="300318"/>
            <a:ext cx="7053542" cy="1400530"/>
          </a:xfrm>
        </p:spPr>
        <p:txBody>
          <a:bodyPr>
            <a:noAutofit/>
          </a:bodyPr>
          <a:lstStyle/>
          <a:p>
            <a:r>
              <a:rPr lang="en-US" sz="4000" b="1" dirty="0" smtClean="0">
                <a:solidFill>
                  <a:srgbClr val="002060"/>
                </a:solidFill>
              </a:rPr>
              <a:t>Medication associated with falls</a:t>
            </a:r>
            <a:endParaRPr lang="en-US" sz="4000" b="1" dirty="0">
              <a:solidFill>
                <a:srgbClr val="002060"/>
              </a:solidFill>
            </a:endParaRPr>
          </a:p>
        </p:txBody>
      </p:sp>
      <p:pic>
        <p:nvPicPr>
          <p:cNvPr id="5122" name="Picture 2" descr="Table 3 from Preventing Falls in Older Persons. | Semantic Scholar"/>
          <p:cNvPicPr>
            <a:picLocks noGrp="1" noChangeAspect="1" noChangeArrowheads="1"/>
          </p:cNvPicPr>
          <p:nvPr>
            <p:ph idx="1"/>
          </p:nvPr>
        </p:nvPicPr>
        <p:blipFill rotWithShape="1">
          <a:blip r:embed="rId2" cstate="print">
            <a:extLst>
              <a:ext uri="{28A0092B-C50C-407E-A947-70E740481C1C}">
                <a14:useLocalDpi xmlns="" xmlns:a14="http://schemas.microsoft.com/office/drawing/2010/main" val="0"/>
              </a:ext>
            </a:extLst>
          </a:blip>
          <a:srcRect t="4489" b="22654"/>
          <a:stretch/>
        </p:blipFill>
        <p:spPr bwMode="auto">
          <a:xfrm>
            <a:off x="1403648" y="1786572"/>
            <a:ext cx="5904655" cy="421419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3194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429" y="217587"/>
            <a:ext cx="7054800" cy="200425"/>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cstate="print"/>
          <a:stretch>
            <a:fillRect/>
          </a:stretch>
        </p:blipFill>
        <p:spPr>
          <a:xfrm>
            <a:off x="1115616" y="0"/>
            <a:ext cx="6336704" cy="6286520"/>
          </a:xfrm>
          <a:prstGeom prst="rect">
            <a:avLst/>
          </a:prstGeom>
        </p:spPr>
      </p:pic>
    </p:spTree>
    <p:extLst>
      <p:ext uri="{BB962C8B-B14F-4D97-AF65-F5344CB8AC3E}">
        <p14:creationId xmlns="" xmlns:p14="http://schemas.microsoft.com/office/powerpoint/2010/main" val="2186860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899592" y="2204864"/>
            <a:ext cx="6500858"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en-US" sz="3200" b="1" i="1" strike="noStrike" cap="none" normalizeH="0" baseline="0" dirty="0" smtClean="0">
                <a:ln>
                  <a:noFill/>
                </a:ln>
                <a:solidFill>
                  <a:srgbClr val="FF0000"/>
                </a:solidFill>
                <a:effectLst/>
                <a:latin typeface="Helvetica"/>
                <a:ea typeface="Times New Roman" pitchFamily="18" charset="0"/>
                <a:cs typeface="Arial" pitchFamily="34" charset="0"/>
              </a:rPr>
              <a:t>Polypharmacy</a:t>
            </a:r>
            <a:r>
              <a:rPr kumimoji="0" lang="en-US" sz="2400" b="0" i="0" u="none" strike="noStrike" cap="none" normalizeH="0" baseline="0" dirty="0" smtClean="0">
                <a:ln>
                  <a:noFill/>
                </a:ln>
                <a:solidFill>
                  <a:srgbClr val="FF0000"/>
                </a:solidFill>
                <a:effectLst/>
                <a:latin typeface="Helvetica"/>
                <a:ea typeface="Times New Roman" pitchFamily="18" charset="0"/>
                <a:cs typeface="Arial" pitchFamily="34" charset="0"/>
              </a:rPr>
              <a:t> </a:t>
            </a:r>
            <a:r>
              <a:rPr lang="en-US" sz="2400" dirty="0" smtClean="0">
                <a:solidFill>
                  <a:srgbClr val="FF0000"/>
                </a:solidFill>
                <a:latin typeface="Calibri"/>
                <a:ea typeface="Times New Roman" pitchFamily="18" charset="0"/>
                <a:cs typeface="Arial" pitchFamily="34" charset="0"/>
              </a:rPr>
              <a:t>:</a:t>
            </a:r>
            <a:r>
              <a:rPr kumimoji="0" lang="en-US" sz="2400" b="0" i="0" u="none" strike="noStrike" cap="none" normalizeH="0" baseline="0" dirty="0" smtClean="0">
                <a:ln>
                  <a:noFill/>
                </a:ln>
                <a:solidFill>
                  <a:srgbClr val="FF0000"/>
                </a:solidFill>
                <a:effectLst/>
                <a:latin typeface="Helvetica"/>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endParaRPr lang="en-US" sz="2400" dirty="0" smtClean="0">
              <a:solidFill>
                <a:srgbClr val="FF0000"/>
              </a:solidFill>
              <a:latin typeface="Helvetica"/>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rgbClr val="3B3835"/>
                </a:solidFill>
                <a:effectLst/>
                <a:latin typeface="Helvetica"/>
                <a:ea typeface="Times New Roman" pitchFamily="18" charset="0"/>
                <a:cs typeface="Arial" pitchFamily="34" charset="0"/>
              </a:rPr>
              <a:t>The use of more than 5 medications, some of which may be clinically inappropriate.</a:t>
            </a:r>
            <a:endParaRPr kumimoji="0" lang="en-US" sz="6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11000"/>
                    </a14:imgEffect>
                  </a14:imgLayer>
                </a14:imgProps>
              </a:ext>
              <a:ext uri="{28A0092B-C50C-407E-A947-70E740481C1C}">
                <a14:useLocalDpi xmlns:a14="http://schemas.microsoft.com/office/drawing/2010/main" xmlns="" val="0"/>
              </a:ext>
            </a:extLst>
          </a:blip>
          <a:stretch>
            <a:fillRect/>
          </a:stretch>
        </p:blipFill>
        <p:spPr>
          <a:xfrm>
            <a:off x="6228184" y="4509120"/>
            <a:ext cx="2625112" cy="1829850"/>
          </a:xfrm>
          <a:prstGeom prst="rect">
            <a:avLst/>
          </a:prstGeom>
        </p:spPr>
      </p:pic>
    </p:spTree>
    <p:extLst>
      <p:ext uri="{BB962C8B-B14F-4D97-AF65-F5344CB8AC3E}">
        <p14:creationId xmlns:p14="http://schemas.microsoft.com/office/powerpoint/2010/main" xmlns="" val="3490292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3">
      <a:dk1>
        <a:srgbClr val="000000"/>
      </a:dk1>
      <a:lt1>
        <a:sysClr val="window" lastClr="FFFFFF"/>
      </a:lt1>
      <a:dk2>
        <a:srgbClr val="637052"/>
      </a:dk2>
      <a:lt2>
        <a:srgbClr val="CCDDEA"/>
      </a:lt2>
      <a:accent1>
        <a:srgbClr val="FFC000"/>
      </a:accent1>
      <a:accent2>
        <a:srgbClr val="FF0000"/>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917</TotalTime>
  <Words>1694</Words>
  <Application>Microsoft Office PowerPoint</Application>
  <PresentationFormat>On-screen Show (4:3)</PresentationFormat>
  <Paragraphs>252</Paragraphs>
  <Slides>39</Slides>
  <Notes>3</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Retrospect</vt:lpstr>
      <vt:lpstr>Slide 1</vt:lpstr>
      <vt:lpstr>Slide 2</vt:lpstr>
      <vt:lpstr>Slide 3</vt:lpstr>
      <vt:lpstr>Slide 4</vt:lpstr>
      <vt:lpstr>Slide 5</vt:lpstr>
      <vt:lpstr>Slide 6</vt:lpstr>
      <vt:lpstr>Medication associated with falls</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Beers Criteria (AGS 2019) https://nursinghomehelp.org/wp-content/uploads/formidable/17/Panel-2019-Journal_of_the_American_Geriatrics_Society.pdf </vt:lpstr>
      <vt:lpstr>Slide 31</vt:lpstr>
      <vt:lpstr>Slide 32</vt:lpstr>
      <vt:lpstr>Slide 33</vt:lpstr>
      <vt:lpstr>STOPPFrail criteria for Frail adults with Limited Life expectancy: consensus validation Lavan AH et al. Age Ageing (2017) 1-8. DOI: https://doi.org/10.1093/ageing/afx005 </vt:lpstr>
      <vt:lpstr>Slide 35</vt:lpstr>
      <vt:lpstr>Slide 36</vt:lpstr>
      <vt:lpstr>Slide 37</vt:lpstr>
      <vt:lpstr>Slide 38</vt:lpstr>
      <vt:lpstr>Slide 39</vt:lpstr>
    </vt:vector>
  </TitlesOfParts>
  <Company>Novin Pendar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Novin Pendar</dc:creator>
  <cp:lastModifiedBy>App7</cp:lastModifiedBy>
  <cp:revision>97</cp:revision>
  <dcterms:created xsi:type="dcterms:W3CDTF">2019-11-13T16:37:16Z</dcterms:created>
  <dcterms:modified xsi:type="dcterms:W3CDTF">2025-07-16T04:20:27Z</dcterms:modified>
</cp:coreProperties>
</file>